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notesSlides/notesSlide63.xml" ContentType="application/vnd.openxmlformats-officedocument.presentationml.notesSlide+xml"/>
  <Override PartName="/ppt/charts/chart16.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87" r:id="rId3"/>
    <p:sldMasterId id="2147483711" r:id="rId4"/>
    <p:sldMasterId id="2147483723" r:id="rId5"/>
    <p:sldMasterId id="2147483735" r:id="rId6"/>
    <p:sldMasterId id="2147483743" r:id="rId7"/>
  </p:sldMasterIdLst>
  <p:notesMasterIdLst>
    <p:notesMasterId r:id="rId101"/>
  </p:notesMasterIdLst>
  <p:handoutMasterIdLst>
    <p:handoutMasterId r:id="rId102"/>
  </p:handoutMasterIdLst>
  <p:sldIdLst>
    <p:sldId id="257" r:id="rId8"/>
    <p:sldId id="488" r:id="rId9"/>
    <p:sldId id="490" r:id="rId10"/>
    <p:sldId id="492" r:id="rId11"/>
    <p:sldId id="350" r:id="rId12"/>
    <p:sldId id="356" r:id="rId13"/>
    <p:sldId id="312" r:id="rId14"/>
    <p:sldId id="358" r:id="rId15"/>
    <p:sldId id="360" r:id="rId16"/>
    <p:sldId id="313" r:id="rId17"/>
    <p:sldId id="440" r:id="rId18"/>
    <p:sldId id="441" r:id="rId19"/>
    <p:sldId id="446" r:id="rId20"/>
    <p:sldId id="444" r:id="rId21"/>
    <p:sldId id="445" r:id="rId22"/>
    <p:sldId id="263" r:id="rId23"/>
    <p:sldId id="416" r:id="rId24"/>
    <p:sldId id="417" r:id="rId25"/>
    <p:sldId id="314" r:id="rId26"/>
    <p:sldId id="362" r:id="rId27"/>
    <p:sldId id="364" r:id="rId28"/>
    <p:sldId id="380" r:id="rId29"/>
    <p:sldId id="366" r:id="rId30"/>
    <p:sldId id="368" r:id="rId31"/>
    <p:sldId id="319" r:id="rId32"/>
    <p:sldId id="370" r:id="rId33"/>
    <p:sldId id="372" r:id="rId34"/>
    <p:sldId id="374" r:id="rId35"/>
    <p:sldId id="376" r:id="rId36"/>
    <p:sldId id="378" r:id="rId37"/>
    <p:sldId id="320" r:id="rId38"/>
    <p:sldId id="411" r:id="rId39"/>
    <p:sldId id="382" r:id="rId40"/>
    <p:sldId id="384" r:id="rId41"/>
    <p:sldId id="386" r:id="rId42"/>
    <p:sldId id="450" r:id="rId43"/>
    <p:sldId id="388" r:id="rId44"/>
    <p:sldId id="390" r:id="rId45"/>
    <p:sldId id="421" r:id="rId46"/>
    <p:sldId id="433" r:id="rId47"/>
    <p:sldId id="436" r:id="rId48"/>
    <p:sldId id="437" r:id="rId49"/>
    <p:sldId id="266" r:id="rId50"/>
    <p:sldId id="434" r:id="rId51"/>
    <p:sldId id="435" r:id="rId52"/>
    <p:sldId id="447" r:id="rId53"/>
    <p:sldId id="448" r:id="rId54"/>
    <p:sldId id="268" r:id="rId55"/>
    <p:sldId id="392" r:id="rId56"/>
    <p:sldId id="394" r:id="rId57"/>
    <p:sldId id="327" r:id="rId58"/>
    <p:sldId id="419" r:id="rId59"/>
    <p:sldId id="420" r:id="rId60"/>
    <p:sldId id="267" r:id="rId61"/>
    <p:sldId id="438" r:id="rId62"/>
    <p:sldId id="439" r:id="rId63"/>
    <p:sldId id="396" r:id="rId64"/>
    <p:sldId id="398" r:id="rId65"/>
    <p:sldId id="400" r:id="rId66"/>
    <p:sldId id="270" r:id="rId67"/>
    <p:sldId id="430" r:id="rId68"/>
    <p:sldId id="402" r:id="rId69"/>
    <p:sldId id="269" r:id="rId70"/>
    <p:sldId id="442" r:id="rId71"/>
    <p:sldId id="443" r:id="rId72"/>
    <p:sldId id="277" r:id="rId73"/>
    <p:sldId id="404" r:id="rId74"/>
    <p:sldId id="406" r:id="rId75"/>
    <p:sldId id="408" r:id="rId76"/>
    <p:sldId id="410" r:id="rId77"/>
    <p:sldId id="487" r:id="rId78"/>
    <p:sldId id="484" r:id="rId79"/>
    <p:sldId id="485" r:id="rId80"/>
    <p:sldId id="486" r:id="rId81"/>
    <p:sldId id="457" r:id="rId82"/>
    <p:sldId id="458" r:id="rId83"/>
    <p:sldId id="459" r:id="rId84"/>
    <p:sldId id="461" r:id="rId85"/>
    <p:sldId id="462" r:id="rId86"/>
    <p:sldId id="463" r:id="rId87"/>
    <p:sldId id="467" r:id="rId88"/>
    <p:sldId id="468" r:id="rId89"/>
    <p:sldId id="469" r:id="rId90"/>
    <p:sldId id="470" r:id="rId91"/>
    <p:sldId id="471" r:id="rId92"/>
    <p:sldId id="472" r:id="rId93"/>
    <p:sldId id="473" r:id="rId94"/>
    <p:sldId id="476" r:id="rId95"/>
    <p:sldId id="478" r:id="rId96"/>
    <p:sldId id="479" r:id="rId97"/>
    <p:sldId id="480" r:id="rId98"/>
    <p:sldId id="495" r:id="rId99"/>
    <p:sldId id="493"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9D9F"/>
    <a:srgbClr val="10818B"/>
    <a:srgbClr val="17C6B3"/>
    <a:srgbClr val="CDB06C"/>
    <a:srgbClr val="CDB9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1" d="100"/>
          <a:sy n="81" d="100"/>
        </p:scale>
        <p:origin x="-2040" y="-1680"/>
      </p:cViewPr>
      <p:guideLst>
        <p:guide orient="horz" pos="2160"/>
        <p:guide pos="2880"/>
      </p:guideLst>
    </p:cSldViewPr>
  </p:slideViewPr>
  <p:notesTextViewPr>
    <p:cViewPr>
      <p:scale>
        <a:sx n="1" d="1"/>
        <a:sy n="1" d="1"/>
      </p:scale>
      <p:origin x="0" y="0"/>
    </p:cViewPr>
  </p:notesTextViewPr>
  <p:sorterViewPr>
    <p:cViewPr>
      <p:scale>
        <a:sx n="100" d="100"/>
        <a:sy n="100" d="100"/>
      </p:scale>
      <p:origin x="0" y="3636"/>
    </p:cViewPr>
  </p:sorterViewPr>
  <p:notesViewPr>
    <p:cSldViewPr>
      <p:cViewPr varScale="1">
        <p:scale>
          <a:sx n="54" d="100"/>
          <a:sy n="54" d="100"/>
        </p:scale>
        <p:origin x="-253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handoutMaster" Target="handoutMasters/handoutMaster1.xml"/><Relationship Id="rId103" Type="http://schemas.openxmlformats.org/officeDocument/2006/relationships/printerSettings" Target="printerSettings/printerSettings1.bin"/><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100" Type="http://schemas.openxmlformats.org/officeDocument/2006/relationships/slide" Target="slides/slide93.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davidnaar:Desktop:FALL%202012%20STATS.xlsx" TargetMode="External"/><Relationship Id="rId3"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oleObject" Target="file:///C:\Users\Lauren\Documents\USF\final%20counts%20with%20graphs.xlsx" TargetMode="External"/></Relationships>
</file>

<file path=ppt/charts/_rels/chart11.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oleObject" Target="file:///C:\Users\Lauren\Documents\USF\final%20counts%20with%20graphs.xlsx" TargetMode="External"/></Relationships>
</file>

<file path=ppt/charts/_rels/chart12.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oleObject" Target="file:///C:\Users\Lauren\Documents\USF\final%20counts%20with%20graphs.xlsx" TargetMode="External"/></Relationships>
</file>

<file path=ppt/charts/_rels/chart13.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oleObject" Target="file:///C:\Users\Lauren\Documents\USF\final%20counts%20with%20graphs.xlsx" TargetMode="External"/></Relationships>
</file>

<file path=ppt/charts/_rels/chart14.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oleObject" Target="file:///C:\Users\Lauren\Documents\USF\final%20counts%20with%20graphs.xlsx" TargetMode="External"/></Relationships>
</file>

<file path=ppt/charts/_rels/chart15.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oleObject" Target="file:///C:\Users\Lauren\Documents\USF\final%20counts%20with%20graphs.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forest.usf.edu\files\aa-ods\Planning\Valeria%20Garcia\Projects\USF\Provost's%20Address\fall%202011\Provost%20address%20Aug%202011.xlsx" TargetMode="External"/><Relationship Id="rId2"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Users\Lauren\Documents\USF\final%20counts%20with%20graphs.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C:\Users\Lauren\Documents\USF\final%20counts%20with%20graphs.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file:///C:\Users\Lauren\Documents\USF\final%20counts%20with%20graphs.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file:///C:\Users\Lauren\Documents\USF\final%20counts%20with%20graphs.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file:///C:\Users\Lauren\Documents\USF\final%20counts%20with%20graphs.xlsx"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file:///C:\Users\Lauren\Documents\USF\final%20counts%20with%20graphs.xlsx"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file:///C:\Users\Lauren\Documents\USF\final%20counts%20with%20graphs.xlsx" TargetMode="External"/></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oleObject" Target="file:///C:\Users\Lauren\Documents\USF\final%20counts%20with%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sz="2800" b="0" u="sng">
                <a:solidFill>
                  <a:srgbClr val="10818B"/>
                </a:solidFill>
              </a:defRPr>
            </a:pPr>
            <a:r>
              <a:rPr lang="en-US" sz="2800" b="0" u="sng" dirty="0" smtClean="0">
                <a:solidFill>
                  <a:srgbClr val="10818B"/>
                </a:solidFill>
              </a:rPr>
              <a:t>International (green),</a:t>
            </a:r>
            <a:r>
              <a:rPr lang="en-US" sz="2800" b="0" u="sng" baseline="0" dirty="0" smtClean="0">
                <a:solidFill>
                  <a:srgbClr val="10818B"/>
                </a:solidFill>
              </a:rPr>
              <a:t> </a:t>
            </a:r>
            <a:r>
              <a:rPr lang="en-US" sz="2800" b="1" u="sng" dirty="0" err="1" smtClean="0">
                <a:solidFill>
                  <a:srgbClr val="10818B"/>
                </a:solidFill>
              </a:rPr>
              <a:t>U</a:t>
            </a:r>
            <a:r>
              <a:rPr lang="en-US" sz="2800" b="0" u="sng" dirty="0" err="1" smtClean="0">
                <a:solidFill>
                  <a:srgbClr val="10818B"/>
                </a:solidFill>
              </a:rPr>
              <a:t>nder</a:t>
            </a:r>
            <a:r>
              <a:rPr lang="en-US" sz="2800" b="1" u="sng" baseline="0" dirty="0" err="1" smtClean="0">
                <a:solidFill>
                  <a:srgbClr val="10818B"/>
                </a:solidFill>
              </a:rPr>
              <a:t>R</a:t>
            </a:r>
            <a:r>
              <a:rPr lang="en-US" sz="2800" b="0" u="sng" baseline="0" dirty="0" err="1" smtClean="0">
                <a:solidFill>
                  <a:srgbClr val="10818B"/>
                </a:solidFill>
              </a:rPr>
              <a:t>epresented</a:t>
            </a:r>
            <a:r>
              <a:rPr lang="en-US" sz="2800" b="0" u="sng" baseline="0" dirty="0" smtClean="0">
                <a:solidFill>
                  <a:srgbClr val="10818B"/>
                </a:solidFill>
              </a:rPr>
              <a:t> (purple), </a:t>
            </a:r>
            <a:r>
              <a:rPr lang="en-US" sz="2800" b="0" u="sng" dirty="0" smtClean="0">
                <a:solidFill>
                  <a:srgbClr val="10818B"/>
                </a:solidFill>
              </a:rPr>
              <a:t>and US (blue)</a:t>
            </a:r>
            <a:r>
              <a:rPr lang="en-US" sz="2800" b="0" u="sng" baseline="0" dirty="0" smtClean="0">
                <a:solidFill>
                  <a:srgbClr val="10818B"/>
                </a:solidFill>
              </a:rPr>
              <a:t> student </a:t>
            </a:r>
            <a:r>
              <a:rPr lang="en-US" sz="2800" b="0" u="sng" dirty="0" smtClean="0">
                <a:solidFill>
                  <a:srgbClr val="10818B"/>
                </a:solidFill>
              </a:rPr>
              <a:t>numbers</a:t>
            </a:r>
            <a:r>
              <a:rPr lang="en-US" sz="2800" b="0" u="sng" baseline="0" dirty="0" smtClean="0">
                <a:solidFill>
                  <a:srgbClr val="10818B"/>
                </a:solidFill>
              </a:rPr>
              <a:t> </a:t>
            </a:r>
            <a:endParaRPr lang="en-US" sz="2800" b="0" u="sng" dirty="0">
              <a:solidFill>
                <a:srgbClr val="10818B"/>
              </a:solidFill>
            </a:endParaRPr>
          </a:p>
        </c:rich>
      </c:tx>
      <c:layout/>
      <c:overlay val="0"/>
    </c:title>
    <c:autoTitleDeleted val="0"/>
    <c:plotArea>
      <c:layout>
        <c:manualLayout>
          <c:layoutTarget val="inner"/>
          <c:xMode val="edge"/>
          <c:yMode val="edge"/>
          <c:x val="0.0889736570034706"/>
          <c:y val="0.214442301197992"/>
          <c:w val="0.884666511228988"/>
          <c:h val="0.680490606284355"/>
        </c:manualLayout>
      </c:layout>
      <c:barChart>
        <c:barDir val="col"/>
        <c:grouping val="stacked"/>
        <c:varyColors val="0"/>
        <c:ser>
          <c:idx val="2"/>
          <c:order val="0"/>
          <c:tx>
            <c:strRef>
              <c:f>'Ethnicity Source data'!$C$47</c:f>
              <c:strCache>
                <c:ptCount val="1"/>
                <c:pt idx="0">
                  <c:v>Non Resident Aliens</c:v>
                </c:pt>
              </c:strCache>
            </c:strRef>
          </c:tx>
          <c:invertIfNegative val="0"/>
          <c:dLbls>
            <c:dLbl>
              <c:idx val="0"/>
              <c:tx>
                <c:rich>
                  <a:bodyPr/>
                  <a:lstStyle/>
                  <a:p>
                    <a:r>
                      <a:rPr lang="en-US" sz="2400" b="1"/>
                      <a:t>9</a:t>
                    </a:r>
                    <a:r>
                      <a:rPr lang="en-US" sz="2400"/>
                      <a:t>%</a:t>
                    </a:r>
                    <a:endParaRPr lang="en-US"/>
                  </a:p>
                </c:rich>
              </c:tx>
              <c:showLegendKey val="0"/>
              <c:showVal val="1"/>
              <c:showCatName val="0"/>
              <c:showSerName val="0"/>
              <c:showPercent val="0"/>
              <c:showBubbleSize val="0"/>
            </c:dLbl>
            <c:dLbl>
              <c:idx val="1"/>
              <c:tx>
                <c:rich>
                  <a:bodyPr/>
                  <a:lstStyle/>
                  <a:p>
                    <a:r>
                      <a:rPr lang="en-US" sz="2400" b="1"/>
                      <a:t>7</a:t>
                    </a:r>
                    <a:r>
                      <a:rPr lang="en-US" sz="2400"/>
                      <a:t>%</a:t>
                    </a:r>
                    <a:endParaRPr lang="en-US"/>
                  </a:p>
                </c:rich>
              </c:tx>
              <c:showLegendKey val="0"/>
              <c:showVal val="1"/>
              <c:showCatName val="0"/>
              <c:showSerName val="0"/>
              <c:showPercent val="0"/>
              <c:showBubbleSize val="0"/>
            </c:dLbl>
            <c:dLbl>
              <c:idx val="2"/>
              <c:tx>
                <c:rich>
                  <a:bodyPr/>
                  <a:lstStyle/>
                  <a:p>
                    <a:r>
                      <a:rPr lang="en-US" sz="2400" b="1"/>
                      <a:t>1</a:t>
                    </a:r>
                    <a:r>
                      <a:rPr lang="en-US" sz="2400"/>
                      <a:t>0%</a:t>
                    </a:r>
                    <a:endParaRPr lang="en-US"/>
                  </a:p>
                </c:rich>
              </c:tx>
              <c:showLegendKey val="0"/>
              <c:showVal val="1"/>
              <c:showCatName val="0"/>
              <c:showSerName val="0"/>
              <c:showPercent val="0"/>
              <c:showBubbleSize val="0"/>
            </c:dLbl>
            <c:dLbl>
              <c:idx val="3"/>
              <c:tx>
                <c:rich>
                  <a:bodyPr/>
                  <a:lstStyle/>
                  <a:p>
                    <a:r>
                      <a:rPr lang="en-US" sz="2400" b="1"/>
                      <a:t>1</a:t>
                    </a:r>
                    <a:r>
                      <a:rPr lang="en-US" sz="2400"/>
                      <a:t>1%</a:t>
                    </a:r>
                    <a:endParaRPr lang="en-US"/>
                  </a:p>
                </c:rich>
              </c:tx>
              <c:showLegendKey val="0"/>
              <c:showVal val="1"/>
              <c:showCatName val="0"/>
              <c:showSerName val="0"/>
              <c:showPercent val="0"/>
              <c:showBubbleSize val="0"/>
            </c:dLbl>
            <c:dLbl>
              <c:idx val="4"/>
              <c:tx>
                <c:rich>
                  <a:bodyPr/>
                  <a:lstStyle/>
                  <a:p>
                    <a:r>
                      <a:rPr lang="en-US" sz="2400" b="1"/>
                      <a:t>1</a:t>
                    </a:r>
                    <a:r>
                      <a:rPr lang="en-US" sz="2400"/>
                      <a:t>5%</a:t>
                    </a:r>
                    <a:endParaRPr lang="en-US"/>
                  </a:p>
                </c:rich>
              </c:tx>
              <c:showLegendKey val="0"/>
              <c:showVal val="1"/>
              <c:showCatName val="0"/>
              <c:showSerName val="0"/>
              <c:showPercent val="0"/>
              <c:showBubbleSize val="0"/>
            </c:dLbl>
            <c:dLbl>
              <c:idx val="5"/>
              <c:tx>
                <c:rich>
                  <a:bodyPr/>
                  <a:lstStyle/>
                  <a:p>
                    <a:r>
                      <a:rPr lang="en-US" sz="2400" b="1"/>
                      <a:t>9</a:t>
                    </a:r>
                    <a:r>
                      <a:rPr lang="en-US" sz="2400"/>
                      <a:t>%</a:t>
                    </a:r>
                    <a:endParaRPr lang="en-US"/>
                  </a:p>
                </c:rich>
              </c:tx>
              <c:showLegendKey val="0"/>
              <c:showVal val="1"/>
              <c:showCatName val="0"/>
              <c:showSerName val="0"/>
              <c:showPercent val="0"/>
              <c:showBubbleSize val="0"/>
            </c:dLbl>
            <c:txPr>
              <a:bodyPr/>
              <a:lstStyle/>
              <a:p>
                <a:pPr>
                  <a:defRPr sz="2400" b="1"/>
                </a:pPr>
                <a:endParaRPr lang="en-US"/>
              </a:p>
            </c:txPr>
            <c:showLegendKey val="0"/>
            <c:showVal val="1"/>
            <c:showCatName val="0"/>
            <c:showSerName val="0"/>
            <c:showPercent val="0"/>
            <c:showBubbleSize val="0"/>
            <c:showLeaderLines val="0"/>
          </c:dLbls>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data'!$C$60:$C$65</c:f>
              <c:numCache>
                <c:formatCode>General</c:formatCode>
                <c:ptCount val="6"/>
                <c:pt idx="0">
                  <c:v>10.0</c:v>
                </c:pt>
                <c:pt idx="1">
                  <c:v>7.0</c:v>
                </c:pt>
                <c:pt idx="2">
                  <c:v>10.0</c:v>
                </c:pt>
                <c:pt idx="3">
                  <c:v>11.0</c:v>
                </c:pt>
                <c:pt idx="4">
                  <c:v>16.0</c:v>
                </c:pt>
                <c:pt idx="5">
                  <c:v>9.0</c:v>
                </c:pt>
              </c:numCache>
            </c:numRef>
          </c:val>
        </c:ser>
        <c:ser>
          <c:idx val="3"/>
          <c:order val="2"/>
          <c:tx>
            <c:strRef>
              <c:f>'Ethnicity Source data'!$E$47</c:f>
              <c:strCache>
                <c:ptCount val="1"/>
                <c:pt idx="0">
                  <c:v>US Minority</c:v>
                </c:pt>
              </c:strCache>
            </c:strRef>
          </c:tx>
          <c:invertIfNegative val="0"/>
          <c:dLbls>
            <c:dLbl>
              <c:idx val="0"/>
              <c:layout/>
              <c:tx>
                <c:rich>
                  <a:bodyPr/>
                  <a:lstStyle/>
                  <a:p>
                    <a:r>
                      <a:rPr lang="en-US" sz="2400" b="1"/>
                      <a:t>1</a:t>
                    </a:r>
                    <a:r>
                      <a:rPr lang="en-US" sz="2400"/>
                      <a:t>9%</a:t>
                    </a:r>
                    <a:endParaRPr lang="en-US"/>
                  </a:p>
                </c:rich>
              </c:tx>
              <c:showLegendKey val="0"/>
              <c:showVal val="1"/>
              <c:showCatName val="0"/>
              <c:showSerName val="0"/>
              <c:showPercent val="0"/>
              <c:showBubbleSize val="0"/>
            </c:dLbl>
            <c:dLbl>
              <c:idx val="1"/>
              <c:layout/>
              <c:tx>
                <c:rich>
                  <a:bodyPr/>
                  <a:lstStyle/>
                  <a:p>
                    <a:r>
                      <a:rPr lang="en-US" sz="2400" b="1"/>
                      <a:t>1</a:t>
                    </a:r>
                    <a:r>
                      <a:rPr lang="en-US" sz="2400"/>
                      <a:t>4%</a:t>
                    </a:r>
                    <a:endParaRPr lang="en-US"/>
                  </a:p>
                </c:rich>
              </c:tx>
              <c:showLegendKey val="0"/>
              <c:showVal val="1"/>
              <c:showCatName val="0"/>
              <c:showSerName val="0"/>
              <c:showPercent val="0"/>
              <c:showBubbleSize val="0"/>
            </c:dLbl>
            <c:dLbl>
              <c:idx val="2"/>
              <c:layout/>
              <c:tx>
                <c:rich>
                  <a:bodyPr/>
                  <a:lstStyle/>
                  <a:p>
                    <a:r>
                      <a:rPr lang="en-US" sz="2400" b="1"/>
                      <a:t>1</a:t>
                    </a:r>
                    <a:r>
                      <a:rPr lang="en-US" sz="2400"/>
                      <a:t>6%</a:t>
                    </a:r>
                    <a:endParaRPr lang="en-US"/>
                  </a:p>
                </c:rich>
              </c:tx>
              <c:showLegendKey val="0"/>
              <c:showVal val="1"/>
              <c:showCatName val="0"/>
              <c:showSerName val="0"/>
              <c:showPercent val="0"/>
              <c:showBubbleSize val="0"/>
            </c:dLbl>
            <c:dLbl>
              <c:idx val="3"/>
              <c:layout/>
              <c:tx>
                <c:rich>
                  <a:bodyPr/>
                  <a:lstStyle/>
                  <a:p>
                    <a:r>
                      <a:rPr lang="en-US" sz="2400" b="1"/>
                      <a:t>1</a:t>
                    </a:r>
                    <a:r>
                      <a:rPr lang="en-US" sz="2400"/>
                      <a:t>7%</a:t>
                    </a:r>
                    <a:endParaRPr lang="en-US"/>
                  </a:p>
                </c:rich>
              </c:tx>
              <c:showLegendKey val="0"/>
              <c:showVal val="1"/>
              <c:showCatName val="0"/>
              <c:showSerName val="0"/>
              <c:showPercent val="0"/>
              <c:showBubbleSize val="0"/>
            </c:dLbl>
            <c:dLbl>
              <c:idx val="4"/>
              <c:layout/>
              <c:tx>
                <c:rich>
                  <a:bodyPr/>
                  <a:lstStyle/>
                  <a:p>
                    <a:r>
                      <a:rPr lang="en-US" sz="2400" b="1"/>
                      <a:t>1</a:t>
                    </a:r>
                    <a:r>
                      <a:rPr lang="en-US" sz="2400"/>
                      <a:t>6%</a:t>
                    </a:r>
                    <a:endParaRPr lang="en-US"/>
                  </a:p>
                </c:rich>
              </c:tx>
              <c:showLegendKey val="0"/>
              <c:showVal val="1"/>
              <c:showCatName val="0"/>
              <c:showSerName val="0"/>
              <c:showPercent val="0"/>
              <c:showBubbleSize val="0"/>
            </c:dLbl>
            <c:dLbl>
              <c:idx val="5"/>
              <c:layout/>
              <c:tx>
                <c:rich>
                  <a:bodyPr/>
                  <a:lstStyle/>
                  <a:p>
                    <a:r>
                      <a:rPr lang="en-US" sz="2400" b="1"/>
                      <a:t>2</a:t>
                    </a:r>
                    <a:r>
                      <a:rPr lang="en-US" sz="2400"/>
                      <a:t>0%</a:t>
                    </a:r>
                    <a:endParaRPr lang="en-US"/>
                  </a:p>
                </c:rich>
              </c:tx>
              <c:showLegendKey val="0"/>
              <c:showVal val="1"/>
              <c:showCatName val="0"/>
              <c:showSerName val="0"/>
              <c:showPercent val="0"/>
              <c:showBubbleSize val="0"/>
            </c:dLbl>
            <c:txPr>
              <a:bodyPr/>
              <a:lstStyle/>
              <a:p>
                <a:pPr>
                  <a:defRPr sz="2400" b="1"/>
                </a:pPr>
                <a:endParaRPr lang="en-US"/>
              </a:p>
            </c:txPr>
            <c:showLegendKey val="0"/>
            <c:showVal val="1"/>
            <c:showCatName val="0"/>
            <c:showSerName val="0"/>
            <c:showPercent val="0"/>
            <c:showBubbleSize val="0"/>
            <c:showLeaderLines val="0"/>
          </c:dLbls>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data'!$E$60:$E$65</c:f>
              <c:numCache>
                <c:formatCode>General</c:formatCode>
                <c:ptCount val="6"/>
                <c:pt idx="0">
                  <c:v>21.0</c:v>
                </c:pt>
                <c:pt idx="1">
                  <c:v>13.0</c:v>
                </c:pt>
                <c:pt idx="2">
                  <c:v>16.0</c:v>
                </c:pt>
                <c:pt idx="3">
                  <c:v>18.0</c:v>
                </c:pt>
                <c:pt idx="4">
                  <c:v>17.0</c:v>
                </c:pt>
                <c:pt idx="5">
                  <c:v>20.0</c:v>
                </c:pt>
              </c:numCache>
            </c:numRef>
          </c:val>
        </c:ser>
        <c:ser>
          <c:idx val="4"/>
          <c:order val="3"/>
          <c:tx>
            <c:strRef>
              <c:f>'Ethnicity Source data'!$G$47</c:f>
              <c:strCache>
                <c:ptCount val="1"/>
                <c:pt idx="0">
                  <c:v>White</c:v>
                </c:pt>
              </c:strCache>
            </c:strRef>
          </c:tx>
          <c:invertIfNegative val="0"/>
          <c:dLbls>
            <c:dLbl>
              <c:idx val="0"/>
              <c:layout/>
              <c:tx>
                <c:rich>
                  <a:bodyPr/>
                  <a:lstStyle/>
                  <a:p>
                    <a:r>
                      <a:rPr lang="en-US" sz="2400" b="1"/>
                      <a:t>7</a:t>
                    </a:r>
                    <a:r>
                      <a:rPr lang="en-US" sz="2400"/>
                      <a:t>2%</a:t>
                    </a:r>
                    <a:endParaRPr lang="en-US"/>
                  </a:p>
                </c:rich>
              </c:tx>
              <c:showLegendKey val="0"/>
              <c:showVal val="1"/>
              <c:showCatName val="0"/>
              <c:showSerName val="0"/>
              <c:showPercent val="0"/>
              <c:showBubbleSize val="0"/>
            </c:dLbl>
            <c:dLbl>
              <c:idx val="1"/>
              <c:layout/>
              <c:tx>
                <c:rich>
                  <a:bodyPr/>
                  <a:lstStyle/>
                  <a:p>
                    <a:r>
                      <a:rPr lang="en-US" sz="2400" b="1"/>
                      <a:t>7</a:t>
                    </a:r>
                    <a:r>
                      <a:rPr lang="en-US" sz="2400"/>
                      <a:t>9%</a:t>
                    </a:r>
                    <a:endParaRPr lang="en-US"/>
                  </a:p>
                </c:rich>
              </c:tx>
              <c:showLegendKey val="0"/>
              <c:showVal val="1"/>
              <c:showCatName val="0"/>
              <c:showSerName val="0"/>
              <c:showPercent val="0"/>
              <c:showBubbleSize val="0"/>
            </c:dLbl>
            <c:dLbl>
              <c:idx val="2"/>
              <c:layout/>
              <c:tx>
                <c:rich>
                  <a:bodyPr/>
                  <a:lstStyle/>
                  <a:p>
                    <a:r>
                      <a:rPr lang="en-US" sz="2400" b="1"/>
                      <a:t>7</a:t>
                    </a:r>
                    <a:r>
                      <a:rPr lang="en-US" sz="2400"/>
                      <a:t>4%</a:t>
                    </a:r>
                    <a:endParaRPr lang="en-US"/>
                  </a:p>
                </c:rich>
              </c:tx>
              <c:showLegendKey val="0"/>
              <c:showVal val="1"/>
              <c:showCatName val="0"/>
              <c:showSerName val="0"/>
              <c:showPercent val="0"/>
              <c:showBubbleSize val="0"/>
            </c:dLbl>
            <c:dLbl>
              <c:idx val="3"/>
              <c:layout/>
              <c:tx>
                <c:rich>
                  <a:bodyPr/>
                  <a:lstStyle/>
                  <a:p>
                    <a:r>
                      <a:rPr lang="en-US" sz="2400" b="1"/>
                      <a:t>7</a:t>
                    </a:r>
                    <a:r>
                      <a:rPr lang="en-US" sz="2400"/>
                      <a:t>2%</a:t>
                    </a:r>
                    <a:endParaRPr lang="en-US"/>
                  </a:p>
                </c:rich>
              </c:tx>
              <c:showLegendKey val="0"/>
              <c:showVal val="1"/>
              <c:showCatName val="0"/>
              <c:showSerName val="0"/>
              <c:showPercent val="0"/>
              <c:showBubbleSize val="0"/>
            </c:dLbl>
            <c:dLbl>
              <c:idx val="4"/>
              <c:layout/>
              <c:tx>
                <c:rich>
                  <a:bodyPr/>
                  <a:lstStyle/>
                  <a:p>
                    <a:r>
                      <a:rPr lang="en-US" sz="2400" b="1"/>
                      <a:t>6</a:t>
                    </a:r>
                    <a:r>
                      <a:rPr lang="en-US" sz="2400"/>
                      <a:t>8%</a:t>
                    </a:r>
                    <a:endParaRPr lang="en-US"/>
                  </a:p>
                </c:rich>
              </c:tx>
              <c:showLegendKey val="0"/>
              <c:showVal val="1"/>
              <c:showCatName val="0"/>
              <c:showSerName val="0"/>
              <c:showPercent val="0"/>
              <c:showBubbleSize val="0"/>
            </c:dLbl>
            <c:dLbl>
              <c:idx val="5"/>
              <c:layout/>
              <c:tx>
                <c:rich>
                  <a:bodyPr/>
                  <a:lstStyle/>
                  <a:p>
                    <a:r>
                      <a:rPr lang="en-US" sz="2400" b="1"/>
                      <a:t>6</a:t>
                    </a:r>
                    <a:r>
                      <a:rPr lang="en-US" sz="2400"/>
                      <a:t>9%</a:t>
                    </a:r>
                    <a:endParaRPr lang="en-US"/>
                  </a:p>
                </c:rich>
              </c:tx>
              <c:showLegendKey val="0"/>
              <c:showVal val="1"/>
              <c:showCatName val="0"/>
              <c:showSerName val="0"/>
              <c:showPercent val="0"/>
              <c:showBubbleSize val="0"/>
            </c:dLbl>
            <c:numFmt formatCode="General" sourceLinked="0"/>
            <c:txPr>
              <a:bodyPr/>
              <a:lstStyle/>
              <a:p>
                <a:pPr>
                  <a:defRPr sz="2400" b="1"/>
                </a:pPr>
                <a:endParaRPr lang="en-US"/>
              </a:p>
            </c:txPr>
            <c:showLegendKey val="0"/>
            <c:showVal val="1"/>
            <c:showCatName val="0"/>
            <c:showSerName val="0"/>
            <c:showPercent val="0"/>
            <c:showBubbleSize val="0"/>
            <c:showLeaderLines val="0"/>
          </c:dLbls>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data'!$G$60:$G$65</c:f>
              <c:numCache>
                <c:formatCode>General</c:formatCode>
                <c:ptCount val="6"/>
                <c:pt idx="0">
                  <c:v>80.0</c:v>
                </c:pt>
                <c:pt idx="1">
                  <c:v>75.0</c:v>
                </c:pt>
                <c:pt idx="2">
                  <c:v>73.0</c:v>
                </c:pt>
                <c:pt idx="3">
                  <c:v>75.0</c:v>
                </c:pt>
                <c:pt idx="4">
                  <c:v>72.0</c:v>
                </c:pt>
                <c:pt idx="5">
                  <c:v>70.0</c:v>
                </c:pt>
              </c:numCache>
            </c:numRef>
          </c:val>
        </c:ser>
        <c:ser>
          <c:idx val="5"/>
          <c:order val="4"/>
          <c:tx>
            <c:strRef>
              <c:f>'Ethnicity Source data'!$I$47</c:f>
              <c:strCache>
                <c:ptCount val="1"/>
                <c:pt idx="0">
                  <c:v>Unknown</c:v>
                </c:pt>
              </c:strCache>
            </c:strRef>
          </c:tx>
          <c:invertIfNegative val="0"/>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data'!$I$60:$I$65</c:f>
              <c:numCache>
                <c:formatCode>General</c:formatCode>
                <c:ptCount val="6"/>
                <c:pt idx="0">
                  <c:v>0.0</c:v>
                </c:pt>
                <c:pt idx="1">
                  <c:v>0.0</c:v>
                </c:pt>
                <c:pt idx="2">
                  <c:v>0.0</c:v>
                </c:pt>
                <c:pt idx="3">
                  <c:v>0.0</c:v>
                </c:pt>
                <c:pt idx="4">
                  <c:v>1.0</c:v>
                </c:pt>
                <c:pt idx="5">
                  <c:v>3.0</c:v>
                </c:pt>
              </c:numCache>
            </c:numRef>
          </c:val>
        </c:ser>
        <c:dLbls>
          <c:showLegendKey val="0"/>
          <c:showVal val="0"/>
          <c:showCatName val="0"/>
          <c:showSerName val="0"/>
          <c:showPercent val="0"/>
          <c:showBubbleSize val="0"/>
        </c:dLbls>
        <c:gapWidth val="95"/>
        <c:overlap val="100"/>
        <c:axId val="2107432760"/>
        <c:axId val="2107435848"/>
      </c:barChart>
      <c:lineChart>
        <c:grouping val="standard"/>
        <c:varyColors val="0"/>
        <c:ser>
          <c:idx val="0"/>
          <c:order val="1"/>
          <c:tx>
            <c:strRef>
              <c:f>'Ethnicity Source data'!$K$47</c:f>
              <c:strCache>
                <c:ptCount val="1"/>
                <c:pt idx="0">
                  <c:v>Total</c:v>
                </c:pt>
              </c:strCache>
            </c:strRef>
          </c:tx>
          <c:spPr>
            <a:ln w="66675">
              <a:noFill/>
            </a:ln>
          </c:spPr>
          <c:marker>
            <c:symbol val="none"/>
          </c:marker>
          <c:dLbls>
            <c:dLbl>
              <c:idx val="0"/>
              <c:layout>
                <c:manualLayout>
                  <c:x val="-0.0367643548656029"/>
                  <c:y val="-0.0242180489334328"/>
                </c:manualLayout>
              </c:layout>
              <c:tx>
                <c:rich>
                  <a:bodyPr/>
                  <a:lstStyle/>
                  <a:p>
                    <a:r>
                      <a:rPr lang="en-US" sz="2400" i="0">
                        <a:solidFill>
                          <a:sysClr val="windowText" lastClr="000000"/>
                        </a:solidFill>
                      </a:rPr>
                      <a:t>1</a:t>
                    </a:r>
                    <a:r>
                      <a:rPr lang="en-US" sz="2400"/>
                      <a:t>11</a:t>
                    </a:r>
                    <a:endParaRPr lang="en-US"/>
                  </a:p>
                </c:rich>
              </c:tx>
              <c:dLblPos val="r"/>
              <c:showLegendKey val="0"/>
              <c:showVal val="1"/>
              <c:showCatName val="0"/>
              <c:showSerName val="0"/>
              <c:showPercent val="0"/>
              <c:showBubbleSize val="0"/>
            </c:dLbl>
            <c:dLbl>
              <c:idx val="1"/>
              <c:layout>
                <c:manualLayout>
                  <c:x val="-0.0271942138439622"/>
                  <c:y val="-0.0181619467546351"/>
                </c:manualLayout>
              </c:layout>
              <c:dLblPos val="r"/>
              <c:showLegendKey val="0"/>
              <c:showVal val="1"/>
              <c:showCatName val="0"/>
              <c:showSerName val="0"/>
              <c:showPercent val="0"/>
              <c:showBubbleSize val="0"/>
            </c:dLbl>
            <c:dLbl>
              <c:idx val="2"/>
              <c:layout>
                <c:manualLayout>
                  <c:x val="-0.028658648942159"/>
                  <c:y val="-0.0242166179825373"/>
                </c:manualLayout>
              </c:layout>
              <c:dLblPos val="r"/>
              <c:showLegendKey val="0"/>
              <c:showVal val="1"/>
              <c:showCatName val="0"/>
              <c:showSerName val="0"/>
              <c:showPercent val="0"/>
              <c:showBubbleSize val="0"/>
            </c:dLbl>
            <c:dLbl>
              <c:idx val="3"/>
              <c:layout>
                <c:manualLayout>
                  <c:x val="-0.0367643548656029"/>
                  <c:y val="-0.0221972282799143"/>
                </c:manualLayout>
              </c:layout>
              <c:dLblPos val="r"/>
              <c:showLegendKey val="0"/>
              <c:showVal val="1"/>
              <c:showCatName val="0"/>
              <c:showSerName val="0"/>
              <c:showPercent val="0"/>
              <c:showBubbleSize val="0"/>
            </c:dLbl>
            <c:dLbl>
              <c:idx val="4"/>
              <c:layout>
                <c:manualLayout>
                  <c:x val="-0.0426220952583898"/>
                  <c:y val="-0.0262356896960724"/>
                </c:manualLayout>
              </c:layout>
              <c:dLblPos val="r"/>
              <c:showLegendKey val="0"/>
              <c:showVal val="1"/>
              <c:showCatName val="0"/>
              <c:showSerName val="0"/>
              <c:showPercent val="0"/>
              <c:showBubbleSize val="0"/>
            </c:dLbl>
            <c:dLbl>
              <c:idx val="5"/>
              <c:layout>
                <c:manualLayout>
                  <c:x val="-0.0396932250619962"/>
                  <c:y val="-0.0302741511122305"/>
                </c:manualLayout>
              </c:layout>
              <c:dLblPos val="r"/>
              <c:showLegendKey val="0"/>
              <c:showVal val="1"/>
              <c:showCatName val="0"/>
              <c:showSerName val="0"/>
              <c:showPercent val="0"/>
              <c:showBubbleSize val="0"/>
            </c:dLbl>
            <c:txPr>
              <a:bodyPr/>
              <a:lstStyle/>
              <a:p>
                <a:pPr>
                  <a:defRPr sz="2400" i="0">
                    <a:solidFill>
                      <a:sysClr val="windowText" lastClr="000000"/>
                    </a:solidFill>
                  </a:defRPr>
                </a:pPr>
                <a:endParaRPr lang="en-US"/>
              </a:p>
            </c:txPr>
            <c:dLblPos val="ctr"/>
            <c:showLegendKey val="0"/>
            <c:showVal val="1"/>
            <c:showCatName val="0"/>
            <c:showSerName val="0"/>
            <c:showPercent val="0"/>
            <c:showBubbleSize val="0"/>
            <c:showLeaderLines val="0"/>
          </c:dLbls>
          <c:val>
            <c:numRef>
              <c:f>'Ethnicity Source data'!$K$60:$K$65</c:f>
              <c:numCache>
                <c:formatCode>General</c:formatCode>
                <c:ptCount val="6"/>
                <c:pt idx="0">
                  <c:v>111.0</c:v>
                </c:pt>
                <c:pt idx="1">
                  <c:v>95.0</c:v>
                </c:pt>
                <c:pt idx="2">
                  <c:v>99.0</c:v>
                </c:pt>
                <c:pt idx="3">
                  <c:v>104.0</c:v>
                </c:pt>
                <c:pt idx="4">
                  <c:v>106.0</c:v>
                </c:pt>
                <c:pt idx="5">
                  <c:v>102.0</c:v>
                </c:pt>
              </c:numCache>
            </c:numRef>
          </c:val>
          <c:smooth val="0"/>
        </c:ser>
        <c:ser>
          <c:idx val="8"/>
          <c:order val="5"/>
          <c:tx>
            <c:strRef>
              <c:f>'Ethnicity Source data'!$J$47</c:f>
              <c:strCache>
                <c:ptCount val="1"/>
                <c:pt idx="0">
                  <c:v>% Unknown</c:v>
                </c:pt>
              </c:strCache>
            </c:strRef>
          </c:tx>
          <c:spPr>
            <a:ln w="66675">
              <a:noFill/>
            </a:ln>
          </c:spPr>
          <c:marker>
            <c:symbol val="none"/>
          </c:marker>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data'!$J$60:$J$65</c:f>
              <c:numCache>
                <c:formatCode>0%</c:formatCode>
                <c:ptCount val="6"/>
                <c:pt idx="0">
                  <c:v>0.0</c:v>
                </c:pt>
                <c:pt idx="1">
                  <c:v>0.0</c:v>
                </c:pt>
                <c:pt idx="2">
                  <c:v>0.0</c:v>
                </c:pt>
                <c:pt idx="3">
                  <c:v>0.0</c:v>
                </c:pt>
                <c:pt idx="4">
                  <c:v>0.00943396226415094</c:v>
                </c:pt>
                <c:pt idx="5">
                  <c:v>0.0294117647058823</c:v>
                </c:pt>
              </c:numCache>
            </c:numRef>
          </c:val>
          <c:smooth val="0"/>
        </c:ser>
        <c:ser>
          <c:idx val="7"/>
          <c:order val="6"/>
          <c:tx>
            <c:strRef>
              <c:f>'Ethnicity Source data'!$H$47</c:f>
              <c:strCache>
                <c:ptCount val="1"/>
                <c:pt idx="0">
                  <c:v>% White</c:v>
                </c:pt>
              </c:strCache>
            </c:strRef>
          </c:tx>
          <c:spPr>
            <a:ln w="66675">
              <a:noFill/>
            </a:ln>
          </c:spPr>
          <c:marker>
            <c:symbol val="none"/>
          </c:marker>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data'!$H$60:$H$65</c:f>
              <c:numCache>
                <c:formatCode>0%</c:formatCode>
                <c:ptCount val="6"/>
                <c:pt idx="0">
                  <c:v>0.720720720720721</c:v>
                </c:pt>
                <c:pt idx="1">
                  <c:v>0.789473684210526</c:v>
                </c:pt>
                <c:pt idx="2">
                  <c:v>0.737373737373737</c:v>
                </c:pt>
                <c:pt idx="3">
                  <c:v>0.721153846153846</c:v>
                </c:pt>
                <c:pt idx="4">
                  <c:v>0.679245283018868</c:v>
                </c:pt>
                <c:pt idx="5">
                  <c:v>0.686274509803921</c:v>
                </c:pt>
              </c:numCache>
            </c:numRef>
          </c:val>
          <c:smooth val="0"/>
        </c:ser>
        <c:ser>
          <c:idx val="6"/>
          <c:order val="7"/>
          <c:tx>
            <c:strRef>
              <c:f>'Ethnicity Source data'!$F$47</c:f>
              <c:strCache>
                <c:ptCount val="1"/>
                <c:pt idx="0">
                  <c:v>% US Minority</c:v>
                </c:pt>
              </c:strCache>
            </c:strRef>
          </c:tx>
          <c:spPr>
            <a:ln w="66675">
              <a:noFill/>
            </a:ln>
          </c:spPr>
          <c:marker>
            <c:symbol val="none"/>
          </c:marker>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data'!$F$60:$F$65</c:f>
              <c:numCache>
                <c:formatCode>0%</c:formatCode>
                <c:ptCount val="6"/>
                <c:pt idx="0">
                  <c:v>0.189189189189189</c:v>
                </c:pt>
                <c:pt idx="1">
                  <c:v>0.136842105263158</c:v>
                </c:pt>
                <c:pt idx="2">
                  <c:v>0.161616161616162</c:v>
                </c:pt>
                <c:pt idx="3">
                  <c:v>0.173076923076923</c:v>
                </c:pt>
                <c:pt idx="4">
                  <c:v>0.160377358490566</c:v>
                </c:pt>
                <c:pt idx="5">
                  <c:v>0.196078431372549</c:v>
                </c:pt>
              </c:numCache>
            </c:numRef>
          </c:val>
          <c:smooth val="0"/>
        </c:ser>
        <c:ser>
          <c:idx val="1"/>
          <c:order val="8"/>
          <c:tx>
            <c:strRef>
              <c:f>'Ethnicity Source data'!$D$47</c:f>
              <c:strCache>
                <c:ptCount val="1"/>
                <c:pt idx="0">
                  <c:v>% Non Resident Alien</c:v>
                </c:pt>
              </c:strCache>
            </c:strRef>
          </c:tx>
          <c:spPr>
            <a:ln w="66675">
              <a:noFill/>
            </a:ln>
          </c:spPr>
          <c:marker>
            <c:symbol val="none"/>
          </c:marker>
          <c:cat>
            <c:numRef>
              <c:f>'Ethnicity Source data'!$A$60:$A$65</c:f>
              <c:numCache>
                <c:formatCode>General</c:formatCode>
                <c:ptCount val="6"/>
                <c:pt idx="0">
                  <c:v>2007.0</c:v>
                </c:pt>
                <c:pt idx="1">
                  <c:v>2008.0</c:v>
                </c:pt>
                <c:pt idx="2">
                  <c:v>2009.0</c:v>
                </c:pt>
                <c:pt idx="3">
                  <c:v>2010.0</c:v>
                </c:pt>
                <c:pt idx="4">
                  <c:v>2011.0</c:v>
                </c:pt>
                <c:pt idx="5">
                  <c:v>2012.0</c:v>
                </c:pt>
              </c:numCache>
            </c:numRef>
          </c:cat>
          <c:val>
            <c:numRef>
              <c:f>'Ethnicity Source data'!$D$60:$D$65</c:f>
              <c:numCache>
                <c:formatCode>0%</c:formatCode>
                <c:ptCount val="6"/>
                <c:pt idx="0">
                  <c:v>0.0900900900900901</c:v>
                </c:pt>
                <c:pt idx="1">
                  <c:v>0.0736842105263158</c:v>
                </c:pt>
                <c:pt idx="2">
                  <c:v>0.101010101010101</c:v>
                </c:pt>
                <c:pt idx="3">
                  <c:v>0.105769230769231</c:v>
                </c:pt>
                <c:pt idx="4">
                  <c:v>0.150943396226415</c:v>
                </c:pt>
                <c:pt idx="5">
                  <c:v>0.088235294117647</c:v>
                </c:pt>
              </c:numCache>
            </c:numRef>
          </c:val>
          <c:smooth val="0"/>
        </c:ser>
        <c:dLbls>
          <c:showLegendKey val="0"/>
          <c:showVal val="0"/>
          <c:showCatName val="0"/>
          <c:showSerName val="0"/>
          <c:showPercent val="0"/>
          <c:showBubbleSize val="0"/>
        </c:dLbls>
        <c:marker val="1"/>
        <c:smooth val="0"/>
        <c:axId val="2107432760"/>
        <c:axId val="2107435848"/>
      </c:lineChart>
      <c:catAx>
        <c:axId val="2107432760"/>
        <c:scaling>
          <c:orientation val="minMax"/>
        </c:scaling>
        <c:delete val="0"/>
        <c:axPos val="b"/>
        <c:numFmt formatCode="General" sourceLinked="1"/>
        <c:majorTickMark val="none"/>
        <c:minorTickMark val="none"/>
        <c:tickLblPos val="nextTo"/>
        <c:txPr>
          <a:bodyPr/>
          <a:lstStyle/>
          <a:p>
            <a:pPr>
              <a:defRPr sz="2400"/>
            </a:pPr>
            <a:endParaRPr lang="en-US"/>
          </a:p>
        </c:txPr>
        <c:crossAx val="2107435848"/>
        <c:crosses val="autoZero"/>
        <c:auto val="1"/>
        <c:lblAlgn val="ctr"/>
        <c:lblOffset val="100"/>
        <c:noMultiLvlLbl val="0"/>
      </c:catAx>
      <c:valAx>
        <c:axId val="2107435848"/>
        <c:scaling>
          <c:orientation val="minMax"/>
        </c:scaling>
        <c:delete val="0"/>
        <c:axPos val="l"/>
        <c:majorGridlines/>
        <c:numFmt formatCode="General" sourceLinked="1"/>
        <c:majorTickMark val="none"/>
        <c:minorTickMark val="none"/>
        <c:tickLblPos val="nextTo"/>
        <c:txPr>
          <a:bodyPr/>
          <a:lstStyle/>
          <a:p>
            <a:pPr>
              <a:defRPr sz="2400"/>
            </a:pPr>
            <a:endParaRPr lang="en-US"/>
          </a:p>
        </c:txPr>
        <c:crossAx val="2107432760"/>
        <c:crosses val="autoZero"/>
        <c:crossBetween val="between"/>
      </c:valAx>
    </c:plotArea>
    <c:plotVisOnly val="1"/>
    <c:dispBlanksAs val="gap"/>
    <c:showDLblsOverMax val="0"/>
  </c:chart>
  <c:spPr>
    <a:ln>
      <a:noFill/>
    </a:ln>
  </c:sp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2"/>
              </a:solidFill>
            </c:spPr>
          </c:dPt>
          <c:dPt>
            <c:idx val="1"/>
            <c:bubble3D val="0"/>
            <c:spPr>
              <a:solidFill>
                <a:schemeClr val="accent1"/>
              </a:solidFill>
            </c:spPr>
          </c:dPt>
          <c:dPt>
            <c:idx val="2"/>
            <c:bubble3D val="0"/>
            <c:spPr>
              <a:solidFill>
                <a:srgbClr val="FFFFCC"/>
              </a:solidFill>
            </c:spPr>
          </c:dPt>
          <c:dPt>
            <c:idx val="3"/>
            <c:bubble3D val="0"/>
            <c:spPr>
              <a:solidFill>
                <a:srgbClr val="7030A0"/>
              </a:solidFill>
            </c:spPr>
          </c:dPt>
          <c:dPt>
            <c:idx val="4"/>
            <c:bubble3D val="0"/>
            <c:spPr>
              <a:solidFill>
                <a:srgbClr val="00CC66"/>
              </a:solidFill>
            </c:spPr>
          </c:dPt>
          <c:dPt>
            <c:idx val="5"/>
            <c:bubble3D val="0"/>
            <c:spPr>
              <a:solidFill>
                <a:schemeClr val="bg1">
                  <a:lumMod val="65000"/>
                  <a:lumOff val="35000"/>
                </a:schemeClr>
              </a:solidFill>
            </c:spPr>
          </c:dPt>
          <c:cat>
            <c:strRef>
              <c:f>'TCB9'!$B$2:$B$7</c:f>
              <c:strCache>
                <c:ptCount val="6"/>
                <c:pt idx="0">
                  <c:v>Eugerres plumieri</c:v>
                </c:pt>
                <c:pt idx="1">
                  <c:v>Cynoscion nebulosus</c:v>
                </c:pt>
                <c:pt idx="2">
                  <c:v>Achirus lineatus</c:v>
                </c:pt>
                <c:pt idx="3">
                  <c:v>Prionotus</c:v>
                </c:pt>
                <c:pt idx="4">
                  <c:v>Bairdiella</c:v>
                </c:pt>
                <c:pt idx="5">
                  <c:v>Trinectes maculatus</c:v>
                </c:pt>
              </c:strCache>
            </c:strRef>
          </c:cat>
          <c:val>
            <c:numRef>
              <c:f>'TCB9'!$A$2:$A$7</c:f>
              <c:numCache>
                <c:formatCode>General</c:formatCode>
                <c:ptCount val="6"/>
                <c:pt idx="0">
                  <c:v>33.0</c:v>
                </c:pt>
                <c:pt idx="1">
                  <c:v>31.0</c:v>
                </c:pt>
                <c:pt idx="2">
                  <c:v>9.0</c:v>
                </c:pt>
                <c:pt idx="3">
                  <c:v>9.0</c:v>
                </c:pt>
                <c:pt idx="4">
                  <c:v>3.0</c:v>
                </c:pt>
                <c:pt idx="5">
                  <c:v>1.0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2"/>
              </a:solidFill>
            </c:spPr>
          </c:dPt>
          <c:dPt>
            <c:idx val="1"/>
            <c:bubble3D val="0"/>
            <c:spPr>
              <a:solidFill>
                <a:schemeClr val="accent1"/>
              </a:solidFill>
            </c:spPr>
          </c:dPt>
          <c:dPt>
            <c:idx val="2"/>
            <c:bubble3D val="0"/>
            <c:spPr>
              <a:solidFill>
                <a:srgbClr val="FFFF00"/>
              </a:solidFill>
            </c:spPr>
          </c:dPt>
          <c:cat>
            <c:strRef>
              <c:f>'TCB10'!$B$2:$B$4</c:f>
              <c:strCache>
                <c:ptCount val="3"/>
                <c:pt idx="0">
                  <c:v>Eugerres plumieri</c:v>
                </c:pt>
                <c:pt idx="1">
                  <c:v>Cynoscion nebulosus</c:v>
                </c:pt>
                <c:pt idx="2">
                  <c:v>Chaetodipterus faber</c:v>
                </c:pt>
              </c:strCache>
            </c:strRef>
          </c:cat>
          <c:val>
            <c:numRef>
              <c:f>'TCB10'!$A$2:$A$4</c:f>
              <c:numCache>
                <c:formatCode>General</c:formatCode>
                <c:ptCount val="3"/>
                <c:pt idx="0">
                  <c:v>74.0</c:v>
                </c:pt>
                <c:pt idx="1">
                  <c:v>2.0</c:v>
                </c:pt>
                <c:pt idx="2">
                  <c:v>1.0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3"/>
              </a:solidFill>
            </c:spPr>
          </c:dPt>
          <c:dPt>
            <c:idx val="1"/>
            <c:bubble3D val="0"/>
            <c:spPr>
              <a:solidFill>
                <a:schemeClr val="accent1"/>
              </a:solidFill>
            </c:spPr>
          </c:dPt>
          <c:dPt>
            <c:idx val="2"/>
            <c:bubble3D val="0"/>
            <c:spPr>
              <a:solidFill>
                <a:srgbClr val="7030A0"/>
              </a:solidFill>
            </c:spPr>
          </c:dPt>
          <c:dPt>
            <c:idx val="4"/>
            <c:bubble3D val="0"/>
            <c:spPr>
              <a:solidFill>
                <a:srgbClr val="00CC66"/>
              </a:solidFill>
            </c:spPr>
          </c:dPt>
          <c:dPt>
            <c:idx val="5"/>
            <c:bubble3D val="0"/>
            <c:spPr>
              <a:solidFill>
                <a:srgbClr val="FFFF00"/>
              </a:solidFill>
            </c:spPr>
          </c:dPt>
          <c:dPt>
            <c:idx val="6"/>
            <c:bubble3D val="0"/>
            <c:spPr>
              <a:solidFill>
                <a:schemeClr val="accent2"/>
              </a:solidFill>
            </c:spPr>
          </c:dPt>
          <c:dPt>
            <c:idx val="7"/>
            <c:bubble3D val="0"/>
            <c:spPr>
              <a:solidFill>
                <a:srgbClr val="FF3300"/>
              </a:solidFill>
            </c:spPr>
          </c:dPt>
          <c:cat>
            <c:strRef>
              <c:f>TCBA!$B$2:$B$9</c:f>
              <c:strCache>
                <c:ptCount val="8"/>
                <c:pt idx="0">
                  <c:v>Menticirrhus americanus</c:v>
                </c:pt>
                <c:pt idx="1">
                  <c:v>Cynoscion nebulosus</c:v>
                </c:pt>
                <c:pt idx="2">
                  <c:v>Prionotus</c:v>
                </c:pt>
                <c:pt idx="3">
                  <c:v>Centropomus undecimalis</c:v>
                </c:pt>
                <c:pt idx="4">
                  <c:v>Bairdiella</c:v>
                </c:pt>
                <c:pt idx="5">
                  <c:v>Chaetodipterus faber</c:v>
                </c:pt>
                <c:pt idx="6">
                  <c:v>Eugerres plumieri</c:v>
                </c:pt>
                <c:pt idx="7">
                  <c:v>Oligoplites saurus</c:v>
                </c:pt>
              </c:strCache>
            </c:strRef>
          </c:cat>
          <c:val>
            <c:numRef>
              <c:f>TCBA!$A$2:$A$9</c:f>
              <c:numCache>
                <c:formatCode>General</c:formatCode>
                <c:ptCount val="8"/>
                <c:pt idx="0">
                  <c:v>11.0</c:v>
                </c:pt>
                <c:pt idx="1">
                  <c:v>7.0</c:v>
                </c:pt>
                <c:pt idx="2">
                  <c:v>6.0</c:v>
                </c:pt>
                <c:pt idx="3">
                  <c:v>5.0</c:v>
                </c:pt>
                <c:pt idx="4">
                  <c:v>1.0</c:v>
                </c:pt>
                <c:pt idx="5">
                  <c:v>1.0</c:v>
                </c:pt>
                <c:pt idx="6">
                  <c:v>1.0</c:v>
                </c:pt>
                <c:pt idx="7">
                  <c:v>1.0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4"/>
              </a:solidFill>
            </c:spPr>
          </c:dPt>
          <c:dPt>
            <c:idx val="1"/>
            <c:bubble3D val="0"/>
            <c:spPr>
              <a:solidFill>
                <a:srgbClr val="7030A0"/>
              </a:solidFill>
            </c:spPr>
          </c:dPt>
          <c:dPt>
            <c:idx val="2"/>
            <c:bubble3D val="0"/>
            <c:spPr>
              <a:solidFill>
                <a:schemeClr val="accent1"/>
              </a:solidFill>
            </c:spPr>
          </c:dPt>
          <c:dPt>
            <c:idx val="3"/>
            <c:bubble3D val="0"/>
            <c:spPr>
              <a:solidFill>
                <a:schemeClr val="accent2"/>
              </a:solidFill>
            </c:spPr>
          </c:dPt>
          <c:dPt>
            <c:idx val="4"/>
            <c:bubble3D val="0"/>
            <c:spPr>
              <a:solidFill>
                <a:srgbClr val="FFFF00"/>
              </a:solidFill>
            </c:spPr>
          </c:dPt>
          <c:dPt>
            <c:idx val="5"/>
            <c:bubble3D val="0"/>
            <c:spPr>
              <a:solidFill>
                <a:srgbClr val="99FF66"/>
              </a:solidFill>
            </c:spPr>
          </c:dPt>
          <c:dPt>
            <c:idx val="6"/>
            <c:bubble3D val="0"/>
            <c:spPr>
              <a:solidFill>
                <a:schemeClr val="accent3"/>
              </a:solidFill>
            </c:spPr>
          </c:dPt>
          <c:dPt>
            <c:idx val="7"/>
            <c:bubble3D val="0"/>
            <c:spPr>
              <a:solidFill>
                <a:srgbClr val="FFFFCC"/>
              </a:solidFill>
            </c:spPr>
          </c:dPt>
          <c:dPt>
            <c:idx val="8"/>
            <c:bubble3D val="0"/>
            <c:spPr>
              <a:solidFill>
                <a:srgbClr val="CC0066"/>
              </a:solidFill>
            </c:spPr>
          </c:dPt>
          <c:cat>
            <c:strRef>
              <c:f>TCBB!$B$2:$B$10</c:f>
              <c:strCache>
                <c:ptCount val="9"/>
                <c:pt idx="0">
                  <c:v>Centropomus undecimalis</c:v>
                </c:pt>
                <c:pt idx="1">
                  <c:v>Prionotus</c:v>
                </c:pt>
                <c:pt idx="2">
                  <c:v>Cynoscion nebulosus</c:v>
                </c:pt>
                <c:pt idx="3">
                  <c:v>Eugerres plumieri</c:v>
                </c:pt>
                <c:pt idx="4">
                  <c:v>Chaetodipterus faber</c:v>
                </c:pt>
                <c:pt idx="5">
                  <c:v>Chloroscombrus chrysurus</c:v>
                </c:pt>
                <c:pt idx="6">
                  <c:v>Menticirrhus americanus</c:v>
                </c:pt>
                <c:pt idx="7">
                  <c:v>Achirus lineatus</c:v>
                </c:pt>
                <c:pt idx="8">
                  <c:v>Chilomycterus antillarum</c:v>
                </c:pt>
              </c:strCache>
            </c:strRef>
          </c:cat>
          <c:val>
            <c:numRef>
              <c:f>TCBB!$A$2:$A$10</c:f>
              <c:numCache>
                <c:formatCode>General</c:formatCode>
                <c:ptCount val="9"/>
                <c:pt idx="0">
                  <c:v>34.0</c:v>
                </c:pt>
                <c:pt idx="1">
                  <c:v>23.0</c:v>
                </c:pt>
                <c:pt idx="2">
                  <c:v>22.0</c:v>
                </c:pt>
                <c:pt idx="3">
                  <c:v>7.0</c:v>
                </c:pt>
                <c:pt idx="4">
                  <c:v>3.0</c:v>
                </c:pt>
                <c:pt idx="5">
                  <c:v>3.0</c:v>
                </c:pt>
                <c:pt idx="6">
                  <c:v>3.0</c:v>
                </c:pt>
                <c:pt idx="7">
                  <c:v>2.0</c:v>
                </c:pt>
                <c:pt idx="8">
                  <c:v>2.0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2"/>
              </a:solidFill>
            </c:spPr>
          </c:dPt>
          <c:dPt>
            <c:idx val="1"/>
            <c:bubble3D val="0"/>
            <c:spPr>
              <a:solidFill>
                <a:schemeClr val="accent1"/>
              </a:solidFill>
            </c:spPr>
          </c:dPt>
          <c:cat>
            <c:strRef>
              <c:f>TCBD!$B$2:$B$3</c:f>
              <c:strCache>
                <c:ptCount val="2"/>
                <c:pt idx="0">
                  <c:v>Eugerres plumieri</c:v>
                </c:pt>
                <c:pt idx="1">
                  <c:v>Cynoscion nebulosus</c:v>
                </c:pt>
              </c:strCache>
            </c:strRef>
          </c:cat>
          <c:val>
            <c:numRef>
              <c:f>TCBD!$A$2:$A$3</c:f>
              <c:numCache>
                <c:formatCode>General</c:formatCode>
                <c:ptCount val="2"/>
                <c:pt idx="0">
                  <c:v>15.0</c:v>
                </c:pt>
                <c:pt idx="1">
                  <c:v>2.0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3"/>
              </a:solidFill>
            </c:spPr>
          </c:dPt>
          <c:dPt>
            <c:idx val="1"/>
            <c:bubble3D val="0"/>
            <c:spPr>
              <a:solidFill>
                <a:schemeClr val="accent2"/>
              </a:solidFill>
            </c:spPr>
          </c:dPt>
          <c:dPt>
            <c:idx val="2"/>
            <c:bubble3D val="0"/>
            <c:spPr>
              <a:solidFill>
                <a:schemeClr val="accent1"/>
              </a:solidFill>
            </c:spPr>
          </c:dPt>
          <c:dPt>
            <c:idx val="4"/>
            <c:bubble3D val="0"/>
            <c:spPr>
              <a:solidFill>
                <a:srgbClr val="FFFF00"/>
              </a:solidFill>
            </c:spPr>
          </c:dPt>
          <c:dPt>
            <c:idx val="5"/>
            <c:bubble3D val="0"/>
            <c:spPr>
              <a:solidFill>
                <a:srgbClr val="99FF66"/>
              </a:solidFill>
            </c:spPr>
          </c:dPt>
          <c:dPt>
            <c:idx val="6"/>
            <c:bubble3D val="0"/>
            <c:spPr>
              <a:solidFill>
                <a:schemeClr val="bg1">
                  <a:lumMod val="50000"/>
                  <a:lumOff val="50000"/>
                </a:schemeClr>
              </a:solidFill>
            </c:spPr>
          </c:dPt>
          <c:cat>
            <c:strRef>
              <c:f>TCBE!$B$2:$B$8</c:f>
              <c:strCache>
                <c:ptCount val="7"/>
                <c:pt idx="0">
                  <c:v>Menticirrhus americanus</c:v>
                </c:pt>
                <c:pt idx="1">
                  <c:v>Eugerres plumieri</c:v>
                </c:pt>
                <c:pt idx="2">
                  <c:v>Cynoscion nebulosus</c:v>
                </c:pt>
                <c:pt idx="3">
                  <c:v>Centropomus undecimalis</c:v>
                </c:pt>
                <c:pt idx="4">
                  <c:v>Chaetodipterus faber</c:v>
                </c:pt>
                <c:pt idx="5">
                  <c:v>Chloroscombrus chrysurus</c:v>
                </c:pt>
                <c:pt idx="6">
                  <c:v>Trinectes maculatus</c:v>
                </c:pt>
              </c:strCache>
            </c:strRef>
          </c:cat>
          <c:val>
            <c:numRef>
              <c:f>TCBE!$A$2:$A$8</c:f>
              <c:numCache>
                <c:formatCode>General</c:formatCode>
                <c:ptCount val="7"/>
                <c:pt idx="0">
                  <c:v>10.0</c:v>
                </c:pt>
                <c:pt idx="1">
                  <c:v>5.0</c:v>
                </c:pt>
                <c:pt idx="2">
                  <c:v>2.0</c:v>
                </c:pt>
                <c:pt idx="3">
                  <c:v>1.0</c:v>
                </c:pt>
                <c:pt idx="4">
                  <c:v>1.0</c:v>
                </c:pt>
                <c:pt idx="5">
                  <c:v>1.0</c:v>
                </c:pt>
                <c:pt idx="6">
                  <c:v>1.0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48554507222456"/>
          <c:y val="0.0464054493188351"/>
          <c:w val="0.906632264143711"/>
          <c:h val="0.861473196532251"/>
        </c:manualLayout>
      </c:layout>
      <c:lineChart>
        <c:grouping val="standard"/>
        <c:varyColors val="0"/>
        <c:ser>
          <c:idx val="1"/>
          <c:order val="0"/>
          <c:tx>
            <c:strRef>
              <c:f>'data for combined trend'!$C$17</c:f>
              <c:strCache>
                <c:ptCount val="1"/>
                <c:pt idx="0">
                  <c:v>State Appropiation</c:v>
                </c:pt>
              </c:strCache>
            </c:strRef>
          </c:tx>
          <c:spPr>
            <a:ln w="88900"/>
          </c:spPr>
          <c:marker>
            <c:symbol val="none"/>
          </c:marker>
          <c:dLbls>
            <c:dLbl>
              <c:idx val="5"/>
              <c:layout>
                <c:manualLayout>
                  <c:x val="-0.002959173081218"/>
                  <c:y val="0.0291003207932342"/>
                </c:manualLayout>
              </c:layout>
              <c:tx>
                <c:rich>
                  <a:bodyPr/>
                  <a:lstStyle/>
                  <a:p>
                    <a:pPr>
                      <a:defRPr sz="1600" b="1"/>
                    </a:pPr>
                    <a:r>
                      <a:rPr lang="en-US" sz="1600" b="1" dirty="0" smtClean="0"/>
                      <a:t>State </a:t>
                    </a:r>
                  </a:p>
                  <a:p>
                    <a:pPr>
                      <a:defRPr sz="1600" b="1"/>
                    </a:pPr>
                    <a:r>
                      <a:rPr lang="en-US" sz="1600" b="1" dirty="0" smtClean="0"/>
                      <a:t>Appropriations</a:t>
                    </a:r>
                    <a:endParaRPr lang="en-US" sz="1600" b="1" dirty="0"/>
                  </a:p>
                </c:rich>
              </c:tx>
              <c:spPr/>
              <c:showLegendKey val="0"/>
              <c:showVal val="1"/>
              <c:showCatName val="0"/>
              <c:showSerName val="0"/>
              <c:showPercent val="0"/>
              <c:showBubbleSize val="0"/>
            </c:dLbl>
            <c:showLegendKey val="0"/>
            <c:showVal val="0"/>
            <c:showCatName val="0"/>
            <c:showSerName val="0"/>
            <c:showPercent val="0"/>
            <c:showBubbleSize val="0"/>
          </c:dLbls>
          <c:cat>
            <c:strRef>
              <c:f>'data for combined trend'!$D$16:$I$16</c:f>
              <c:strCache>
                <c:ptCount val="6"/>
                <c:pt idx="1">
                  <c:v>2007-08</c:v>
                </c:pt>
                <c:pt idx="2">
                  <c:v>2008-09</c:v>
                </c:pt>
                <c:pt idx="3">
                  <c:v>2009-10</c:v>
                </c:pt>
                <c:pt idx="4">
                  <c:v>2010-11</c:v>
                </c:pt>
                <c:pt idx="5">
                  <c:v>2011-12</c:v>
                </c:pt>
              </c:strCache>
            </c:strRef>
          </c:cat>
          <c:val>
            <c:numRef>
              <c:f>'data for combined trend'!$D$17:$I$17</c:f>
              <c:numCache>
                <c:formatCode>0.0</c:formatCode>
                <c:ptCount val="6"/>
                <c:pt idx="0" formatCode="General">
                  <c:v>0.0</c:v>
                </c:pt>
                <c:pt idx="1">
                  <c:v>1.186943620178034</c:v>
                </c:pt>
                <c:pt idx="2">
                  <c:v>-7.418397626112759</c:v>
                </c:pt>
                <c:pt idx="3">
                  <c:v>-17.63459092835948</c:v>
                </c:pt>
                <c:pt idx="4">
                  <c:v>-16.532428995337</c:v>
                </c:pt>
                <c:pt idx="5">
                  <c:v>-22.04323866044934</c:v>
                </c:pt>
              </c:numCache>
            </c:numRef>
          </c:val>
          <c:smooth val="0"/>
        </c:ser>
        <c:ser>
          <c:idx val="2"/>
          <c:order val="1"/>
          <c:tx>
            <c:strRef>
              <c:f>'data for combined trend'!$C$18</c:f>
              <c:strCache>
                <c:ptCount val="1"/>
                <c:pt idx="0">
                  <c:v>Tuition</c:v>
                </c:pt>
              </c:strCache>
            </c:strRef>
          </c:tx>
          <c:spPr>
            <a:ln w="88900"/>
          </c:spPr>
          <c:marker>
            <c:symbol val="none"/>
          </c:marker>
          <c:dLbls>
            <c:dLbl>
              <c:idx val="5"/>
              <c:layout>
                <c:manualLayout>
                  <c:x val="0.00290754942919872"/>
                  <c:y val="-0.0185185185185185"/>
                </c:manualLayout>
              </c:layout>
              <c:tx>
                <c:rich>
                  <a:bodyPr/>
                  <a:lstStyle/>
                  <a:p>
                    <a:r>
                      <a:rPr lang="en-US" sz="1600" b="1" dirty="0" smtClean="0"/>
                      <a:t>Tuition</a:t>
                    </a:r>
                    <a:endParaRPr lang="en-US" dirty="0"/>
                  </a:p>
                </c:rich>
              </c:tx>
              <c:showLegendKey val="0"/>
              <c:showVal val="1"/>
              <c:showCatName val="0"/>
              <c:showSerName val="0"/>
              <c:showPercent val="0"/>
              <c:showBubbleSize val="0"/>
            </c:dLbl>
            <c:txPr>
              <a:bodyPr/>
              <a:lstStyle/>
              <a:p>
                <a:pPr>
                  <a:defRPr sz="1600" b="1"/>
                </a:pPr>
                <a:endParaRPr lang="en-US"/>
              </a:p>
            </c:txPr>
            <c:showLegendKey val="0"/>
            <c:showVal val="0"/>
            <c:showCatName val="0"/>
            <c:showSerName val="0"/>
            <c:showPercent val="0"/>
            <c:showBubbleSize val="0"/>
          </c:dLbls>
          <c:cat>
            <c:strRef>
              <c:f>'data for combined trend'!$D$16:$I$16</c:f>
              <c:strCache>
                <c:ptCount val="6"/>
                <c:pt idx="1">
                  <c:v>2007-08</c:v>
                </c:pt>
                <c:pt idx="2">
                  <c:v>2008-09</c:v>
                </c:pt>
                <c:pt idx="3">
                  <c:v>2009-10</c:v>
                </c:pt>
                <c:pt idx="4">
                  <c:v>2010-11</c:v>
                </c:pt>
                <c:pt idx="5">
                  <c:v>2011-12</c:v>
                </c:pt>
              </c:strCache>
            </c:strRef>
          </c:cat>
          <c:val>
            <c:numRef>
              <c:f>'data for combined trend'!$D$18:$I$18</c:f>
              <c:numCache>
                <c:formatCode>0.0</c:formatCode>
                <c:ptCount val="6"/>
                <c:pt idx="0" formatCode="General">
                  <c:v>0.0</c:v>
                </c:pt>
                <c:pt idx="1">
                  <c:v>3.893214682981091</c:v>
                </c:pt>
                <c:pt idx="2">
                  <c:v>6.451612903225787</c:v>
                </c:pt>
                <c:pt idx="3">
                  <c:v>15.57285873192436</c:v>
                </c:pt>
                <c:pt idx="4">
                  <c:v>28.9210233592881</c:v>
                </c:pt>
                <c:pt idx="5">
                  <c:v>42.04671857619575</c:v>
                </c:pt>
              </c:numCache>
            </c:numRef>
          </c:val>
          <c:smooth val="0"/>
        </c:ser>
        <c:ser>
          <c:idx val="0"/>
          <c:order val="2"/>
          <c:tx>
            <c:strRef>
              <c:f>'data for combined trend'!$C$19</c:f>
              <c:strCache>
                <c:ptCount val="1"/>
                <c:pt idx="0">
                  <c:v>Tuition + Appropriation</c:v>
                </c:pt>
              </c:strCache>
            </c:strRef>
          </c:tx>
          <c:spPr>
            <a:ln w="88900"/>
          </c:spPr>
          <c:marker>
            <c:symbol val="none"/>
          </c:marker>
          <c:dLbls>
            <c:dLbl>
              <c:idx val="5"/>
              <c:layout>
                <c:manualLayout>
                  <c:x val="-0.002959173081218"/>
                  <c:y val="0.0185185185185185"/>
                </c:manualLayout>
              </c:layout>
              <c:tx>
                <c:rich>
                  <a:bodyPr/>
                  <a:lstStyle/>
                  <a:p>
                    <a:pPr>
                      <a:defRPr sz="1600" b="1"/>
                    </a:pPr>
                    <a:r>
                      <a:rPr lang="en-US" sz="1600" b="1" dirty="0" smtClean="0"/>
                      <a:t>Tuition + </a:t>
                    </a:r>
                  </a:p>
                  <a:p>
                    <a:pPr>
                      <a:defRPr sz="1600" b="1"/>
                    </a:pPr>
                    <a:r>
                      <a:rPr lang="en-US" sz="1600" b="1" dirty="0" smtClean="0"/>
                      <a:t>Appropriations</a:t>
                    </a:r>
                    <a:endParaRPr lang="en-US" sz="1600" dirty="0"/>
                  </a:p>
                </c:rich>
              </c:tx>
              <c:spPr/>
              <c:showLegendKey val="0"/>
              <c:showVal val="1"/>
              <c:showCatName val="0"/>
              <c:showSerName val="0"/>
              <c:showPercent val="0"/>
              <c:showBubbleSize val="0"/>
            </c:dLbl>
            <c:txPr>
              <a:bodyPr/>
              <a:lstStyle/>
              <a:p>
                <a:pPr>
                  <a:defRPr sz="1400" b="1"/>
                </a:pPr>
                <a:endParaRPr lang="en-US"/>
              </a:p>
            </c:txPr>
            <c:showLegendKey val="0"/>
            <c:showVal val="0"/>
            <c:showCatName val="0"/>
            <c:showSerName val="0"/>
            <c:showPercent val="0"/>
            <c:showBubbleSize val="0"/>
          </c:dLbls>
          <c:cat>
            <c:strRef>
              <c:f>'data for combined trend'!$D$16:$I$16</c:f>
              <c:strCache>
                <c:ptCount val="6"/>
                <c:pt idx="1">
                  <c:v>2007-08</c:v>
                </c:pt>
                <c:pt idx="2">
                  <c:v>2008-09</c:v>
                </c:pt>
                <c:pt idx="3">
                  <c:v>2009-10</c:v>
                </c:pt>
                <c:pt idx="4">
                  <c:v>2010-11</c:v>
                </c:pt>
                <c:pt idx="5">
                  <c:v>2011-12</c:v>
                </c:pt>
              </c:strCache>
            </c:strRef>
          </c:cat>
          <c:val>
            <c:numRef>
              <c:f>'data for combined trend'!$D$19:$I$19</c:f>
              <c:numCache>
                <c:formatCode>0.0</c:formatCode>
                <c:ptCount val="6"/>
                <c:pt idx="0" formatCode="General">
                  <c:v>0.0</c:v>
                </c:pt>
                <c:pt idx="1">
                  <c:v>1.933701657458565</c:v>
                </c:pt>
                <c:pt idx="2">
                  <c:v>-3.591160220994471</c:v>
                </c:pt>
                <c:pt idx="3">
                  <c:v>-8.47145488029465</c:v>
                </c:pt>
                <c:pt idx="4">
                  <c:v>-3.990178023327194</c:v>
                </c:pt>
                <c:pt idx="5">
                  <c:v>-4.358502148557386</c:v>
                </c:pt>
              </c:numCache>
            </c:numRef>
          </c:val>
          <c:smooth val="0"/>
        </c:ser>
        <c:dLbls>
          <c:showLegendKey val="0"/>
          <c:showVal val="0"/>
          <c:showCatName val="0"/>
          <c:showSerName val="0"/>
          <c:showPercent val="0"/>
          <c:showBubbleSize val="0"/>
        </c:dLbls>
        <c:marker val="1"/>
        <c:smooth val="0"/>
        <c:axId val="2146345016"/>
        <c:axId val="2146417176"/>
      </c:lineChart>
      <c:catAx>
        <c:axId val="2146345016"/>
        <c:scaling>
          <c:orientation val="minMax"/>
        </c:scaling>
        <c:delete val="0"/>
        <c:axPos val="b"/>
        <c:majorTickMark val="none"/>
        <c:minorTickMark val="none"/>
        <c:tickLblPos val="none"/>
        <c:spPr>
          <a:solidFill>
            <a:schemeClr val="tx1">
              <a:lumMod val="95000"/>
              <a:lumOff val="5000"/>
            </a:schemeClr>
          </a:solidFill>
          <a:ln w="63500">
            <a:prstDash val="sysDash"/>
          </a:ln>
        </c:spPr>
        <c:crossAx val="2146417176"/>
        <c:crosses val="autoZero"/>
        <c:auto val="1"/>
        <c:lblAlgn val="ctr"/>
        <c:lblOffset val="100"/>
        <c:noMultiLvlLbl val="0"/>
      </c:catAx>
      <c:valAx>
        <c:axId val="2146417176"/>
        <c:scaling>
          <c:orientation val="minMax"/>
          <c:max val="50.0"/>
        </c:scaling>
        <c:delete val="0"/>
        <c:axPos val="l"/>
        <c:majorGridlines>
          <c:spPr>
            <a:ln>
              <a:solidFill>
                <a:schemeClr val="tx1">
                  <a:alpha val="20000"/>
                </a:schemeClr>
              </a:solidFill>
            </a:ln>
          </c:spPr>
        </c:majorGridlines>
        <c:numFmt formatCode="General" sourceLinked="1"/>
        <c:majorTickMark val="out"/>
        <c:minorTickMark val="none"/>
        <c:tickLblPos val="nextTo"/>
        <c:spPr>
          <a:noFill/>
          <a:ln>
            <a:noFill/>
          </a:ln>
        </c:spPr>
        <c:crossAx val="2146345016"/>
        <c:crosses val="autoZero"/>
        <c:crossBetween val="between"/>
        <c:majorUnit val="10.0"/>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'TCB1'!$A$12</c:f>
              <c:strCache>
                <c:ptCount val="1"/>
                <c:pt idx="0">
                  <c:v>TCB1</c:v>
                </c:pt>
              </c:strCache>
            </c:strRef>
          </c:tx>
          <c:dPt>
            <c:idx val="0"/>
            <c:bubble3D val="0"/>
            <c:spPr>
              <a:solidFill>
                <a:schemeClr val="accent1"/>
              </a:solidFill>
            </c:spPr>
          </c:dPt>
          <c:dPt>
            <c:idx val="3"/>
            <c:bubble3D val="0"/>
            <c:spPr>
              <a:solidFill>
                <a:srgbClr val="7030A0"/>
              </a:solidFill>
            </c:spPr>
          </c:dPt>
          <c:dPt>
            <c:idx val="4"/>
            <c:bubble3D val="0"/>
            <c:spPr>
              <a:solidFill>
                <a:srgbClr val="00CC66"/>
              </a:solidFill>
            </c:spPr>
          </c:dPt>
          <c:dPt>
            <c:idx val="5"/>
            <c:bubble3D val="0"/>
            <c:spPr>
              <a:solidFill>
                <a:srgbClr val="FFFF00"/>
              </a:solidFill>
            </c:spPr>
          </c:dPt>
          <c:cat>
            <c:strRef>
              <c:f>'TCB1'!$B$2:$B$9</c:f>
              <c:strCache>
                <c:ptCount val="8"/>
                <c:pt idx="0">
                  <c:v>Cynoscion nebulosus</c:v>
                </c:pt>
                <c:pt idx="1">
                  <c:v>Eugerres plumieri</c:v>
                </c:pt>
                <c:pt idx="2">
                  <c:v>Menticirrhus americanus</c:v>
                </c:pt>
                <c:pt idx="3">
                  <c:v>Prionotus </c:v>
                </c:pt>
                <c:pt idx="4">
                  <c:v>Bairdiella</c:v>
                </c:pt>
                <c:pt idx="5">
                  <c:v>Chaetodipterus faber</c:v>
                </c:pt>
                <c:pt idx="6">
                  <c:v>Chloroscombrus chrysurus</c:v>
                </c:pt>
                <c:pt idx="7">
                  <c:v>Cynoscion arenarius</c:v>
                </c:pt>
              </c:strCache>
            </c:strRef>
          </c:cat>
          <c:val>
            <c:numRef>
              <c:f>'TCB1'!$A$2:$A$9</c:f>
              <c:numCache>
                <c:formatCode>General</c:formatCode>
                <c:ptCount val="8"/>
                <c:pt idx="0">
                  <c:v>24.0</c:v>
                </c:pt>
                <c:pt idx="1">
                  <c:v>21.0</c:v>
                </c:pt>
                <c:pt idx="2">
                  <c:v>9.0</c:v>
                </c:pt>
                <c:pt idx="3">
                  <c:v>7.0</c:v>
                </c:pt>
                <c:pt idx="4">
                  <c:v>2.0</c:v>
                </c:pt>
                <c:pt idx="5">
                  <c:v>2.0</c:v>
                </c:pt>
                <c:pt idx="6">
                  <c:v>2.0</c:v>
                </c:pt>
                <c:pt idx="7">
                  <c:v>2.0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1"/>
          <c:order val="0"/>
          <c:dPt>
            <c:idx val="0"/>
            <c:bubble3D val="0"/>
            <c:spPr>
              <a:solidFill>
                <a:schemeClr val="accent1"/>
              </a:solidFill>
            </c:spPr>
          </c:dPt>
          <c:dPt>
            <c:idx val="1"/>
            <c:bubble3D val="0"/>
            <c:spPr>
              <a:solidFill>
                <a:srgbClr val="7030A0"/>
              </a:solidFill>
            </c:spPr>
          </c:dPt>
          <c:dPt>
            <c:idx val="2"/>
            <c:bubble3D val="0"/>
            <c:spPr>
              <a:solidFill>
                <a:schemeClr val="accent2"/>
              </a:solidFill>
            </c:spPr>
          </c:dPt>
          <c:dPt>
            <c:idx val="4"/>
            <c:bubble3D val="0"/>
            <c:spPr>
              <a:solidFill>
                <a:schemeClr val="accent3"/>
              </a:solidFill>
            </c:spPr>
          </c:dPt>
          <c:dPt>
            <c:idx val="5"/>
            <c:bubble3D val="0"/>
            <c:spPr>
              <a:solidFill>
                <a:schemeClr val="accent2">
                  <a:lumMod val="60000"/>
                  <a:lumOff val="40000"/>
                </a:schemeClr>
              </a:solidFill>
            </c:spPr>
          </c:dPt>
          <c:dPt>
            <c:idx val="7"/>
            <c:bubble3D val="0"/>
            <c:spPr>
              <a:solidFill>
                <a:srgbClr val="FFFF00"/>
              </a:solidFill>
            </c:spPr>
          </c:dPt>
          <c:dPt>
            <c:idx val="8"/>
            <c:bubble3D val="0"/>
            <c:spPr>
              <a:solidFill>
                <a:srgbClr val="00CC66"/>
              </a:solidFill>
            </c:spPr>
          </c:dPt>
          <c:cat>
            <c:strRef>
              <c:f>'TCB2'!$B$2:$B$10</c:f>
              <c:strCache>
                <c:ptCount val="9"/>
                <c:pt idx="0">
                  <c:v>Cynoscion nebulosus</c:v>
                </c:pt>
                <c:pt idx="1">
                  <c:v>Prionotus </c:v>
                </c:pt>
                <c:pt idx="2">
                  <c:v>Eugerres plumieri</c:v>
                </c:pt>
                <c:pt idx="3">
                  <c:v>Centropomus undecimalis</c:v>
                </c:pt>
                <c:pt idx="4">
                  <c:v>Menticirrhus americanus</c:v>
                </c:pt>
                <c:pt idx="5">
                  <c:v>Cynoscion arenarius</c:v>
                </c:pt>
                <c:pt idx="6">
                  <c:v>Chloroscombrus chrysurus</c:v>
                </c:pt>
                <c:pt idx="7">
                  <c:v>Chaetodipterus faber</c:v>
                </c:pt>
                <c:pt idx="8">
                  <c:v>Bairdiella</c:v>
                </c:pt>
              </c:strCache>
            </c:strRef>
          </c:cat>
          <c:val>
            <c:numRef>
              <c:f>'TCB2'!$A$2:$A$10</c:f>
              <c:numCache>
                <c:formatCode>General</c:formatCode>
                <c:ptCount val="9"/>
                <c:pt idx="0">
                  <c:v>26.0</c:v>
                </c:pt>
                <c:pt idx="1">
                  <c:v>15.0</c:v>
                </c:pt>
                <c:pt idx="2">
                  <c:v>13.0</c:v>
                </c:pt>
                <c:pt idx="3">
                  <c:v>7.0</c:v>
                </c:pt>
                <c:pt idx="4">
                  <c:v>6.0</c:v>
                </c:pt>
                <c:pt idx="5">
                  <c:v>4.0</c:v>
                </c:pt>
                <c:pt idx="6">
                  <c:v>3.0</c:v>
                </c:pt>
                <c:pt idx="7">
                  <c:v>2.0</c:v>
                </c:pt>
                <c:pt idx="8">
                  <c:v>1.0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4"/>
              </a:solidFill>
            </c:spPr>
          </c:dPt>
          <c:dPt>
            <c:idx val="1"/>
            <c:bubble3D val="0"/>
            <c:spPr>
              <a:solidFill>
                <a:srgbClr val="7030A0"/>
              </a:solidFill>
            </c:spPr>
          </c:dPt>
          <c:dPt>
            <c:idx val="2"/>
            <c:bubble3D val="0"/>
            <c:spPr>
              <a:solidFill>
                <a:schemeClr val="accent2"/>
              </a:solidFill>
            </c:spPr>
          </c:dPt>
          <c:dPt>
            <c:idx val="3"/>
            <c:bubble3D val="0"/>
            <c:spPr>
              <a:solidFill>
                <a:srgbClr val="00CC66"/>
              </a:solidFill>
            </c:spPr>
          </c:dPt>
          <c:dPt>
            <c:idx val="4"/>
            <c:bubble3D val="0"/>
            <c:spPr>
              <a:solidFill>
                <a:schemeClr val="accent3"/>
              </a:solidFill>
            </c:spPr>
          </c:dPt>
          <c:dPt>
            <c:idx val="5"/>
            <c:bubble3D val="0"/>
            <c:spPr>
              <a:solidFill>
                <a:srgbClr val="FFFF00"/>
              </a:solidFill>
            </c:spPr>
          </c:dPt>
          <c:dPt>
            <c:idx val="7"/>
            <c:bubble3D val="0"/>
            <c:spPr>
              <a:solidFill>
                <a:schemeClr val="accent1"/>
              </a:solidFill>
            </c:spPr>
          </c:dPt>
          <c:cat>
            <c:strRef>
              <c:f>'TCB3'!$B$2:$B$9</c:f>
              <c:strCache>
                <c:ptCount val="8"/>
                <c:pt idx="0">
                  <c:v>Centropomus undecimalis</c:v>
                </c:pt>
                <c:pt idx="1">
                  <c:v>Prionotus </c:v>
                </c:pt>
                <c:pt idx="2">
                  <c:v>Eugerres plumieri</c:v>
                </c:pt>
                <c:pt idx="3">
                  <c:v>Bairdiella </c:v>
                </c:pt>
                <c:pt idx="4">
                  <c:v>Menticirrhus americanus</c:v>
                </c:pt>
                <c:pt idx="5">
                  <c:v>Chaetodipterus faber</c:v>
                </c:pt>
                <c:pt idx="6">
                  <c:v>Chloroscombrus chrysurus</c:v>
                </c:pt>
                <c:pt idx="7">
                  <c:v>Cynoscion nebulosus</c:v>
                </c:pt>
              </c:strCache>
            </c:strRef>
          </c:cat>
          <c:val>
            <c:numRef>
              <c:f>'TCB3'!$A$2:$A$9</c:f>
              <c:numCache>
                <c:formatCode>General</c:formatCode>
                <c:ptCount val="8"/>
                <c:pt idx="0">
                  <c:v>52.0</c:v>
                </c:pt>
                <c:pt idx="1">
                  <c:v>5.0</c:v>
                </c:pt>
                <c:pt idx="2">
                  <c:v>3.0</c:v>
                </c:pt>
                <c:pt idx="3">
                  <c:v>2.0</c:v>
                </c:pt>
                <c:pt idx="4">
                  <c:v>2.0</c:v>
                </c:pt>
                <c:pt idx="5">
                  <c:v>1.0</c:v>
                </c:pt>
                <c:pt idx="6">
                  <c:v>1.0</c:v>
                </c:pt>
                <c:pt idx="7">
                  <c:v>1.0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FFC000"/>
              </a:solidFill>
            </c:spPr>
          </c:dPt>
          <c:dPt>
            <c:idx val="1"/>
            <c:bubble3D val="0"/>
            <c:spPr>
              <a:solidFill>
                <a:srgbClr val="FF3300"/>
              </a:solidFill>
            </c:spPr>
          </c:dPt>
          <c:dPt>
            <c:idx val="2"/>
            <c:bubble3D val="0"/>
            <c:spPr>
              <a:solidFill>
                <a:srgbClr val="00CC66"/>
              </a:solidFill>
            </c:spPr>
          </c:dPt>
          <c:dPt>
            <c:idx val="3"/>
            <c:bubble3D val="0"/>
            <c:spPr>
              <a:solidFill>
                <a:schemeClr val="accent1"/>
              </a:solidFill>
            </c:spPr>
          </c:dPt>
          <c:dPt>
            <c:idx val="4"/>
            <c:bubble3D val="0"/>
            <c:spPr>
              <a:solidFill>
                <a:srgbClr val="FFFF00"/>
              </a:solidFill>
            </c:spPr>
          </c:dPt>
          <c:dPt>
            <c:idx val="5"/>
            <c:bubble3D val="0"/>
            <c:spPr>
              <a:solidFill>
                <a:srgbClr val="7030A0"/>
              </a:solidFill>
            </c:spPr>
          </c:dPt>
          <c:cat>
            <c:strRef>
              <c:f>'TCB4'!$B$2:$B$8</c:f>
              <c:strCache>
                <c:ptCount val="7"/>
                <c:pt idx="0">
                  <c:v>Menticirrhus americanus</c:v>
                </c:pt>
                <c:pt idx="1">
                  <c:v>Oligoplites saurus</c:v>
                </c:pt>
                <c:pt idx="2">
                  <c:v>Bairdiella </c:v>
                </c:pt>
                <c:pt idx="3">
                  <c:v>Cynoscion nebulosus</c:v>
                </c:pt>
                <c:pt idx="4">
                  <c:v>Chaetodipterus faber</c:v>
                </c:pt>
                <c:pt idx="5">
                  <c:v>Prionotus</c:v>
                </c:pt>
                <c:pt idx="6">
                  <c:v>Chloroscombrus chrysurus</c:v>
                </c:pt>
              </c:strCache>
            </c:strRef>
          </c:cat>
          <c:val>
            <c:numRef>
              <c:f>'TCB4'!$A$2:$A$8</c:f>
              <c:numCache>
                <c:formatCode>General</c:formatCode>
                <c:ptCount val="7"/>
                <c:pt idx="0">
                  <c:v>35.0</c:v>
                </c:pt>
                <c:pt idx="1">
                  <c:v>12.0</c:v>
                </c:pt>
                <c:pt idx="2">
                  <c:v>10.0</c:v>
                </c:pt>
                <c:pt idx="3">
                  <c:v>8.0</c:v>
                </c:pt>
                <c:pt idx="4">
                  <c:v>4.0</c:v>
                </c:pt>
                <c:pt idx="5">
                  <c:v>4.0</c:v>
                </c:pt>
                <c:pt idx="6">
                  <c:v>2.0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solidFill>
              <a:srgbClr val="EA157A"/>
            </a:solidFill>
          </c:spPr>
          <c:dPt>
            <c:idx val="1"/>
            <c:bubble3D val="0"/>
            <c:spPr>
              <a:solidFill>
                <a:srgbClr val="7030A0"/>
              </a:solidFill>
            </c:spPr>
          </c:dPt>
          <c:cat>
            <c:strRef>
              <c:f>'TCB5'!$B$2:$B$3</c:f>
              <c:strCache>
                <c:ptCount val="2"/>
                <c:pt idx="0">
                  <c:v>Eugerres plumieri</c:v>
                </c:pt>
                <c:pt idx="1">
                  <c:v>Prionotus </c:v>
                </c:pt>
              </c:strCache>
            </c:strRef>
          </c:cat>
          <c:val>
            <c:numRef>
              <c:f>'TCB5'!$A$2:$A$3</c:f>
              <c:numCache>
                <c:formatCode>General</c:formatCode>
                <c:ptCount val="2"/>
                <c:pt idx="0">
                  <c:v>90.0</c:v>
                </c:pt>
                <c:pt idx="1">
                  <c:v>1.0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1"/>
            <c:bubble3D val="0"/>
            <c:spPr>
              <a:solidFill>
                <a:schemeClr val="accent3"/>
              </a:solidFill>
            </c:spPr>
          </c:dPt>
          <c:dPt>
            <c:idx val="2"/>
            <c:bubble3D val="0"/>
            <c:spPr>
              <a:solidFill>
                <a:srgbClr val="00FFFF"/>
              </a:solidFill>
            </c:spPr>
          </c:dPt>
          <c:dPt>
            <c:idx val="3"/>
            <c:bubble3D val="0"/>
            <c:spPr>
              <a:solidFill>
                <a:srgbClr val="7030A0"/>
              </a:solidFill>
            </c:spPr>
          </c:dPt>
          <c:dPt>
            <c:idx val="4"/>
            <c:bubble3D val="0"/>
            <c:spPr>
              <a:solidFill>
                <a:srgbClr val="666699"/>
              </a:solidFill>
            </c:spPr>
          </c:dPt>
          <c:dPt>
            <c:idx val="5"/>
            <c:bubble3D val="0"/>
            <c:spPr>
              <a:solidFill>
                <a:schemeClr val="accent2"/>
              </a:solidFill>
            </c:spPr>
          </c:dPt>
          <c:cat>
            <c:strRef>
              <c:f>'TCB6'!$B$2:$B$7</c:f>
              <c:strCache>
                <c:ptCount val="6"/>
                <c:pt idx="0">
                  <c:v>Cynoscion nebulosus</c:v>
                </c:pt>
                <c:pt idx="1">
                  <c:v>Menticirrhus americanus</c:v>
                </c:pt>
                <c:pt idx="2">
                  <c:v>Achirus lineatus</c:v>
                </c:pt>
                <c:pt idx="3">
                  <c:v>Prionotus</c:v>
                </c:pt>
                <c:pt idx="4">
                  <c:v>Trinectes  maculatus</c:v>
                </c:pt>
                <c:pt idx="5">
                  <c:v>Eugerres plumieri</c:v>
                </c:pt>
              </c:strCache>
            </c:strRef>
          </c:cat>
          <c:val>
            <c:numRef>
              <c:f>'TCB6'!$A$2:$A$7</c:f>
              <c:numCache>
                <c:formatCode>General</c:formatCode>
                <c:ptCount val="6"/>
                <c:pt idx="0">
                  <c:v>15.0</c:v>
                </c:pt>
                <c:pt idx="1">
                  <c:v>7.0</c:v>
                </c:pt>
                <c:pt idx="2">
                  <c:v>4.0</c:v>
                </c:pt>
                <c:pt idx="3">
                  <c:v>2.0</c:v>
                </c:pt>
                <c:pt idx="4">
                  <c:v>2.0</c:v>
                </c:pt>
                <c:pt idx="5">
                  <c:v>1.0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chemeClr val="accent4"/>
              </a:solidFill>
            </c:spPr>
          </c:dPt>
          <c:dPt>
            <c:idx val="2"/>
            <c:bubble3D val="0"/>
            <c:spPr>
              <a:solidFill>
                <a:schemeClr val="accent1"/>
              </a:solidFill>
            </c:spPr>
          </c:dPt>
          <c:dPt>
            <c:idx val="3"/>
            <c:bubble3D val="0"/>
            <c:spPr>
              <a:solidFill>
                <a:schemeClr val="accent3"/>
              </a:solidFill>
            </c:spPr>
          </c:dPt>
          <c:dPt>
            <c:idx val="4"/>
            <c:bubble3D val="0"/>
            <c:spPr>
              <a:solidFill>
                <a:srgbClr val="7030A0"/>
              </a:solidFill>
            </c:spPr>
          </c:dPt>
          <c:dPt>
            <c:idx val="5"/>
            <c:bubble3D val="0"/>
            <c:spPr>
              <a:solidFill>
                <a:srgbClr val="FFFF00"/>
              </a:solidFill>
            </c:spPr>
          </c:dPt>
          <c:dPt>
            <c:idx val="6"/>
            <c:bubble3D val="0"/>
            <c:spPr>
              <a:solidFill>
                <a:srgbClr val="FFFFCC"/>
              </a:solidFill>
            </c:spPr>
          </c:dPt>
          <c:cat>
            <c:strRef>
              <c:f>'TCB7'!$B$2:$B$8</c:f>
              <c:strCache>
                <c:ptCount val="7"/>
                <c:pt idx="0">
                  <c:v>Centropomus undecimalis</c:v>
                </c:pt>
                <c:pt idx="1">
                  <c:v>Eugerres plumieri</c:v>
                </c:pt>
                <c:pt idx="2">
                  <c:v>Cynoscion nebulosus</c:v>
                </c:pt>
                <c:pt idx="3">
                  <c:v>Menticirrhus americanus</c:v>
                </c:pt>
                <c:pt idx="4">
                  <c:v>Prionotus</c:v>
                </c:pt>
                <c:pt idx="5">
                  <c:v>Chaetodipterus faber</c:v>
                </c:pt>
                <c:pt idx="6">
                  <c:v>Caranx hippos</c:v>
                </c:pt>
              </c:strCache>
            </c:strRef>
          </c:cat>
          <c:val>
            <c:numRef>
              <c:f>'TCB7'!$A$2:$A$8</c:f>
              <c:numCache>
                <c:formatCode>General</c:formatCode>
                <c:ptCount val="7"/>
                <c:pt idx="0">
                  <c:v>26.0</c:v>
                </c:pt>
                <c:pt idx="1">
                  <c:v>14.0</c:v>
                </c:pt>
                <c:pt idx="2">
                  <c:v>9.0</c:v>
                </c:pt>
                <c:pt idx="3">
                  <c:v>7.0</c:v>
                </c:pt>
                <c:pt idx="4">
                  <c:v>5.0</c:v>
                </c:pt>
                <c:pt idx="5">
                  <c:v>3.0</c:v>
                </c:pt>
                <c:pt idx="6">
                  <c:v>1.0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7030A0"/>
              </a:solidFill>
            </c:spPr>
          </c:dPt>
          <c:dPt>
            <c:idx val="1"/>
            <c:bubble3D val="0"/>
            <c:spPr>
              <a:solidFill>
                <a:schemeClr val="accent4"/>
              </a:solidFill>
            </c:spPr>
          </c:dPt>
          <c:dPt>
            <c:idx val="2"/>
            <c:bubble3D val="0"/>
            <c:spPr>
              <a:solidFill>
                <a:schemeClr val="accent1"/>
              </a:solidFill>
            </c:spPr>
          </c:dPt>
          <c:dPt>
            <c:idx val="3"/>
            <c:bubble3D val="0"/>
            <c:spPr>
              <a:solidFill>
                <a:schemeClr val="accent3"/>
              </a:solidFill>
            </c:spPr>
          </c:dPt>
          <c:dPt>
            <c:idx val="4"/>
            <c:bubble3D val="0"/>
            <c:spPr>
              <a:solidFill>
                <a:srgbClr val="00CC66"/>
              </a:solidFill>
            </c:spPr>
          </c:dPt>
          <c:dPt>
            <c:idx val="5"/>
            <c:bubble3D val="0"/>
            <c:spPr>
              <a:solidFill>
                <a:schemeClr val="accent2"/>
              </a:solidFill>
            </c:spPr>
          </c:dPt>
          <c:dPt>
            <c:idx val="6"/>
            <c:bubble3D val="0"/>
            <c:spPr>
              <a:solidFill>
                <a:srgbClr val="FFFF00"/>
              </a:solidFill>
            </c:spPr>
          </c:dPt>
          <c:dPt>
            <c:idx val="8"/>
            <c:bubble3D val="0"/>
            <c:spPr>
              <a:solidFill>
                <a:srgbClr val="FF3300"/>
              </a:solidFill>
            </c:spPr>
          </c:dPt>
          <c:cat>
            <c:strRef>
              <c:f>'TCB8'!$B$2:$B$10</c:f>
              <c:strCache>
                <c:ptCount val="9"/>
                <c:pt idx="0">
                  <c:v>Prionotus</c:v>
                </c:pt>
                <c:pt idx="1">
                  <c:v>Centropomus undecimalis</c:v>
                </c:pt>
                <c:pt idx="2">
                  <c:v>Cynoscion nebulosus</c:v>
                </c:pt>
                <c:pt idx="3">
                  <c:v>Menticirrhus americanus</c:v>
                </c:pt>
                <c:pt idx="4">
                  <c:v>Bairdiella</c:v>
                </c:pt>
                <c:pt idx="5">
                  <c:v>Eugerres plumieri</c:v>
                </c:pt>
                <c:pt idx="6">
                  <c:v>Chaetodipterus faber</c:v>
                </c:pt>
                <c:pt idx="7">
                  <c:v>Cynoscion arenarius</c:v>
                </c:pt>
                <c:pt idx="8">
                  <c:v>Oligoplites saurus</c:v>
                </c:pt>
              </c:strCache>
            </c:strRef>
          </c:cat>
          <c:val>
            <c:numRef>
              <c:f>'TCB8'!$A$2:$A$10</c:f>
              <c:numCache>
                <c:formatCode>General</c:formatCode>
                <c:ptCount val="9"/>
                <c:pt idx="0">
                  <c:v>40.0</c:v>
                </c:pt>
                <c:pt idx="1">
                  <c:v>25.0</c:v>
                </c:pt>
                <c:pt idx="2">
                  <c:v>7.0</c:v>
                </c:pt>
                <c:pt idx="3">
                  <c:v>6.0</c:v>
                </c:pt>
                <c:pt idx="4">
                  <c:v>4.0</c:v>
                </c:pt>
                <c:pt idx="5">
                  <c:v>4.0</c:v>
                </c:pt>
                <c:pt idx="6">
                  <c:v>3.0</c:v>
                </c:pt>
                <c:pt idx="7">
                  <c:v>2.0</c:v>
                </c:pt>
                <c:pt idx="8">
                  <c:v>2.0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cdr:x>
      <cdr:y>0</cdr:y>
    </cdr:from>
    <cdr:to>
      <cdr:x>0</cdr:x>
      <cdr:y>0</cdr:y>
    </cdr:to>
    <cdr:grpSp>
      <cdr:nvGrpSpPr>
        <cdr:cNvPr id="15" name="Group 14"/>
        <cdr:cNvGrpSpPr/>
      </cdr:nvGrpSpPr>
      <cdr:grpSpPr>
        <a:xfrm xmlns:a="http://schemas.openxmlformats.org/drawingml/2006/main">
          <a:off x="0" y="0"/>
          <a:ext cx="0" cy="0"/>
          <a:chOff x="0" y="0"/>
          <a:chExt cx="0" cy="0"/>
        </a:xfrm>
      </cdr:grpSpPr>
    </cdr:grpSp>
  </cdr:relSizeAnchor>
  <cdr:relSizeAnchor xmlns:cdr="http://schemas.openxmlformats.org/drawingml/2006/chartDrawing">
    <cdr:from>
      <cdr:x>0.4086</cdr:x>
      <cdr:y>0.19048</cdr:y>
    </cdr:from>
    <cdr:to>
      <cdr:x>0.4086</cdr:x>
      <cdr:y>0.19048</cdr:y>
    </cdr:to>
    <cdr:grpSp>
      <cdr:nvGrpSpPr>
        <cdr:cNvPr id="21" name="Group 20"/>
        <cdr:cNvGrpSpPr/>
      </cdr:nvGrpSpPr>
      <cdr:grpSpPr>
        <a:xfrm xmlns:a="http://schemas.openxmlformats.org/drawingml/2006/main">
          <a:off x="3543496" y="1198029"/>
          <a:ext cx="0" cy="0"/>
          <a:chOff x="3543496" y="1198029"/>
          <a:chExt cx="0" cy="0"/>
        </a:xfrm>
      </cdr:grpSpPr>
    </cdr:grpSp>
  </cdr:relSizeAnchor>
  <cdr:relSizeAnchor xmlns:cdr="http://schemas.openxmlformats.org/drawingml/2006/chartDrawing">
    <cdr:from>
      <cdr:x>0.84409</cdr:x>
      <cdr:y>0.19048</cdr:y>
    </cdr:from>
    <cdr:to>
      <cdr:x>0.84409</cdr:x>
      <cdr:y>0.19048</cdr:y>
    </cdr:to>
    <cdr:grpSp>
      <cdr:nvGrpSpPr>
        <cdr:cNvPr id="30" name="Group 29"/>
        <cdr:cNvGrpSpPr/>
      </cdr:nvGrpSpPr>
      <cdr:grpSpPr>
        <a:xfrm xmlns:a="http://schemas.openxmlformats.org/drawingml/2006/main">
          <a:off x="7320190" y="1198029"/>
          <a:ext cx="0" cy="0"/>
          <a:chOff x="7320190" y="1198029"/>
          <a:chExt cx="0" cy="0"/>
        </a:xfrm>
      </cdr:grpSpPr>
    </cdr:grpSp>
  </cdr:relSizeAnchor>
  <cdr:relSizeAnchor xmlns:cdr="http://schemas.openxmlformats.org/drawingml/2006/chartDrawing">
    <cdr:from>
      <cdr:x>0.23707</cdr:x>
      <cdr:y>0.17667</cdr:y>
    </cdr:from>
    <cdr:to>
      <cdr:x>0.66516</cdr:x>
      <cdr:y>0.32206</cdr:y>
    </cdr:to>
    <cdr:sp macro="" textlink="">
      <cdr:nvSpPr>
        <cdr:cNvPr id="2" name="TextBox 1"/>
        <cdr:cNvSpPr txBox="1"/>
      </cdr:nvSpPr>
      <cdr:spPr>
        <a:xfrm xmlns:a="http://schemas.openxmlformats.org/drawingml/2006/main">
          <a:off x="2055899" y="1111145"/>
          <a:ext cx="3712519" cy="9144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b="1" i="1" dirty="0" smtClean="0"/>
            <a:t>National UR range = 4-14%</a:t>
          </a:r>
          <a:endParaRPr lang="en-US" sz="2800" b="1" i="1" dirty="0"/>
        </a:p>
      </cdr:txBody>
    </cdr:sp>
  </cdr:relSizeAnchor>
</c:userShapes>
</file>

<file path=ppt/drawings/drawing2.xml><?xml version="1.0" encoding="utf-8"?>
<c:userShapes xmlns:c="http://schemas.openxmlformats.org/drawingml/2006/chart">
  <cdr:relSizeAnchor xmlns:cdr="http://schemas.openxmlformats.org/drawingml/2006/chartDrawing">
    <cdr:from>
      <cdr:x>0.24097</cdr:x>
      <cdr:y>0.92063</cdr:y>
    </cdr:from>
    <cdr:to>
      <cdr:x>0.90679</cdr:x>
      <cdr:y>0.97049</cdr:y>
    </cdr:to>
    <cdr:grpSp>
      <cdr:nvGrpSpPr>
        <cdr:cNvPr id="2" name="Group 1"/>
        <cdr:cNvGrpSpPr/>
      </cdr:nvGrpSpPr>
      <cdr:grpSpPr>
        <a:xfrm xmlns:a="http://schemas.openxmlformats.org/drawingml/2006/main">
          <a:off x="1983087" y="4166737"/>
          <a:ext cx="5479432" cy="225665"/>
          <a:chOff x="2031929" y="4998518"/>
          <a:chExt cx="5715113" cy="239313"/>
        </a:xfrm>
      </cdr:grpSpPr>
      <cdr:sp macro="" textlink="">
        <cdr:nvSpPr>
          <cdr:cNvPr id="3" name="TextBox 2"/>
          <cdr:cNvSpPr txBox="1"/>
        </cdr:nvSpPr>
        <cdr:spPr>
          <a:xfrm xmlns:a="http://schemas.openxmlformats.org/drawingml/2006/main">
            <a:off x="2031929" y="4998518"/>
            <a:ext cx="609631" cy="239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t>2007-08</a:t>
            </a:r>
            <a:endParaRPr lang="en-US" sz="1400" b="1" dirty="0"/>
          </a:p>
        </cdr:txBody>
      </cdr:sp>
      <cdr:sp macro="" textlink="">
        <cdr:nvSpPr>
          <cdr:cNvPr id="4" name="TextBox 1"/>
          <cdr:cNvSpPr txBox="1"/>
        </cdr:nvSpPr>
        <cdr:spPr>
          <a:xfrm xmlns:a="http://schemas.openxmlformats.org/drawingml/2006/main">
            <a:off x="3327480" y="4998518"/>
            <a:ext cx="609458" cy="239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t>2008-09</a:t>
            </a:r>
            <a:endParaRPr lang="en-US" sz="1400" b="1" dirty="0"/>
          </a:p>
        </cdr:txBody>
      </cdr:sp>
      <cdr:sp macro="" textlink="">
        <cdr:nvSpPr>
          <cdr:cNvPr id="5" name="TextBox 1"/>
          <cdr:cNvSpPr txBox="1"/>
        </cdr:nvSpPr>
        <cdr:spPr>
          <a:xfrm xmlns:a="http://schemas.openxmlformats.org/drawingml/2006/main">
            <a:off x="4546568" y="4998518"/>
            <a:ext cx="609631" cy="239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t>2009-10</a:t>
            </a:r>
            <a:endParaRPr lang="en-US" sz="1400" b="1" dirty="0"/>
          </a:p>
        </cdr:txBody>
      </cdr:sp>
      <cdr:sp macro="" textlink="">
        <cdr:nvSpPr>
          <cdr:cNvPr id="6" name="TextBox 1"/>
          <cdr:cNvSpPr txBox="1"/>
        </cdr:nvSpPr>
        <cdr:spPr>
          <a:xfrm xmlns:a="http://schemas.openxmlformats.org/drawingml/2006/main">
            <a:off x="5918237" y="4998518"/>
            <a:ext cx="609544" cy="239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t>2010-11</a:t>
            </a:r>
            <a:endParaRPr lang="en-US" sz="1400" b="1" dirty="0"/>
          </a:p>
        </cdr:txBody>
      </cdr:sp>
      <cdr:sp macro="" textlink="">
        <cdr:nvSpPr>
          <cdr:cNvPr id="7" name="TextBox 1"/>
          <cdr:cNvSpPr txBox="1"/>
        </cdr:nvSpPr>
        <cdr:spPr>
          <a:xfrm xmlns:a="http://schemas.openxmlformats.org/drawingml/2006/main">
            <a:off x="7137412" y="4998518"/>
            <a:ext cx="609630" cy="239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t>2011-12</a:t>
            </a:r>
            <a:endParaRPr lang="en-US" sz="1400" b="1" dirty="0"/>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7F3755-6255-42EB-8EE2-5DFC6478271E}" type="datetimeFigureOut">
              <a:rPr lang="en-US" smtClean="0"/>
              <a:t>10/12/12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05FE79C-58FF-48E3-95FB-CC84295F8A6E}" type="slidenum">
              <a:rPr lang="en-US" smtClean="0"/>
              <a:t>‹#›</a:t>
            </a:fld>
            <a:endParaRPr lang="en-US"/>
          </a:p>
        </p:txBody>
      </p:sp>
    </p:spTree>
    <p:extLst>
      <p:ext uri="{BB962C8B-B14F-4D97-AF65-F5344CB8AC3E}">
        <p14:creationId xmlns:p14="http://schemas.microsoft.com/office/powerpoint/2010/main" val="3077368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17D0C7-8F4C-465F-95A6-F0DBA89B149D}" type="datetimeFigureOut">
              <a:rPr lang="en-US" smtClean="0"/>
              <a:t>10/12/12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D4C21C-FF85-43D5-9563-725B4F35390A}" type="slidenum">
              <a:rPr lang="en-US" smtClean="0"/>
              <a:t>‹#›</a:t>
            </a:fld>
            <a:endParaRPr lang="en-US"/>
          </a:p>
        </p:txBody>
      </p:sp>
    </p:spTree>
    <p:extLst>
      <p:ext uri="{BB962C8B-B14F-4D97-AF65-F5344CB8AC3E}">
        <p14:creationId xmlns:p14="http://schemas.microsoft.com/office/powerpoint/2010/main" val="3892804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1</a:t>
            </a:fld>
            <a:endParaRPr lang="en-US"/>
          </a:p>
        </p:txBody>
      </p:sp>
    </p:spTree>
    <p:extLst>
      <p:ext uri="{BB962C8B-B14F-4D97-AF65-F5344CB8AC3E}">
        <p14:creationId xmlns:p14="http://schemas.microsoft.com/office/powerpoint/2010/main" val="637926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400" dirty="0"/>
              <a:t>The Anne and Werner Von </a:t>
            </a:r>
            <a:r>
              <a:rPr lang="en-US" sz="1400" dirty="0" err="1"/>
              <a:t>Rosenstiel</a:t>
            </a:r>
            <a:r>
              <a:rPr lang="en-US" sz="1400" dirty="0"/>
              <a:t> Fellowship in Marine Science was formerly established in 1992.  The primary purpose of the Von </a:t>
            </a:r>
            <a:r>
              <a:rPr lang="en-US" sz="1400" dirty="0" err="1"/>
              <a:t>Rosenstiel</a:t>
            </a:r>
            <a:r>
              <a:rPr lang="en-US" sz="1400" dirty="0"/>
              <a:t> Fellowship is to attract the most talented and most deserving graduate students in marine science.  Awards are made to first year students in each of the four major oceanographic disciplines (biological, chemical, geological, and physical).  </a:t>
            </a:r>
          </a:p>
          <a:p>
            <a:pPr eaLnBrk="1" hangingPunct="1">
              <a:spcBef>
                <a:spcPct val="0"/>
              </a:spcBef>
            </a:pPr>
            <a:endParaRPr lang="en-US" sz="1400" dirty="0"/>
          </a:p>
          <a:p>
            <a:pPr eaLnBrk="1" hangingPunct="1">
              <a:spcBef>
                <a:spcPct val="0"/>
              </a:spcBef>
            </a:pPr>
            <a:r>
              <a:rPr lang="en-US" sz="1400" dirty="0"/>
              <a:t>Pam </a:t>
            </a:r>
            <a:r>
              <a:rPr lang="en-US" sz="1400" dirty="0" err="1"/>
              <a:t>Hallock</a:t>
            </a:r>
            <a:r>
              <a:rPr lang="en-US" sz="1400" dirty="0"/>
              <a:t> Muller is her major professor</a:t>
            </a:r>
          </a:p>
          <a:p>
            <a:pPr eaLnBrk="1" hangingPunct="1">
              <a:spcBef>
                <a:spcPct val="0"/>
              </a:spcBef>
            </a:pPr>
            <a:endParaRPr lang="en-US" sz="1400" dirty="0"/>
          </a:p>
          <a:p>
            <a:pPr eaLnBrk="1" hangingPunct="1">
              <a:spcBef>
                <a:spcPct val="0"/>
              </a:spcBef>
            </a:pPr>
            <a:r>
              <a:rPr lang="en-US" sz="1400" dirty="0"/>
              <a:t>Ted Van Vleet will introduce her as a Von </a:t>
            </a:r>
            <a:r>
              <a:rPr lang="en-US" sz="1400" dirty="0" err="1"/>
              <a:t>Rosenstiel</a:t>
            </a:r>
            <a:r>
              <a:rPr lang="en-US" sz="1400" dirty="0"/>
              <a:t> fellow</a:t>
            </a:r>
          </a:p>
          <a:p>
            <a:pPr eaLnBrk="1" hangingPunct="1">
              <a:spcBef>
                <a:spcPct val="0"/>
              </a:spcBef>
            </a:pPr>
            <a:endParaRPr lang="en-US" sz="1400" dirty="0"/>
          </a:p>
          <a:p>
            <a:pPr eaLnBrk="1" hangingPunct="1">
              <a:spcBef>
                <a:spcPct val="0"/>
              </a:spcBef>
            </a:pPr>
            <a:r>
              <a:rPr lang="en-US" sz="1400" dirty="0"/>
              <a:t>She also received the USF Presidential Fellowship</a:t>
            </a:r>
            <a:r>
              <a:rPr lang="en-US" dirty="0" smtClean="0"/>
              <a:t>.</a:t>
            </a:r>
          </a:p>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solidFill>
                  <a:prstClr val="black"/>
                </a:solidFill>
              </a:rPr>
              <a:pPr/>
              <a:t>14</a:t>
            </a:fld>
            <a:endParaRPr lang="en-US"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400" dirty="0"/>
              <a:t>The Anne and Werner Von </a:t>
            </a:r>
            <a:r>
              <a:rPr lang="en-US" sz="1400" dirty="0" err="1"/>
              <a:t>Rosenstiel</a:t>
            </a:r>
            <a:r>
              <a:rPr lang="en-US" sz="1400" dirty="0"/>
              <a:t> Fellowship in Marine Science was formerly established in 1992.  The primary purpose of the Von </a:t>
            </a:r>
            <a:r>
              <a:rPr lang="en-US" sz="1400" dirty="0" err="1"/>
              <a:t>Rosenstiel</a:t>
            </a:r>
            <a:r>
              <a:rPr lang="en-US" sz="1400" dirty="0"/>
              <a:t> Fellowship is to attract the most talented and most deserving graduate students in marine science.  Awards are made to first year students in each of the four major oceanographic disciplines (biological, chemical, geological, and physical).  </a:t>
            </a:r>
          </a:p>
          <a:p>
            <a:pPr eaLnBrk="1" hangingPunct="1">
              <a:spcBef>
                <a:spcPct val="0"/>
              </a:spcBef>
            </a:pPr>
            <a:endParaRPr lang="en-US" sz="1400" dirty="0"/>
          </a:p>
          <a:p>
            <a:pPr eaLnBrk="1" hangingPunct="1">
              <a:spcBef>
                <a:spcPct val="0"/>
              </a:spcBef>
            </a:pPr>
            <a:r>
              <a:rPr lang="en-US" sz="1400" dirty="0"/>
              <a:t>Pam </a:t>
            </a:r>
            <a:r>
              <a:rPr lang="en-US" sz="1400" dirty="0" err="1"/>
              <a:t>Hallock</a:t>
            </a:r>
            <a:r>
              <a:rPr lang="en-US" sz="1400" dirty="0"/>
              <a:t> Muller is her major professor</a:t>
            </a:r>
          </a:p>
          <a:p>
            <a:pPr eaLnBrk="1" hangingPunct="1">
              <a:spcBef>
                <a:spcPct val="0"/>
              </a:spcBef>
            </a:pPr>
            <a:endParaRPr lang="en-US" sz="1400" dirty="0"/>
          </a:p>
          <a:p>
            <a:pPr eaLnBrk="1" hangingPunct="1">
              <a:spcBef>
                <a:spcPct val="0"/>
              </a:spcBef>
            </a:pPr>
            <a:r>
              <a:rPr lang="en-US" sz="1400" dirty="0"/>
              <a:t>Ted Van Vleet will introduce her as a Von </a:t>
            </a:r>
            <a:r>
              <a:rPr lang="en-US" sz="1400" dirty="0" err="1"/>
              <a:t>Rosenstiel</a:t>
            </a:r>
            <a:r>
              <a:rPr lang="en-US" sz="1400" dirty="0"/>
              <a:t> fellow</a:t>
            </a:r>
          </a:p>
          <a:p>
            <a:pPr eaLnBrk="1" hangingPunct="1">
              <a:spcBef>
                <a:spcPct val="0"/>
              </a:spcBef>
            </a:pPr>
            <a:endParaRPr lang="en-US" sz="1400" dirty="0"/>
          </a:p>
          <a:p>
            <a:pPr eaLnBrk="1" hangingPunct="1">
              <a:spcBef>
                <a:spcPct val="0"/>
              </a:spcBef>
            </a:pPr>
            <a:r>
              <a:rPr lang="en-US" sz="1400" dirty="0"/>
              <a:t>She also received the USF Presidential Fellowship</a:t>
            </a:r>
            <a:r>
              <a:rPr lang="en-US" dirty="0" smtClean="0"/>
              <a:t>.</a:t>
            </a:r>
          </a:p>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solidFill>
                  <a:prstClr val="black"/>
                </a:solidFill>
              </a:rPr>
              <a:pPr/>
              <a:t>15</a:t>
            </a:fld>
            <a:endParaRPr lang="en-US"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16</a:t>
            </a:fld>
            <a:endParaRPr lang="en-US"/>
          </a:p>
        </p:txBody>
      </p:sp>
    </p:spTree>
    <p:extLst>
      <p:ext uri="{BB962C8B-B14F-4D97-AF65-F5344CB8AC3E}">
        <p14:creationId xmlns:p14="http://schemas.microsoft.com/office/powerpoint/2010/main" val="3675301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400" dirty="0"/>
              <a:t>The Anne and Werner Von </a:t>
            </a:r>
            <a:r>
              <a:rPr lang="en-US" sz="1400" dirty="0" err="1"/>
              <a:t>Rosenstiel</a:t>
            </a:r>
            <a:r>
              <a:rPr lang="en-US" sz="1400" dirty="0"/>
              <a:t> Fellowship in Marine Science was formerly established in 1992.  The primary purpose of the Von </a:t>
            </a:r>
            <a:r>
              <a:rPr lang="en-US" sz="1400" dirty="0" err="1"/>
              <a:t>Rosenstiel</a:t>
            </a:r>
            <a:r>
              <a:rPr lang="en-US" sz="1400" dirty="0"/>
              <a:t> Fellowship is to attract the most talented and most deserving graduate students in marine science.  Awards are made to first year students in each of the four major oceanographic disciplines (biological, chemical, geological, and physical).  </a:t>
            </a:r>
          </a:p>
          <a:p>
            <a:pPr eaLnBrk="1" hangingPunct="1">
              <a:spcBef>
                <a:spcPct val="0"/>
              </a:spcBef>
            </a:pPr>
            <a:endParaRPr lang="en-US" sz="1400" dirty="0"/>
          </a:p>
          <a:p>
            <a:pPr eaLnBrk="1" hangingPunct="1">
              <a:spcBef>
                <a:spcPct val="0"/>
              </a:spcBef>
            </a:pPr>
            <a:r>
              <a:rPr lang="en-US" sz="1400" dirty="0"/>
              <a:t>Pam </a:t>
            </a:r>
            <a:r>
              <a:rPr lang="en-US" sz="1400" dirty="0" err="1"/>
              <a:t>Hallock</a:t>
            </a:r>
            <a:r>
              <a:rPr lang="en-US" sz="1400" dirty="0"/>
              <a:t> Muller is her major professor</a:t>
            </a:r>
          </a:p>
          <a:p>
            <a:pPr eaLnBrk="1" hangingPunct="1">
              <a:spcBef>
                <a:spcPct val="0"/>
              </a:spcBef>
            </a:pPr>
            <a:endParaRPr lang="en-US" sz="1400" dirty="0"/>
          </a:p>
          <a:p>
            <a:pPr eaLnBrk="1" hangingPunct="1">
              <a:spcBef>
                <a:spcPct val="0"/>
              </a:spcBef>
            </a:pPr>
            <a:r>
              <a:rPr lang="en-US" sz="1400" dirty="0"/>
              <a:t>Ted Van Vleet will introduce her as a Von </a:t>
            </a:r>
            <a:r>
              <a:rPr lang="en-US" sz="1400" dirty="0" err="1"/>
              <a:t>Rosenstiel</a:t>
            </a:r>
            <a:r>
              <a:rPr lang="en-US" sz="1400" dirty="0"/>
              <a:t> fellow</a:t>
            </a:r>
          </a:p>
          <a:p>
            <a:pPr eaLnBrk="1" hangingPunct="1">
              <a:spcBef>
                <a:spcPct val="0"/>
              </a:spcBef>
            </a:pPr>
            <a:endParaRPr lang="en-US" sz="1400" dirty="0"/>
          </a:p>
          <a:p>
            <a:pPr eaLnBrk="1" hangingPunct="1">
              <a:spcBef>
                <a:spcPct val="0"/>
              </a:spcBef>
            </a:pPr>
            <a:r>
              <a:rPr lang="en-US" sz="1400" dirty="0"/>
              <a:t>She also received the USF Presidential Fellowship</a:t>
            </a:r>
            <a:r>
              <a:rPr lang="en-US" dirty="0" smtClean="0"/>
              <a:t>.</a:t>
            </a:r>
          </a:p>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solidFill>
                  <a:prstClr val="black"/>
                </a:solidFill>
              </a:rPr>
              <a:pPr/>
              <a:t>17</a:t>
            </a:fld>
            <a:endParaRPr lang="en-US" smtClean="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19</a:t>
            </a:fld>
            <a:endParaRPr lang="en-US"/>
          </a:p>
        </p:txBody>
      </p:sp>
    </p:spTree>
    <p:extLst>
      <p:ext uri="{BB962C8B-B14F-4D97-AF65-F5344CB8AC3E}">
        <p14:creationId xmlns:p14="http://schemas.microsoft.com/office/powerpoint/2010/main" val="4134593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20</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21</a:t>
            </a:fld>
            <a:endParaRPr lang="en-US"/>
          </a:p>
        </p:txBody>
      </p:sp>
    </p:spTree>
    <p:extLst>
      <p:ext uri="{BB962C8B-B14F-4D97-AF65-F5344CB8AC3E}">
        <p14:creationId xmlns:p14="http://schemas.microsoft.com/office/powerpoint/2010/main" val="2310234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22</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23</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24</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solidFill>
                  <a:prstClr val="black"/>
                </a:solidFill>
              </a:rPr>
              <a:pPr/>
              <a:t>5</a:t>
            </a:fld>
            <a:endParaRPr lang="en-US"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25</a:t>
            </a:fld>
            <a:endParaRPr lang="en-US"/>
          </a:p>
        </p:txBody>
      </p:sp>
    </p:spTree>
    <p:extLst>
      <p:ext uri="{BB962C8B-B14F-4D97-AF65-F5344CB8AC3E}">
        <p14:creationId xmlns:p14="http://schemas.microsoft.com/office/powerpoint/2010/main" val="1418985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26</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27</a:t>
            </a:fld>
            <a:endParaRPr lang="en-US"/>
          </a:p>
        </p:txBody>
      </p:sp>
    </p:spTree>
    <p:extLst>
      <p:ext uri="{BB962C8B-B14F-4D97-AF65-F5344CB8AC3E}">
        <p14:creationId xmlns:p14="http://schemas.microsoft.com/office/powerpoint/2010/main" val="1759514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28</a:t>
            </a:fld>
            <a:endParaRPr lang="en-US"/>
          </a:p>
        </p:txBody>
      </p:sp>
    </p:spTree>
    <p:extLst>
      <p:ext uri="{BB962C8B-B14F-4D97-AF65-F5344CB8AC3E}">
        <p14:creationId xmlns:p14="http://schemas.microsoft.com/office/powerpoint/2010/main" val="534350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29</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30</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31</a:t>
            </a:fld>
            <a:endParaRPr lang="en-US"/>
          </a:p>
        </p:txBody>
      </p:sp>
    </p:spTree>
    <p:extLst>
      <p:ext uri="{BB962C8B-B14F-4D97-AF65-F5344CB8AC3E}">
        <p14:creationId xmlns:p14="http://schemas.microsoft.com/office/powerpoint/2010/main" val="57972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xfrm>
            <a:off x="609600" y="4114800"/>
            <a:ext cx="5486400" cy="4114800"/>
          </a:xfrm>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32</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33</a:t>
            </a:fld>
            <a:endParaRPr lang="en-US"/>
          </a:p>
        </p:txBody>
      </p:sp>
    </p:spTree>
    <p:extLst>
      <p:ext uri="{BB962C8B-B14F-4D97-AF65-F5344CB8AC3E}">
        <p14:creationId xmlns:p14="http://schemas.microsoft.com/office/powerpoint/2010/main" val="1467395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34</a:t>
            </a:fld>
            <a:endParaRPr lang="en-US"/>
          </a:p>
        </p:txBody>
      </p:sp>
    </p:spTree>
    <p:extLst>
      <p:ext uri="{BB962C8B-B14F-4D97-AF65-F5344CB8AC3E}">
        <p14:creationId xmlns:p14="http://schemas.microsoft.com/office/powerpoint/2010/main" val="589150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6</a:t>
            </a:fld>
            <a:endParaRPr lang="en-US"/>
          </a:p>
        </p:txBody>
      </p:sp>
    </p:spTree>
    <p:extLst>
      <p:ext uri="{BB962C8B-B14F-4D97-AF65-F5344CB8AC3E}">
        <p14:creationId xmlns:p14="http://schemas.microsoft.com/office/powerpoint/2010/main" val="3930369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35</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37</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38</a:t>
            </a:fld>
            <a:endParaRPr lang="en-US"/>
          </a:p>
        </p:txBody>
      </p:sp>
    </p:spTree>
    <p:extLst>
      <p:ext uri="{BB962C8B-B14F-4D97-AF65-F5344CB8AC3E}">
        <p14:creationId xmlns:p14="http://schemas.microsoft.com/office/powerpoint/2010/main" val="3874497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400" dirty="0"/>
              <a:t>The Anne and Werner Von </a:t>
            </a:r>
            <a:r>
              <a:rPr lang="en-US" sz="1400" dirty="0" err="1"/>
              <a:t>Rosenstiel</a:t>
            </a:r>
            <a:r>
              <a:rPr lang="en-US" sz="1400" dirty="0"/>
              <a:t> Fellowship in Marine Science was formerly established in 1992.  The primary purpose of the Von </a:t>
            </a:r>
            <a:r>
              <a:rPr lang="en-US" sz="1400" dirty="0" err="1"/>
              <a:t>Rosenstiel</a:t>
            </a:r>
            <a:r>
              <a:rPr lang="en-US" sz="1400" dirty="0"/>
              <a:t> Fellowship is to attract the most talented and most deserving graduate students in marine science.  Awards are made to first year students in each of the four major oceanographic disciplines (biological, chemical, geological, and physical).  </a:t>
            </a:r>
          </a:p>
          <a:p>
            <a:pPr eaLnBrk="1" hangingPunct="1">
              <a:spcBef>
                <a:spcPct val="0"/>
              </a:spcBef>
            </a:pPr>
            <a:endParaRPr lang="en-US" sz="1400" dirty="0"/>
          </a:p>
          <a:p>
            <a:pPr eaLnBrk="1" hangingPunct="1">
              <a:spcBef>
                <a:spcPct val="0"/>
              </a:spcBef>
            </a:pPr>
            <a:r>
              <a:rPr lang="en-US" sz="1400" dirty="0"/>
              <a:t>Pam </a:t>
            </a:r>
            <a:r>
              <a:rPr lang="en-US" sz="1400" dirty="0" err="1"/>
              <a:t>Hallock</a:t>
            </a:r>
            <a:r>
              <a:rPr lang="en-US" sz="1400" dirty="0"/>
              <a:t> Muller is her major professor</a:t>
            </a:r>
          </a:p>
          <a:p>
            <a:pPr eaLnBrk="1" hangingPunct="1">
              <a:spcBef>
                <a:spcPct val="0"/>
              </a:spcBef>
            </a:pPr>
            <a:endParaRPr lang="en-US" sz="1400" dirty="0"/>
          </a:p>
          <a:p>
            <a:pPr eaLnBrk="1" hangingPunct="1">
              <a:spcBef>
                <a:spcPct val="0"/>
              </a:spcBef>
            </a:pPr>
            <a:r>
              <a:rPr lang="en-US" sz="1400" dirty="0"/>
              <a:t>Ted Van Vleet will introduce her as a Von </a:t>
            </a:r>
            <a:r>
              <a:rPr lang="en-US" sz="1400" dirty="0" err="1"/>
              <a:t>Rosenstiel</a:t>
            </a:r>
            <a:r>
              <a:rPr lang="en-US" sz="1400" dirty="0"/>
              <a:t> fellow</a:t>
            </a:r>
          </a:p>
          <a:p>
            <a:pPr eaLnBrk="1" hangingPunct="1">
              <a:spcBef>
                <a:spcPct val="0"/>
              </a:spcBef>
            </a:pPr>
            <a:endParaRPr lang="en-US" sz="1400" dirty="0"/>
          </a:p>
          <a:p>
            <a:pPr eaLnBrk="1" hangingPunct="1">
              <a:spcBef>
                <a:spcPct val="0"/>
              </a:spcBef>
            </a:pPr>
            <a:r>
              <a:rPr lang="en-US" sz="1400" dirty="0"/>
              <a:t>She also received the USF Presidential Fellowship</a:t>
            </a:r>
            <a:r>
              <a:rPr lang="en-US" dirty="0" smtClean="0"/>
              <a:t>.</a:t>
            </a:r>
          </a:p>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40</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400" dirty="0"/>
              <a:t>The Anne and Werner Von </a:t>
            </a:r>
            <a:r>
              <a:rPr lang="en-US" sz="1400" dirty="0" err="1"/>
              <a:t>Rosenstiel</a:t>
            </a:r>
            <a:r>
              <a:rPr lang="en-US" sz="1400" dirty="0"/>
              <a:t> Fellowship in Marine Science was formerly established in 1992.  The primary purpose of the Von </a:t>
            </a:r>
            <a:r>
              <a:rPr lang="en-US" sz="1400" dirty="0" err="1"/>
              <a:t>Rosenstiel</a:t>
            </a:r>
            <a:r>
              <a:rPr lang="en-US" sz="1400" dirty="0"/>
              <a:t> Fellowship is to attract the most talented and most deserving graduate students in marine science.  Awards are made to first year students in each of the four major oceanographic disciplines (biological, chemical, geological, and physical).  </a:t>
            </a:r>
          </a:p>
          <a:p>
            <a:pPr eaLnBrk="1" hangingPunct="1">
              <a:spcBef>
                <a:spcPct val="0"/>
              </a:spcBef>
            </a:pPr>
            <a:endParaRPr lang="en-US" sz="1400" dirty="0"/>
          </a:p>
          <a:p>
            <a:pPr eaLnBrk="1" hangingPunct="1">
              <a:spcBef>
                <a:spcPct val="0"/>
              </a:spcBef>
            </a:pPr>
            <a:r>
              <a:rPr lang="en-US" sz="1400" dirty="0"/>
              <a:t>Pam </a:t>
            </a:r>
            <a:r>
              <a:rPr lang="en-US" sz="1400" dirty="0" err="1"/>
              <a:t>Hallock</a:t>
            </a:r>
            <a:r>
              <a:rPr lang="en-US" sz="1400" dirty="0"/>
              <a:t> Muller is her major professor</a:t>
            </a:r>
          </a:p>
          <a:p>
            <a:pPr eaLnBrk="1" hangingPunct="1">
              <a:spcBef>
                <a:spcPct val="0"/>
              </a:spcBef>
            </a:pPr>
            <a:endParaRPr lang="en-US" sz="1400" dirty="0"/>
          </a:p>
          <a:p>
            <a:pPr eaLnBrk="1" hangingPunct="1">
              <a:spcBef>
                <a:spcPct val="0"/>
              </a:spcBef>
            </a:pPr>
            <a:r>
              <a:rPr lang="en-US" sz="1400" dirty="0"/>
              <a:t>Ted Van Vleet will introduce her as a Von </a:t>
            </a:r>
            <a:r>
              <a:rPr lang="en-US" sz="1400" dirty="0" err="1"/>
              <a:t>Rosenstiel</a:t>
            </a:r>
            <a:r>
              <a:rPr lang="en-US" sz="1400" dirty="0"/>
              <a:t> fellow</a:t>
            </a:r>
          </a:p>
          <a:p>
            <a:pPr eaLnBrk="1" hangingPunct="1">
              <a:spcBef>
                <a:spcPct val="0"/>
              </a:spcBef>
            </a:pPr>
            <a:endParaRPr lang="en-US" sz="1400" dirty="0"/>
          </a:p>
          <a:p>
            <a:pPr eaLnBrk="1" hangingPunct="1">
              <a:spcBef>
                <a:spcPct val="0"/>
              </a:spcBef>
            </a:pPr>
            <a:r>
              <a:rPr lang="en-US" sz="1400" dirty="0"/>
              <a:t>She also received the USF Presidential Fellowship</a:t>
            </a:r>
            <a:r>
              <a:rPr lang="en-US" dirty="0" smtClean="0"/>
              <a:t>.</a:t>
            </a:r>
          </a:p>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41</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400" dirty="0"/>
              <a:t>The Anne and Werner Von </a:t>
            </a:r>
            <a:r>
              <a:rPr lang="en-US" sz="1400" dirty="0" err="1"/>
              <a:t>Rosenstiel</a:t>
            </a:r>
            <a:r>
              <a:rPr lang="en-US" sz="1400" dirty="0"/>
              <a:t> Fellowship in Marine Science was formerly established in 1992.  The primary purpose of the Von </a:t>
            </a:r>
            <a:r>
              <a:rPr lang="en-US" sz="1400" dirty="0" err="1"/>
              <a:t>Rosenstiel</a:t>
            </a:r>
            <a:r>
              <a:rPr lang="en-US" sz="1400" dirty="0"/>
              <a:t> Fellowship is to attract the most talented and most deserving graduate students in marine science.  Awards are made to first year students in each of the four major oceanographic disciplines (biological, chemical, geological, and physical).  </a:t>
            </a:r>
          </a:p>
          <a:p>
            <a:pPr eaLnBrk="1" hangingPunct="1">
              <a:spcBef>
                <a:spcPct val="0"/>
              </a:spcBef>
            </a:pPr>
            <a:endParaRPr lang="en-US" sz="1400" dirty="0"/>
          </a:p>
          <a:p>
            <a:pPr eaLnBrk="1" hangingPunct="1">
              <a:spcBef>
                <a:spcPct val="0"/>
              </a:spcBef>
            </a:pPr>
            <a:r>
              <a:rPr lang="en-US" sz="1400" dirty="0"/>
              <a:t>Pam </a:t>
            </a:r>
            <a:r>
              <a:rPr lang="en-US" sz="1400" dirty="0" err="1"/>
              <a:t>Hallock</a:t>
            </a:r>
            <a:r>
              <a:rPr lang="en-US" sz="1400" dirty="0"/>
              <a:t> Muller is her major professor</a:t>
            </a:r>
          </a:p>
          <a:p>
            <a:pPr eaLnBrk="1" hangingPunct="1">
              <a:spcBef>
                <a:spcPct val="0"/>
              </a:spcBef>
            </a:pPr>
            <a:endParaRPr lang="en-US" sz="1400" dirty="0"/>
          </a:p>
          <a:p>
            <a:pPr eaLnBrk="1" hangingPunct="1">
              <a:spcBef>
                <a:spcPct val="0"/>
              </a:spcBef>
            </a:pPr>
            <a:r>
              <a:rPr lang="en-US" sz="1400" dirty="0"/>
              <a:t>Ted Van Vleet will introduce her as a Von </a:t>
            </a:r>
            <a:r>
              <a:rPr lang="en-US" sz="1400" dirty="0" err="1"/>
              <a:t>Rosenstiel</a:t>
            </a:r>
            <a:r>
              <a:rPr lang="en-US" sz="1400" dirty="0"/>
              <a:t> fellow</a:t>
            </a:r>
          </a:p>
          <a:p>
            <a:pPr eaLnBrk="1" hangingPunct="1">
              <a:spcBef>
                <a:spcPct val="0"/>
              </a:spcBef>
            </a:pPr>
            <a:endParaRPr lang="en-US" sz="1400" dirty="0"/>
          </a:p>
          <a:p>
            <a:pPr eaLnBrk="1" hangingPunct="1">
              <a:spcBef>
                <a:spcPct val="0"/>
              </a:spcBef>
            </a:pPr>
            <a:r>
              <a:rPr lang="en-US" sz="1400" dirty="0"/>
              <a:t>She also received the USF Presidential Fellowship</a:t>
            </a:r>
            <a:r>
              <a:rPr lang="en-US" dirty="0" smtClean="0"/>
              <a:t>.</a:t>
            </a:r>
          </a:p>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42</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43</a:t>
            </a:fld>
            <a:endParaRPr lang="en-US"/>
          </a:p>
        </p:txBody>
      </p:sp>
    </p:spTree>
    <p:extLst>
      <p:ext uri="{BB962C8B-B14F-4D97-AF65-F5344CB8AC3E}">
        <p14:creationId xmlns:p14="http://schemas.microsoft.com/office/powerpoint/2010/main" val="4105370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solidFill>
                  <a:prstClr val="black"/>
                </a:solidFill>
              </a:rPr>
              <a:pPr/>
              <a:t>44</a:t>
            </a:fld>
            <a:endParaRPr lang="en-US" smtClean="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solidFill>
                  <a:prstClr val="black"/>
                </a:solidFill>
              </a:rPr>
              <a:pPr/>
              <a:t>45</a:t>
            </a:fld>
            <a:endParaRPr lang="en-US" smtClean="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solidFill>
                  <a:prstClr val="black"/>
                </a:solidFill>
              </a:rPr>
              <a:pPr/>
              <a:t>46</a:t>
            </a:fld>
            <a:endParaRPr lang="en-US"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7</a:t>
            </a:fld>
            <a:endParaRPr lang="en-US"/>
          </a:p>
        </p:txBody>
      </p:sp>
    </p:spTree>
    <p:extLst>
      <p:ext uri="{BB962C8B-B14F-4D97-AF65-F5344CB8AC3E}">
        <p14:creationId xmlns:p14="http://schemas.microsoft.com/office/powerpoint/2010/main" val="2259627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solidFill>
                  <a:prstClr val="black"/>
                </a:solidFill>
              </a:rPr>
              <a:pPr/>
              <a:t>47</a:t>
            </a:fld>
            <a:endParaRPr lang="en-US" smtClean="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48</a:t>
            </a:fld>
            <a:endParaRPr lang="en-US"/>
          </a:p>
        </p:txBody>
      </p:sp>
    </p:spTree>
    <p:extLst>
      <p:ext uri="{BB962C8B-B14F-4D97-AF65-F5344CB8AC3E}">
        <p14:creationId xmlns:p14="http://schemas.microsoft.com/office/powerpoint/2010/main" val="1046374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49</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50</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51</a:t>
            </a:fld>
            <a:endParaRPr lang="en-US"/>
          </a:p>
        </p:txBody>
      </p:sp>
    </p:spTree>
    <p:extLst>
      <p:ext uri="{BB962C8B-B14F-4D97-AF65-F5344CB8AC3E}">
        <p14:creationId xmlns:p14="http://schemas.microsoft.com/office/powerpoint/2010/main" val="225117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54</a:t>
            </a:fld>
            <a:endParaRPr lang="en-US"/>
          </a:p>
        </p:txBody>
      </p:sp>
    </p:spTree>
    <p:extLst>
      <p:ext uri="{BB962C8B-B14F-4D97-AF65-F5344CB8AC3E}">
        <p14:creationId xmlns:p14="http://schemas.microsoft.com/office/powerpoint/2010/main" val="1970398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solidFill>
                  <a:prstClr val="black"/>
                </a:solidFill>
              </a:rPr>
              <a:pPr/>
              <a:t>55</a:t>
            </a:fld>
            <a:endParaRPr lang="en-US" smtClean="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solidFill>
                  <a:prstClr val="black"/>
                </a:solidFill>
              </a:rPr>
              <a:pPr/>
              <a:t>56</a:t>
            </a:fld>
            <a:endParaRPr lang="en-US" smtClean="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57</a:t>
            </a:fld>
            <a:endParaRPr lang="en-US"/>
          </a:p>
        </p:txBody>
      </p:sp>
    </p:spTree>
    <p:extLst>
      <p:ext uri="{BB962C8B-B14F-4D97-AF65-F5344CB8AC3E}">
        <p14:creationId xmlns:p14="http://schemas.microsoft.com/office/powerpoint/2010/main" val="29794170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58</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8</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59</a:t>
            </a:fld>
            <a:endParaRPr lang="en-US"/>
          </a:p>
        </p:txBody>
      </p:sp>
    </p:spTree>
    <p:extLst>
      <p:ext uri="{BB962C8B-B14F-4D97-AF65-F5344CB8AC3E}">
        <p14:creationId xmlns:p14="http://schemas.microsoft.com/office/powerpoint/2010/main" val="21206081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60</a:t>
            </a:fld>
            <a:endParaRPr lang="en-US"/>
          </a:p>
        </p:txBody>
      </p:sp>
    </p:spTree>
    <p:extLst>
      <p:ext uri="{BB962C8B-B14F-4D97-AF65-F5344CB8AC3E}">
        <p14:creationId xmlns:p14="http://schemas.microsoft.com/office/powerpoint/2010/main" val="14867703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62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63</a:t>
            </a:fld>
            <a:endParaRPr lang="en-US"/>
          </a:p>
        </p:txBody>
      </p:sp>
    </p:spTree>
    <p:extLst>
      <p:ext uri="{BB962C8B-B14F-4D97-AF65-F5344CB8AC3E}">
        <p14:creationId xmlns:p14="http://schemas.microsoft.com/office/powerpoint/2010/main" val="34612434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solidFill>
                  <a:prstClr val="black"/>
                </a:solidFill>
              </a:rPr>
              <a:pPr/>
              <a:t>64</a:t>
            </a:fld>
            <a:endParaRPr lang="en-US" smtClean="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solidFill>
                  <a:prstClr val="black"/>
                </a:solidFill>
              </a:rPr>
              <a:pPr/>
              <a:t>65</a:t>
            </a:fld>
            <a:endParaRPr lang="en-US" smtClean="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66</a:t>
            </a:fld>
            <a:endParaRPr lang="en-US"/>
          </a:p>
        </p:txBody>
      </p:sp>
    </p:spTree>
    <p:extLst>
      <p:ext uri="{BB962C8B-B14F-4D97-AF65-F5344CB8AC3E}">
        <p14:creationId xmlns:p14="http://schemas.microsoft.com/office/powerpoint/2010/main" val="302203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67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68</a:t>
            </a:fld>
            <a:endParaRPr lang="en-US"/>
          </a:p>
        </p:txBody>
      </p:sp>
    </p:spTree>
    <p:extLst>
      <p:ext uri="{BB962C8B-B14F-4D97-AF65-F5344CB8AC3E}">
        <p14:creationId xmlns:p14="http://schemas.microsoft.com/office/powerpoint/2010/main" val="37927600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69</a:t>
            </a:fld>
            <a:endParaRPr lang="en-US"/>
          </a:p>
        </p:txBody>
      </p:sp>
    </p:spTree>
    <p:extLst>
      <p:ext uri="{BB962C8B-B14F-4D97-AF65-F5344CB8AC3E}">
        <p14:creationId xmlns:p14="http://schemas.microsoft.com/office/powerpoint/2010/main" val="4166357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9</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pPr/>
              <a:t>70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4409" eaLnBrk="0" hangingPunct="0">
              <a:defRPr b="1">
                <a:solidFill>
                  <a:schemeClr val="tx1"/>
                </a:solidFill>
                <a:latin typeface="Arial" charset="0"/>
                <a:ea typeface="ＭＳ Ｐゴシック" charset="0"/>
                <a:cs typeface="ＭＳ Ｐゴシック" charset="0"/>
              </a:defRPr>
            </a:lvl1pPr>
            <a:lvl2pPr marL="735298" indent="-282807" defTabSz="914409" eaLnBrk="0" hangingPunct="0">
              <a:defRPr b="1">
                <a:solidFill>
                  <a:schemeClr val="tx1"/>
                </a:solidFill>
                <a:latin typeface="Arial" charset="0"/>
                <a:ea typeface="ＭＳ Ｐゴシック" charset="0"/>
              </a:defRPr>
            </a:lvl2pPr>
            <a:lvl3pPr marL="1131227" indent="-226245" defTabSz="914409" eaLnBrk="0" hangingPunct="0">
              <a:defRPr b="1">
                <a:solidFill>
                  <a:schemeClr val="tx1"/>
                </a:solidFill>
                <a:latin typeface="Arial" charset="0"/>
                <a:ea typeface="ＭＳ Ｐゴシック" charset="0"/>
              </a:defRPr>
            </a:lvl3pPr>
            <a:lvl4pPr marL="1583718" indent="-226245" defTabSz="914409" eaLnBrk="0" hangingPunct="0">
              <a:defRPr b="1">
                <a:solidFill>
                  <a:schemeClr val="tx1"/>
                </a:solidFill>
                <a:latin typeface="Arial" charset="0"/>
                <a:ea typeface="ＭＳ Ｐゴシック" charset="0"/>
              </a:defRPr>
            </a:lvl4pPr>
            <a:lvl5pPr marL="2036209" indent="-226245" defTabSz="914409" eaLnBrk="0" hangingPunct="0">
              <a:defRPr b="1">
                <a:solidFill>
                  <a:schemeClr val="tx1"/>
                </a:solidFill>
                <a:latin typeface="Arial" charset="0"/>
                <a:ea typeface="ＭＳ Ｐゴシック" charset="0"/>
              </a:defRPr>
            </a:lvl5pPr>
            <a:lvl6pPr marL="2488700" indent="-226245" defTabSz="914409" eaLnBrk="0" fontAlgn="base" hangingPunct="0">
              <a:spcBef>
                <a:spcPct val="0"/>
              </a:spcBef>
              <a:spcAft>
                <a:spcPct val="0"/>
              </a:spcAft>
              <a:defRPr b="1">
                <a:solidFill>
                  <a:schemeClr val="tx1"/>
                </a:solidFill>
                <a:latin typeface="Arial" charset="0"/>
                <a:ea typeface="ＭＳ Ｐゴシック" charset="0"/>
              </a:defRPr>
            </a:lvl6pPr>
            <a:lvl7pPr marL="2941190" indent="-226245" defTabSz="914409" eaLnBrk="0" fontAlgn="base" hangingPunct="0">
              <a:spcBef>
                <a:spcPct val="0"/>
              </a:spcBef>
              <a:spcAft>
                <a:spcPct val="0"/>
              </a:spcAft>
              <a:defRPr b="1">
                <a:solidFill>
                  <a:schemeClr val="tx1"/>
                </a:solidFill>
                <a:latin typeface="Arial" charset="0"/>
                <a:ea typeface="ＭＳ Ｐゴシック" charset="0"/>
              </a:defRPr>
            </a:lvl7pPr>
            <a:lvl8pPr marL="3393681" indent="-226245" defTabSz="914409" eaLnBrk="0" fontAlgn="base" hangingPunct="0">
              <a:spcBef>
                <a:spcPct val="0"/>
              </a:spcBef>
              <a:spcAft>
                <a:spcPct val="0"/>
              </a:spcAft>
              <a:defRPr b="1">
                <a:solidFill>
                  <a:schemeClr val="tx1"/>
                </a:solidFill>
                <a:latin typeface="Arial" charset="0"/>
                <a:ea typeface="ＭＳ Ｐゴシック" charset="0"/>
              </a:defRPr>
            </a:lvl8pPr>
            <a:lvl9pPr marL="3846172" indent="-226245" defTabSz="914409"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fld id="{DA733DFA-F981-0E41-8665-CEA0A9218415}" type="slidenum">
              <a:rPr lang="en-US" b="0" smtClean="0"/>
              <a:pPr eaLnBrk="1" hangingPunct="1">
                <a:defRPr/>
              </a:pPr>
              <a:t>75</a:t>
            </a:fld>
            <a:endParaRPr lang="en-US" b="0" smtClean="0"/>
          </a:p>
        </p:txBody>
      </p:sp>
      <p:sp>
        <p:nvSpPr>
          <p:cNvPr id="254978" name="Rectangle 1026"/>
          <p:cNvSpPr>
            <a:spLocks noGrp="1" noRot="1" noChangeAspect="1" noChangeArrowheads="1" noTextEdit="1"/>
          </p:cNvSpPr>
          <p:nvPr>
            <p:ph type="sldImg"/>
          </p:nvPr>
        </p:nvSpPr>
        <p:spPr>
          <a:ln/>
        </p:spPr>
      </p:sp>
      <p:sp>
        <p:nvSpPr>
          <p:cNvPr id="254979" name="Rectangle 1027"/>
          <p:cNvSpPr>
            <a:spLocks noGrp="1" noChangeArrowheads="1"/>
          </p:cNvSpPr>
          <p:nvPr>
            <p:ph type="body" idx="1"/>
          </p:nvPr>
        </p:nvSpPr>
        <p:spPr/>
        <p:txBody>
          <a:bodyPr/>
          <a:lstStyle/>
          <a:p>
            <a:pPr>
              <a:defRPr/>
            </a:pP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14409" eaLnBrk="0" hangingPunct="0">
              <a:defRPr b="1">
                <a:solidFill>
                  <a:schemeClr val="tx1"/>
                </a:solidFill>
                <a:latin typeface="Arial" charset="0"/>
                <a:ea typeface="ＭＳ Ｐゴシック" charset="0"/>
                <a:cs typeface="ＭＳ Ｐゴシック" charset="0"/>
              </a:defRPr>
            </a:lvl1pPr>
            <a:lvl2pPr marL="735298" indent="-282807" defTabSz="914409" eaLnBrk="0" hangingPunct="0">
              <a:defRPr b="1">
                <a:solidFill>
                  <a:schemeClr val="tx1"/>
                </a:solidFill>
                <a:latin typeface="Arial" charset="0"/>
                <a:ea typeface="ＭＳ Ｐゴシック" charset="0"/>
              </a:defRPr>
            </a:lvl2pPr>
            <a:lvl3pPr marL="1131227" indent="-226245" defTabSz="914409" eaLnBrk="0" hangingPunct="0">
              <a:defRPr b="1">
                <a:solidFill>
                  <a:schemeClr val="tx1"/>
                </a:solidFill>
                <a:latin typeface="Arial" charset="0"/>
                <a:ea typeface="ＭＳ Ｐゴシック" charset="0"/>
              </a:defRPr>
            </a:lvl3pPr>
            <a:lvl4pPr marL="1583718" indent="-226245" defTabSz="914409" eaLnBrk="0" hangingPunct="0">
              <a:defRPr b="1">
                <a:solidFill>
                  <a:schemeClr val="tx1"/>
                </a:solidFill>
                <a:latin typeface="Arial" charset="0"/>
                <a:ea typeface="ＭＳ Ｐゴシック" charset="0"/>
              </a:defRPr>
            </a:lvl4pPr>
            <a:lvl5pPr marL="2036209" indent="-226245" defTabSz="914409" eaLnBrk="0" hangingPunct="0">
              <a:defRPr b="1">
                <a:solidFill>
                  <a:schemeClr val="tx1"/>
                </a:solidFill>
                <a:latin typeface="Arial" charset="0"/>
                <a:ea typeface="ＭＳ Ｐゴシック" charset="0"/>
              </a:defRPr>
            </a:lvl5pPr>
            <a:lvl6pPr marL="2488700" indent="-226245" defTabSz="914409" eaLnBrk="0" fontAlgn="base" hangingPunct="0">
              <a:spcBef>
                <a:spcPct val="0"/>
              </a:spcBef>
              <a:spcAft>
                <a:spcPct val="0"/>
              </a:spcAft>
              <a:defRPr b="1">
                <a:solidFill>
                  <a:schemeClr val="tx1"/>
                </a:solidFill>
                <a:latin typeface="Arial" charset="0"/>
                <a:ea typeface="ＭＳ Ｐゴシック" charset="0"/>
              </a:defRPr>
            </a:lvl6pPr>
            <a:lvl7pPr marL="2941190" indent="-226245" defTabSz="914409" eaLnBrk="0" fontAlgn="base" hangingPunct="0">
              <a:spcBef>
                <a:spcPct val="0"/>
              </a:spcBef>
              <a:spcAft>
                <a:spcPct val="0"/>
              </a:spcAft>
              <a:defRPr b="1">
                <a:solidFill>
                  <a:schemeClr val="tx1"/>
                </a:solidFill>
                <a:latin typeface="Arial" charset="0"/>
                <a:ea typeface="ＭＳ Ｐゴシック" charset="0"/>
              </a:defRPr>
            </a:lvl7pPr>
            <a:lvl8pPr marL="3393681" indent="-226245" defTabSz="914409" eaLnBrk="0" fontAlgn="base" hangingPunct="0">
              <a:spcBef>
                <a:spcPct val="0"/>
              </a:spcBef>
              <a:spcAft>
                <a:spcPct val="0"/>
              </a:spcAft>
              <a:defRPr b="1">
                <a:solidFill>
                  <a:schemeClr val="tx1"/>
                </a:solidFill>
                <a:latin typeface="Arial" charset="0"/>
                <a:ea typeface="ＭＳ Ｐゴシック" charset="0"/>
              </a:defRPr>
            </a:lvl8pPr>
            <a:lvl9pPr marL="3846172" indent="-226245" defTabSz="914409"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fld id="{FF24EA17-80BC-A845-82C7-E7125E80AB18}" type="slidenum">
              <a:rPr lang="en-US" b="0"/>
              <a:pPr eaLnBrk="1" hangingPunct="1">
                <a:defRPr/>
              </a:pPr>
              <a:t>86</a:t>
            </a:fld>
            <a:endParaRPr lang="en-US" b="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D60D7A-F85D-A04F-97C5-549C326418D4}" type="slidenum">
              <a:rPr lang="en-US">
                <a:solidFill>
                  <a:prstClr val="black"/>
                </a:solidFill>
              </a:rPr>
              <a:pPr>
                <a:defRPr/>
              </a:pPr>
              <a:t>90</a:t>
            </a:fld>
            <a:endParaRPr lang="en-US">
              <a:solidFill>
                <a:prstClr val="black"/>
              </a:solidFill>
            </a:endParaRPr>
          </a:p>
        </p:txBody>
      </p:sp>
      <p:sp>
        <p:nvSpPr>
          <p:cNvPr id="14338" name="Rectangle 1026"/>
          <p:cNvSpPr>
            <a:spLocks noGrp="1" noRot="1" noChangeAspect="1" noChangeArrowheads="1" noTextEdit="1"/>
          </p:cNvSpPr>
          <p:nvPr>
            <p:ph type="sldImg"/>
          </p:nvPr>
        </p:nvSpPr>
        <p:spPr>
          <a:ln/>
        </p:spPr>
      </p:sp>
      <p:sp>
        <p:nvSpPr>
          <p:cNvPr id="14339" name="Rectangle 1027"/>
          <p:cNvSpPr>
            <a:spLocks noGrp="1" noChangeArrowheads="1"/>
          </p:cNvSpPr>
          <p:nvPr>
            <p:ph type="body" idx="1"/>
          </p:nvPr>
        </p:nvSpPr>
        <p:spPr/>
        <p:txBody>
          <a:bodyPr/>
          <a:lstStyle/>
          <a:p>
            <a:pPr>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4C21C-FF85-43D5-9563-725B4F35390A}" type="slidenum">
              <a:rPr lang="en-US" smtClean="0"/>
              <a:t>10</a:t>
            </a:fld>
            <a:endParaRPr lang="en-US"/>
          </a:p>
        </p:txBody>
      </p:sp>
    </p:spTree>
    <p:extLst>
      <p:ext uri="{BB962C8B-B14F-4D97-AF65-F5344CB8AC3E}">
        <p14:creationId xmlns:p14="http://schemas.microsoft.com/office/powerpoint/2010/main" val="3779706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400" dirty="0"/>
              <a:t>The Anne and Werner Von </a:t>
            </a:r>
            <a:r>
              <a:rPr lang="en-US" sz="1400" dirty="0" err="1"/>
              <a:t>Rosenstiel</a:t>
            </a:r>
            <a:r>
              <a:rPr lang="en-US" sz="1400" dirty="0"/>
              <a:t> Fellowship in Marine Science was formerly established in 1992.  The primary purpose of the Von </a:t>
            </a:r>
            <a:r>
              <a:rPr lang="en-US" sz="1400" dirty="0" err="1"/>
              <a:t>Rosenstiel</a:t>
            </a:r>
            <a:r>
              <a:rPr lang="en-US" sz="1400" dirty="0"/>
              <a:t> Fellowship is to attract the most talented and most deserving graduate students in marine science.  Awards are made to first year students in each of the four major oceanographic disciplines (biological, chemical, geological, and physical).  </a:t>
            </a:r>
          </a:p>
          <a:p>
            <a:pPr eaLnBrk="1" hangingPunct="1">
              <a:spcBef>
                <a:spcPct val="0"/>
              </a:spcBef>
            </a:pPr>
            <a:endParaRPr lang="en-US" sz="1400" dirty="0"/>
          </a:p>
          <a:p>
            <a:pPr eaLnBrk="1" hangingPunct="1">
              <a:spcBef>
                <a:spcPct val="0"/>
              </a:spcBef>
            </a:pPr>
            <a:r>
              <a:rPr lang="en-US" sz="1400" dirty="0"/>
              <a:t>Pam </a:t>
            </a:r>
            <a:r>
              <a:rPr lang="en-US" sz="1400" dirty="0" err="1"/>
              <a:t>Hallock</a:t>
            </a:r>
            <a:r>
              <a:rPr lang="en-US" sz="1400" dirty="0"/>
              <a:t> Muller is her major professor</a:t>
            </a:r>
          </a:p>
          <a:p>
            <a:pPr eaLnBrk="1" hangingPunct="1">
              <a:spcBef>
                <a:spcPct val="0"/>
              </a:spcBef>
            </a:pPr>
            <a:endParaRPr lang="en-US" sz="1400" dirty="0"/>
          </a:p>
          <a:p>
            <a:pPr eaLnBrk="1" hangingPunct="1">
              <a:spcBef>
                <a:spcPct val="0"/>
              </a:spcBef>
            </a:pPr>
            <a:r>
              <a:rPr lang="en-US" sz="1400" dirty="0"/>
              <a:t>Ted Van Vleet will introduce her as a Von </a:t>
            </a:r>
            <a:r>
              <a:rPr lang="en-US" sz="1400" dirty="0" err="1"/>
              <a:t>Rosenstiel</a:t>
            </a:r>
            <a:r>
              <a:rPr lang="en-US" sz="1400" dirty="0"/>
              <a:t> fellow</a:t>
            </a:r>
          </a:p>
          <a:p>
            <a:pPr eaLnBrk="1" hangingPunct="1">
              <a:spcBef>
                <a:spcPct val="0"/>
              </a:spcBef>
            </a:pPr>
            <a:endParaRPr lang="en-US" sz="1400" dirty="0"/>
          </a:p>
          <a:p>
            <a:pPr eaLnBrk="1" hangingPunct="1">
              <a:spcBef>
                <a:spcPct val="0"/>
              </a:spcBef>
            </a:pPr>
            <a:r>
              <a:rPr lang="en-US" sz="1400" dirty="0"/>
              <a:t>She also received the USF Presidential Fellowship</a:t>
            </a:r>
            <a:r>
              <a:rPr lang="en-US" dirty="0" smtClean="0"/>
              <a:t>.</a:t>
            </a:r>
          </a:p>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solidFill>
                  <a:prstClr val="black"/>
                </a:solidFill>
              </a:rPr>
              <a:pPr/>
              <a:t>11</a:t>
            </a:fld>
            <a:endParaRPr 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400" dirty="0"/>
              <a:t>The Anne and Werner Von </a:t>
            </a:r>
            <a:r>
              <a:rPr lang="en-US" sz="1400" dirty="0" err="1"/>
              <a:t>Rosenstiel</a:t>
            </a:r>
            <a:r>
              <a:rPr lang="en-US" sz="1400" dirty="0"/>
              <a:t> Fellowship in Marine Science was formerly established in 1992.  The primary purpose of the Von </a:t>
            </a:r>
            <a:r>
              <a:rPr lang="en-US" sz="1400" dirty="0" err="1"/>
              <a:t>Rosenstiel</a:t>
            </a:r>
            <a:r>
              <a:rPr lang="en-US" sz="1400" dirty="0"/>
              <a:t> Fellowship is to attract the most talented and most deserving graduate students in marine science.  Awards are made to first year students in each of the four major oceanographic disciplines (biological, chemical, geological, and physical).  </a:t>
            </a:r>
          </a:p>
          <a:p>
            <a:pPr eaLnBrk="1" hangingPunct="1">
              <a:spcBef>
                <a:spcPct val="0"/>
              </a:spcBef>
            </a:pPr>
            <a:endParaRPr lang="en-US" sz="1400" dirty="0"/>
          </a:p>
          <a:p>
            <a:pPr eaLnBrk="1" hangingPunct="1">
              <a:spcBef>
                <a:spcPct val="0"/>
              </a:spcBef>
            </a:pPr>
            <a:r>
              <a:rPr lang="en-US" sz="1400" dirty="0"/>
              <a:t>Pam </a:t>
            </a:r>
            <a:r>
              <a:rPr lang="en-US" sz="1400" dirty="0" err="1"/>
              <a:t>Hallock</a:t>
            </a:r>
            <a:r>
              <a:rPr lang="en-US" sz="1400" dirty="0"/>
              <a:t> Muller is her major professor</a:t>
            </a:r>
          </a:p>
          <a:p>
            <a:pPr eaLnBrk="1" hangingPunct="1">
              <a:spcBef>
                <a:spcPct val="0"/>
              </a:spcBef>
            </a:pPr>
            <a:endParaRPr lang="en-US" sz="1400" dirty="0"/>
          </a:p>
          <a:p>
            <a:pPr eaLnBrk="1" hangingPunct="1">
              <a:spcBef>
                <a:spcPct val="0"/>
              </a:spcBef>
            </a:pPr>
            <a:r>
              <a:rPr lang="en-US" sz="1400" dirty="0"/>
              <a:t>Ted Van Vleet will introduce her as a Von </a:t>
            </a:r>
            <a:r>
              <a:rPr lang="en-US" sz="1400" dirty="0" err="1"/>
              <a:t>Rosenstiel</a:t>
            </a:r>
            <a:r>
              <a:rPr lang="en-US" sz="1400" dirty="0"/>
              <a:t> fellow</a:t>
            </a:r>
          </a:p>
          <a:p>
            <a:pPr eaLnBrk="1" hangingPunct="1">
              <a:spcBef>
                <a:spcPct val="0"/>
              </a:spcBef>
            </a:pPr>
            <a:endParaRPr lang="en-US" sz="1400" dirty="0"/>
          </a:p>
          <a:p>
            <a:pPr eaLnBrk="1" hangingPunct="1">
              <a:spcBef>
                <a:spcPct val="0"/>
              </a:spcBef>
            </a:pPr>
            <a:r>
              <a:rPr lang="en-US" sz="1400" dirty="0"/>
              <a:t>She also received the USF Presidential Fellowship</a:t>
            </a:r>
            <a:r>
              <a:rPr lang="en-US" dirty="0" smtClean="0"/>
              <a:t>.</a:t>
            </a:r>
          </a:p>
          <a:p>
            <a:pPr eaLnBrk="1" hangingPunct="1">
              <a:spcBef>
                <a:spcPct val="0"/>
              </a:spcBef>
            </a:pPr>
            <a:endParaRPr lang="en-US" dirty="0"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5A1B9-7219-4F31-A771-C63A60578218}" type="slidenum">
              <a:rPr lang="en-US" smtClean="0">
                <a:solidFill>
                  <a:prstClr val="black"/>
                </a:solidFill>
              </a:rPr>
              <a:pPr/>
              <a:t>12</a:t>
            </a:fld>
            <a:endParaRPr lang="en-US"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 Id="rId3" Type="http://schemas.openxmlformats.org/officeDocument/2006/relationships/image" Target="../media/image1.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 Id="rId3" Type="http://schemas.openxmlformats.org/officeDocument/2006/relationships/image" Target="../media/image1.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93CF69-ABAF-4755-B93D-41A5EECCD336}" type="datetimeFigureOut">
              <a:rPr lang="en-US" smtClean="0"/>
              <a:t>10/12/12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7686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3CF69-ABAF-4755-B93D-41A5EECCD336}" type="datetimeFigureOut">
              <a:rPr lang="en-US" smtClean="0"/>
              <a:t>10/12/12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3138450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3CF69-ABAF-4755-B93D-41A5EECCD336}" type="datetimeFigureOut">
              <a:rPr lang="en-US" smtClean="0"/>
              <a:t>10/12/12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2392096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6705600"/>
            <a:ext cx="9144000" cy="152400"/>
          </a:xfrm>
          <a:prstGeom prst="rect">
            <a:avLst/>
          </a:prstGeom>
          <a:solidFill>
            <a:srgbClr val="CDB9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userDrawn="1"/>
        </p:nvSpPr>
        <p:spPr>
          <a:xfrm>
            <a:off x="0" y="-76200"/>
            <a:ext cx="91440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Content Placeholder 5" descr="wave-footer copy.jpg"/>
          <p:cNvPicPr>
            <a:picLocks noChangeAspect="1"/>
          </p:cNvPicPr>
          <p:nvPr userDrawn="1"/>
        </p:nvPicPr>
        <p:blipFill>
          <a:blip r:embed="rId2" cstate="print"/>
          <a:srcRect l="481" r="481"/>
          <a:stretch>
            <a:fillRect/>
          </a:stretch>
        </p:blipFill>
        <p:spPr bwMode="auto">
          <a:xfrm>
            <a:off x="0" y="5934075"/>
            <a:ext cx="9144000" cy="923925"/>
          </a:xfrm>
          <a:prstGeom prst="rect">
            <a:avLst/>
          </a:prstGeom>
          <a:noFill/>
          <a:ln w="9525">
            <a:noFill/>
            <a:miter lim="800000"/>
            <a:headEnd/>
            <a:tailEnd/>
          </a:ln>
        </p:spPr>
      </p:pic>
      <p:cxnSp>
        <p:nvCxnSpPr>
          <p:cNvPr id="7" name="AutoShape 2"/>
          <p:cNvCxnSpPr>
            <a:cxnSpLocks noChangeShapeType="1"/>
          </p:cNvCxnSpPr>
          <p:nvPr userDrawn="1"/>
        </p:nvCxnSpPr>
        <p:spPr bwMode="auto">
          <a:xfrm>
            <a:off x="0" y="5827713"/>
            <a:ext cx="9144000" cy="1587"/>
          </a:xfrm>
          <a:prstGeom prst="straightConnector1">
            <a:avLst/>
          </a:prstGeom>
          <a:noFill/>
          <a:ln w="38100">
            <a:solidFill>
              <a:srgbClr val="938953"/>
            </a:solidFill>
            <a:round/>
            <a:headEnd/>
            <a:tailEnd/>
          </a:ln>
        </p:spPr>
      </p:cxnSp>
      <p:sp>
        <p:nvSpPr>
          <p:cNvPr id="3" name="Content Placeholder 2"/>
          <p:cNvSpPr>
            <a:spLocks noGrp="1"/>
          </p:cNvSpPr>
          <p:nvPr>
            <p:ph idx="1"/>
          </p:nvPr>
        </p:nvSpPr>
        <p:spPr>
          <a:xfrm>
            <a:off x="457200" y="1219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p:txBody>
          <a:bodyPr/>
          <a:lstStyle>
            <a:lvl1pPr>
              <a:defRPr/>
            </a:lvl1pPr>
          </a:lstStyle>
          <a:p>
            <a:pPr>
              <a:defRPr/>
            </a:pPr>
            <a:fld id="{6BA874B6-2F9D-4DD8-8520-FE0BC13FE68B}" type="datetime1">
              <a:rPr lang="en-US"/>
              <a:pPr>
                <a:defRPr/>
              </a:pPr>
              <a:t>10/12/12</a:t>
            </a:fld>
            <a:endParaRPr lang="en-US" dirty="0"/>
          </a:p>
        </p:txBody>
      </p:sp>
      <p:sp>
        <p:nvSpPr>
          <p:cNvPr id="9" name="Footer Placeholder 4"/>
          <p:cNvSpPr>
            <a:spLocks noGrp="1"/>
          </p:cNvSpPr>
          <p:nvPr>
            <p:ph type="ftr" sz="quarter" idx="11"/>
          </p:nvPr>
        </p:nvSpPr>
        <p:spPr/>
        <p:txBody>
          <a:bodyPr/>
          <a:lstStyle>
            <a:lvl1pPr>
              <a:defRPr/>
            </a:lvl1pPr>
          </a:lstStyle>
          <a:p>
            <a:pPr>
              <a:defRPr/>
            </a:pPr>
            <a:endParaRPr lang="en-US" dirty="0"/>
          </a:p>
        </p:txBody>
      </p:sp>
      <p:sp>
        <p:nvSpPr>
          <p:cNvPr id="10" name="Slide Number Placeholder 5"/>
          <p:cNvSpPr>
            <a:spLocks noGrp="1"/>
          </p:cNvSpPr>
          <p:nvPr>
            <p:ph type="sldNum" sz="quarter" idx="12"/>
          </p:nvPr>
        </p:nvSpPr>
        <p:spPr/>
        <p:txBody>
          <a:bodyPr/>
          <a:lstStyle>
            <a:lvl1pPr>
              <a:defRPr/>
            </a:lvl1pPr>
          </a:lstStyle>
          <a:p>
            <a:pPr>
              <a:defRPr/>
            </a:pPr>
            <a:fld id="{E2B63160-7567-4021-8A48-1ACAB6581F4A}" type="slidenum">
              <a:rPr lang="en-US"/>
              <a:pPr>
                <a:defRPr/>
              </a:pPr>
              <a:t>‹#›</a:t>
            </a:fld>
            <a:endParaRPr lang="en-US" dirty="0"/>
          </a:p>
        </p:txBody>
      </p:sp>
    </p:spTree>
    <p:extLst>
      <p:ext uri="{BB962C8B-B14F-4D97-AF65-F5344CB8AC3E}">
        <p14:creationId xmlns:p14="http://schemas.microsoft.com/office/powerpoint/2010/main" val="634289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Rectangle 3"/>
          <p:cNvSpPr/>
          <p:nvPr userDrawn="1"/>
        </p:nvSpPr>
        <p:spPr>
          <a:xfrm>
            <a:off x="0" y="-76200"/>
            <a:ext cx="9144000" cy="1219200"/>
          </a:xfrm>
          <a:prstGeom prst="rect">
            <a:avLst/>
          </a:prstGeom>
          <a:solidFill>
            <a:srgbClr val="FCFA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EAE0C2"/>
              </a:solidFill>
            </a:endParaRPr>
          </a:p>
        </p:txBody>
      </p:sp>
      <p:pic>
        <p:nvPicPr>
          <p:cNvPr id="5" name="Picture 11" descr="stars1.gif"/>
          <p:cNvPicPr>
            <a:picLocks noChangeAspect="1"/>
          </p:cNvPicPr>
          <p:nvPr userDrawn="1"/>
        </p:nvPicPr>
        <p:blipFill>
          <a:blip r:embed="rId2" cstate="print">
            <a:extLst>
              <a:ext uri="{28A0092B-C50C-407E-A947-70E740481C1C}">
                <a14:useLocalDpi xmlns:a14="http://schemas.microsoft.com/office/drawing/2010/main" val="0"/>
              </a:ext>
            </a:extLst>
          </a:blip>
          <a:srcRect l="25955"/>
          <a:stretch>
            <a:fillRect/>
          </a:stretch>
        </p:blipFill>
        <p:spPr bwMode="auto">
          <a:xfrm>
            <a:off x="0" y="-76200"/>
            <a:ext cx="9239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AutoShape 2"/>
          <p:cNvCxnSpPr>
            <a:cxnSpLocks noChangeShapeType="1"/>
          </p:cNvCxnSpPr>
          <p:nvPr userDrawn="1"/>
        </p:nvCxnSpPr>
        <p:spPr bwMode="auto">
          <a:xfrm>
            <a:off x="0" y="1143000"/>
            <a:ext cx="9144000" cy="1588"/>
          </a:xfrm>
          <a:prstGeom prst="straightConnector1">
            <a:avLst/>
          </a:prstGeom>
          <a:noFill/>
          <a:ln w="38100">
            <a:solidFill>
              <a:srgbClr val="938953"/>
            </a:solidFill>
            <a:round/>
            <a:headEnd/>
            <a:tailEnd/>
          </a:ln>
          <a:extLst>
            <a:ext uri="{909E8E84-426E-40dd-AFC4-6F175D3DCCD1}">
              <a14:hiddenFill xmlns:a14="http://schemas.microsoft.com/office/drawing/2010/main">
                <a:noFill/>
              </a14:hiddenFill>
            </a:ext>
          </a:extLst>
        </p:spPr>
      </p:cxnSp>
      <p:pic>
        <p:nvPicPr>
          <p:cNvPr id="7" name="Content Placeholder 5" descr="wave-footer copy.jpg"/>
          <p:cNvPicPr>
            <a:picLocks noChangeAspect="1"/>
          </p:cNvPicPr>
          <p:nvPr userDrawn="1"/>
        </p:nvPicPr>
        <p:blipFill>
          <a:blip r:embed="rId3">
            <a:extLst>
              <a:ext uri="{28A0092B-C50C-407E-A947-70E740481C1C}">
                <a14:useLocalDpi xmlns:a14="http://schemas.microsoft.com/office/drawing/2010/main" val="0"/>
              </a:ext>
            </a:extLst>
          </a:blip>
          <a:srcRect l="481" r="481"/>
          <a:stretch>
            <a:fillRect/>
          </a:stretch>
        </p:blipFill>
        <p:spPr bwMode="auto">
          <a:xfrm>
            <a:off x="0" y="5934075"/>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AutoShape 2"/>
          <p:cNvCxnSpPr>
            <a:cxnSpLocks noChangeShapeType="1"/>
          </p:cNvCxnSpPr>
          <p:nvPr userDrawn="1"/>
        </p:nvCxnSpPr>
        <p:spPr bwMode="auto">
          <a:xfrm>
            <a:off x="0" y="5827713"/>
            <a:ext cx="9144000" cy="1587"/>
          </a:xfrm>
          <a:prstGeom prst="straightConnector1">
            <a:avLst/>
          </a:prstGeom>
          <a:noFill/>
          <a:ln w="38100">
            <a:solidFill>
              <a:srgbClr val="938953"/>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200" y="76200"/>
            <a:ext cx="8229600" cy="1143000"/>
          </a:xfrm>
        </p:spPr>
        <p:txBody>
          <a:bodyPr/>
          <a:lstStyle/>
          <a:p>
            <a:r>
              <a:rPr lang="en-US" smtClean="0"/>
              <a:t>Click to edit Master title style</a:t>
            </a:r>
            <a:endParaRPr lang="en-US"/>
          </a:p>
        </p:txBody>
      </p:sp>
      <p:sp>
        <p:nvSpPr>
          <p:cNvPr id="10" name="Content Placeholder 2"/>
          <p:cNvSpPr>
            <a:spLocks noGrp="1"/>
          </p:cNvSpPr>
          <p:nvPr>
            <p:ph idx="1"/>
          </p:nvPr>
        </p:nvSpPr>
        <p:spPr>
          <a:xfrm>
            <a:off x="457200" y="1219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2"/>
          <p:cNvSpPr>
            <a:spLocks noGrp="1"/>
          </p:cNvSpPr>
          <p:nvPr>
            <p:ph type="dt" sz="half" idx="10"/>
          </p:nvPr>
        </p:nvSpPr>
        <p:spPr/>
        <p:txBody>
          <a:bodyPr/>
          <a:lstStyle>
            <a:lvl1pPr>
              <a:defRPr/>
            </a:lvl1pPr>
          </a:lstStyle>
          <a:p>
            <a:pPr>
              <a:defRPr/>
            </a:pPr>
            <a:fld id="{60201C7F-0415-44FE-AE27-5075B04C1D6E}" type="datetimeFigureOut">
              <a:rPr lang="en-US"/>
              <a:pPr>
                <a:defRPr/>
              </a:pPr>
              <a:t>10/12/12</a:t>
            </a:fld>
            <a:endParaRPr lang="en-US" dirty="0"/>
          </a:p>
        </p:txBody>
      </p:sp>
      <p:sp>
        <p:nvSpPr>
          <p:cNvPr id="11" name="Footer Placeholder 3"/>
          <p:cNvSpPr>
            <a:spLocks noGrp="1"/>
          </p:cNvSpPr>
          <p:nvPr>
            <p:ph type="ftr" sz="quarter" idx="11"/>
          </p:nvPr>
        </p:nvSpPr>
        <p:spPr/>
        <p:txBody>
          <a:bodyPr/>
          <a:lstStyle>
            <a:lvl1pPr>
              <a:defRPr/>
            </a:lvl1pPr>
          </a:lstStyle>
          <a:p>
            <a:pPr>
              <a:defRPr/>
            </a:pPr>
            <a:endParaRPr lang="en-US" dirty="0"/>
          </a:p>
        </p:txBody>
      </p:sp>
      <p:sp>
        <p:nvSpPr>
          <p:cNvPr id="12" name="Slide Number Placeholder 4"/>
          <p:cNvSpPr>
            <a:spLocks noGrp="1"/>
          </p:cNvSpPr>
          <p:nvPr>
            <p:ph type="sldNum" sz="quarter" idx="12"/>
          </p:nvPr>
        </p:nvSpPr>
        <p:spPr/>
        <p:txBody>
          <a:bodyPr/>
          <a:lstStyle>
            <a:lvl1pPr>
              <a:defRPr/>
            </a:lvl1pPr>
          </a:lstStyle>
          <a:p>
            <a:pPr>
              <a:defRPr/>
            </a:pPr>
            <a:fld id="{6AADBE69-5CBC-4781-A19B-A1BA404C68B1}" type="slidenum">
              <a:rPr lang="en-US"/>
              <a:pPr>
                <a:defRPr/>
              </a:pPr>
              <a:t>‹#›</a:t>
            </a:fld>
            <a:endParaRPr lang="en-US" dirty="0"/>
          </a:p>
        </p:txBody>
      </p:sp>
    </p:spTree>
    <p:extLst>
      <p:ext uri="{BB962C8B-B14F-4D97-AF65-F5344CB8AC3E}">
        <p14:creationId xmlns:p14="http://schemas.microsoft.com/office/powerpoint/2010/main" val="357213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Date Placeholder 2"/>
          <p:cNvSpPr txBox="1">
            <a:spLocks/>
          </p:cNvSpPr>
          <p:nvPr userDrawn="1"/>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CA9C2FE-3662-48C3-921E-A65F995553DD}" type="datetime1">
              <a:rPr lang="en-US" sz="1200" smtClean="0">
                <a:solidFill>
                  <a:srgbClr val="898989"/>
                </a:solidFill>
              </a:rPr>
              <a:pPr eaLnBrk="1" hangingPunct="1">
                <a:defRPr/>
              </a:pPr>
              <a:t>10/12/12</a:t>
            </a:fld>
            <a:endParaRPr lang="en-US" sz="1200" dirty="0" smtClean="0">
              <a:solidFill>
                <a:srgbClr val="898989"/>
              </a:solidFill>
            </a:endParaRPr>
          </a:p>
        </p:txBody>
      </p:sp>
      <p:sp>
        <p:nvSpPr>
          <p:cNvPr id="5" name="Slide Number Placeholder 4"/>
          <p:cNvSpPr txBox="1">
            <a:spLocks/>
          </p:cNvSpPr>
          <p:nvPr userDrawn="1"/>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fld id="{F1E786D4-C4E1-4D60-AE09-EE5655312897}" type="slidenum">
              <a:rPr lang="en-US" sz="1200" smtClean="0">
                <a:solidFill>
                  <a:srgbClr val="898989"/>
                </a:solidFill>
              </a:rPr>
              <a:pPr algn="r" eaLnBrk="1" hangingPunct="1">
                <a:defRPr/>
              </a:pPr>
              <a:t>‹#›</a:t>
            </a:fld>
            <a:endParaRPr lang="en-US" sz="1200" dirty="0" smtClean="0">
              <a:solidFill>
                <a:srgbClr val="898989"/>
              </a:solidFill>
            </a:endParaRPr>
          </a:p>
        </p:txBody>
      </p:sp>
      <p:pic>
        <p:nvPicPr>
          <p:cNvPr id="6" name="Picture 11" descr="stars1.gif"/>
          <p:cNvPicPr>
            <a:picLocks noChangeAspect="1"/>
          </p:cNvPicPr>
          <p:nvPr userDrawn="1"/>
        </p:nvPicPr>
        <p:blipFill>
          <a:blip r:embed="rId2" cstate="print"/>
          <a:srcRect l="25955"/>
          <a:stretch>
            <a:fillRect/>
          </a:stretch>
        </p:blipFill>
        <p:spPr bwMode="auto">
          <a:xfrm>
            <a:off x="0" y="-76200"/>
            <a:ext cx="923925" cy="738188"/>
          </a:xfrm>
          <a:prstGeom prst="rect">
            <a:avLst/>
          </a:prstGeom>
          <a:noFill/>
          <a:ln w="9525">
            <a:noFill/>
            <a:miter lim="800000"/>
            <a:headEnd/>
            <a:tailEnd/>
          </a:ln>
        </p:spPr>
      </p:pic>
      <p:cxnSp>
        <p:nvCxnSpPr>
          <p:cNvPr id="8" name="AutoShape 2"/>
          <p:cNvCxnSpPr>
            <a:cxnSpLocks noChangeShapeType="1"/>
          </p:cNvCxnSpPr>
          <p:nvPr userDrawn="1"/>
        </p:nvCxnSpPr>
        <p:spPr bwMode="auto">
          <a:xfrm>
            <a:off x="0" y="1143000"/>
            <a:ext cx="9144000" cy="1588"/>
          </a:xfrm>
          <a:prstGeom prst="straightConnector1">
            <a:avLst/>
          </a:prstGeom>
          <a:noFill/>
          <a:ln w="38100">
            <a:solidFill>
              <a:srgbClr val="938953"/>
            </a:solidFill>
            <a:round/>
            <a:headEnd/>
            <a:tailEnd/>
          </a:ln>
        </p:spPr>
      </p:cxnSp>
      <p:pic>
        <p:nvPicPr>
          <p:cNvPr id="9" name="Content Placeholder 5" descr="wave-footer copy.jpg"/>
          <p:cNvPicPr>
            <a:picLocks noChangeAspect="1"/>
          </p:cNvPicPr>
          <p:nvPr userDrawn="1"/>
        </p:nvPicPr>
        <p:blipFill>
          <a:blip r:embed="rId3" cstate="print"/>
          <a:srcRect l="481" r="481"/>
          <a:stretch>
            <a:fillRect/>
          </a:stretch>
        </p:blipFill>
        <p:spPr bwMode="auto">
          <a:xfrm>
            <a:off x="0" y="5934075"/>
            <a:ext cx="9144000" cy="923925"/>
          </a:xfrm>
          <a:prstGeom prst="rect">
            <a:avLst/>
          </a:prstGeom>
          <a:noFill/>
          <a:ln w="9525">
            <a:noFill/>
            <a:miter lim="800000"/>
            <a:headEnd/>
            <a:tailEnd/>
          </a:ln>
        </p:spPr>
      </p:pic>
      <p:cxnSp>
        <p:nvCxnSpPr>
          <p:cNvPr id="10" name="AutoShape 2"/>
          <p:cNvCxnSpPr>
            <a:cxnSpLocks noChangeShapeType="1"/>
          </p:cNvCxnSpPr>
          <p:nvPr userDrawn="1"/>
        </p:nvCxnSpPr>
        <p:spPr bwMode="auto">
          <a:xfrm>
            <a:off x="0" y="5827713"/>
            <a:ext cx="9144000" cy="1587"/>
          </a:xfrm>
          <a:prstGeom prst="straightConnector1">
            <a:avLst/>
          </a:prstGeom>
          <a:noFill/>
          <a:ln w="38100">
            <a:solidFill>
              <a:srgbClr val="938953"/>
            </a:solidFill>
            <a:round/>
            <a:headEnd/>
            <a:tailEnd/>
          </a:ln>
        </p:spPr>
      </p:cxnSp>
      <p:sp>
        <p:nvSpPr>
          <p:cNvPr id="7" name="Title 1"/>
          <p:cNvSpPr>
            <a:spLocks noGrp="1"/>
          </p:cNvSpPr>
          <p:nvPr>
            <p:ph type="title"/>
          </p:nvPr>
        </p:nvSpPr>
        <p:spPr>
          <a:xfrm>
            <a:off x="457200" y="76200"/>
            <a:ext cx="8229600" cy="1143000"/>
          </a:xfrm>
        </p:spPr>
        <p:txBody>
          <a:bodyPr/>
          <a:lstStyle/>
          <a:p>
            <a:r>
              <a:rPr lang="en-US" dirty="0" smtClean="0"/>
              <a:t>Click to edit Master title style</a:t>
            </a:r>
            <a:endParaRPr lang="en-US" dirty="0"/>
          </a:p>
        </p:txBody>
      </p:sp>
      <p:sp>
        <p:nvSpPr>
          <p:cNvPr id="14" name="Content Placeholder 2"/>
          <p:cNvSpPr>
            <a:spLocks noGrp="1"/>
          </p:cNvSpPr>
          <p:nvPr>
            <p:ph idx="1"/>
          </p:nvPr>
        </p:nvSpPr>
        <p:spPr>
          <a:xfrm>
            <a:off x="457200" y="1219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2"/>
          <p:cNvSpPr>
            <a:spLocks noGrp="1"/>
          </p:cNvSpPr>
          <p:nvPr>
            <p:ph type="dt" sz="half" idx="10"/>
          </p:nvPr>
        </p:nvSpPr>
        <p:spPr/>
        <p:txBody>
          <a:bodyPr/>
          <a:lstStyle>
            <a:lvl1pPr>
              <a:defRPr/>
            </a:lvl1pPr>
          </a:lstStyle>
          <a:p>
            <a:pPr>
              <a:defRPr/>
            </a:pPr>
            <a:fld id="{2A46C01C-B7CF-4D1D-B059-7C3829614E99}" type="datetimeFigureOut">
              <a:rPr lang="en-US"/>
              <a:pPr>
                <a:defRPr/>
              </a:pPr>
              <a:t>10/12/12</a:t>
            </a:fld>
            <a:endParaRPr lang="en-US" dirty="0"/>
          </a:p>
        </p:txBody>
      </p:sp>
      <p:sp>
        <p:nvSpPr>
          <p:cNvPr id="12" name="Footer Placeholder 3"/>
          <p:cNvSpPr>
            <a:spLocks noGrp="1"/>
          </p:cNvSpPr>
          <p:nvPr>
            <p:ph type="ftr" sz="quarter" idx="11"/>
          </p:nvPr>
        </p:nvSpPr>
        <p:spPr/>
        <p:txBody>
          <a:bodyPr/>
          <a:lstStyle>
            <a:lvl1pPr>
              <a:defRPr/>
            </a:lvl1pPr>
          </a:lstStyle>
          <a:p>
            <a:pPr>
              <a:defRPr/>
            </a:pPr>
            <a:endParaRPr lang="en-US" dirty="0"/>
          </a:p>
        </p:txBody>
      </p:sp>
      <p:sp>
        <p:nvSpPr>
          <p:cNvPr id="13" name="Slide Number Placeholder 4"/>
          <p:cNvSpPr>
            <a:spLocks noGrp="1"/>
          </p:cNvSpPr>
          <p:nvPr>
            <p:ph type="sldNum" sz="quarter" idx="12"/>
          </p:nvPr>
        </p:nvSpPr>
        <p:spPr/>
        <p:txBody>
          <a:bodyPr/>
          <a:lstStyle>
            <a:lvl1pPr>
              <a:defRPr/>
            </a:lvl1pPr>
          </a:lstStyle>
          <a:p>
            <a:pPr>
              <a:defRPr/>
            </a:pPr>
            <a:fld id="{87C424EF-C17C-48C5-9DDA-9E66FF4A13DE}" type="slidenum">
              <a:rPr lang="en-US"/>
              <a:pPr>
                <a:defRPr/>
              </a:pPr>
              <a:t>‹#›</a:t>
            </a:fld>
            <a:endParaRPr lang="en-US" dirty="0"/>
          </a:p>
        </p:txBody>
      </p:sp>
    </p:spTree>
    <p:extLst>
      <p:ext uri="{BB962C8B-B14F-4D97-AF65-F5344CB8AC3E}">
        <p14:creationId xmlns:p14="http://schemas.microsoft.com/office/powerpoint/2010/main" val="1570292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C3566907-E18A-4377-80CD-242D2AB685A9}"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1D30F8F-FCDB-4E6B-ADE5-99047067353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85983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802637-31CD-4FFE-86B3-D305E33B2611}" type="datetimeFigureOut">
              <a:rPr lang="en-US" smtClean="0">
                <a:solidFill>
                  <a:prstClr val="black">
                    <a:tint val="75000"/>
                  </a:prstClr>
                </a:solidFill>
              </a:rPr>
              <a:pPr/>
              <a:t>10/12/12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7E9209-4147-485E-909D-DD0CED2AE518}"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76200"/>
            <a:ext cx="9144000" cy="1219200"/>
          </a:xfrm>
          <a:prstGeom prst="rect">
            <a:avLst/>
          </a:prstGeom>
          <a:solidFill>
            <a:srgbClr val="FCFA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EAE0C2"/>
              </a:solidFill>
            </a:endParaRPr>
          </a:p>
        </p:txBody>
      </p:sp>
      <p:pic>
        <p:nvPicPr>
          <p:cNvPr id="8" name="Content Placeholder 5" descr="wave-footer copy.jpg"/>
          <p:cNvPicPr>
            <a:picLocks noChangeAspect="1"/>
          </p:cNvPicPr>
          <p:nvPr userDrawn="1"/>
        </p:nvPicPr>
        <p:blipFill>
          <a:blip r:embed="rId2" cstate="print"/>
          <a:srcRect l="481" r="481"/>
          <a:stretch>
            <a:fillRect/>
          </a:stretch>
        </p:blipFill>
        <p:spPr bwMode="auto">
          <a:xfrm>
            <a:off x="0" y="6035675"/>
            <a:ext cx="9144000" cy="822325"/>
          </a:xfrm>
          <a:prstGeom prst="rect">
            <a:avLst/>
          </a:prstGeom>
          <a:noFill/>
          <a:ln w="9525">
            <a:noFill/>
            <a:miter lim="800000"/>
            <a:headEnd/>
            <a:tailEnd/>
          </a:ln>
        </p:spPr>
      </p:pic>
      <p:pic>
        <p:nvPicPr>
          <p:cNvPr id="9" name="Picture 11" descr="stars1.gif"/>
          <p:cNvPicPr>
            <a:picLocks noChangeAspect="1"/>
          </p:cNvPicPr>
          <p:nvPr userDrawn="1"/>
        </p:nvPicPr>
        <p:blipFill>
          <a:blip r:embed="rId3" cstate="print"/>
          <a:srcRect l="25955"/>
          <a:stretch>
            <a:fillRect/>
          </a:stretch>
        </p:blipFill>
        <p:spPr bwMode="auto">
          <a:xfrm>
            <a:off x="0" y="-76200"/>
            <a:ext cx="923577" cy="738188"/>
          </a:xfrm>
          <a:prstGeom prst="rect">
            <a:avLst/>
          </a:prstGeom>
          <a:noFill/>
          <a:ln w="9525">
            <a:noFill/>
            <a:miter lim="800000"/>
            <a:headEnd/>
            <a:tailEnd/>
          </a:ln>
        </p:spPr>
      </p:pic>
      <p:cxnSp>
        <p:nvCxnSpPr>
          <p:cNvPr id="10" name="AutoShape 2"/>
          <p:cNvCxnSpPr>
            <a:cxnSpLocks noChangeShapeType="1"/>
          </p:cNvCxnSpPr>
          <p:nvPr userDrawn="1"/>
        </p:nvCxnSpPr>
        <p:spPr bwMode="auto">
          <a:xfrm>
            <a:off x="0" y="1143000"/>
            <a:ext cx="9144000" cy="1588"/>
          </a:xfrm>
          <a:prstGeom prst="straightConnector1">
            <a:avLst/>
          </a:prstGeom>
          <a:noFill/>
          <a:ln w="38100">
            <a:solidFill>
              <a:srgbClr val="938953"/>
            </a:solidFill>
            <a:round/>
            <a:headEnd/>
            <a:tailEnd/>
          </a:ln>
        </p:spPr>
      </p:cxnSp>
    </p:spTree>
    <p:extLst>
      <p:ext uri="{BB962C8B-B14F-4D97-AF65-F5344CB8AC3E}">
        <p14:creationId xmlns:p14="http://schemas.microsoft.com/office/powerpoint/2010/main" val="3662748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B21D422-F543-4B68-9779-DEA8251ED08E}"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8D9787E-50E2-46A3-A5AF-A80B43367A8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5327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B1B669E5-B952-42C3-9B26-B5F2F8FF7E9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99427D0-00B1-49EF-8BBA-230A8F4A65B8}"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4290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4E6D06A-BFEF-4AB5-BB64-439FB9E3AD7B}"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E5AD4100-88AC-427A-B6F3-0A90A0CDD9B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9319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3CF69-ABAF-4755-B93D-41A5EECCD336}" type="datetimeFigureOut">
              <a:rPr lang="en-US" smtClean="0"/>
              <a:t>10/12/12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414474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807CD9F-4553-46EE-A5D3-AA53E3B3BD04}"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73C97AD-FD51-47C5-8292-545B1880247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90448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C7DD682-B080-43A9-9461-64F67A87946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F9AC93A-617D-409A-8CF5-2FEB001377A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41015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DE29BA7-66C3-4B27-B8A4-B4E49419ACB0}"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C6F2C5F-D37F-4402-99E8-7304D8CD0C3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38080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FCDA28C-153C-4E3D-965F-8B7F3B143DF2}"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41F4764-32BB-4D1F-A8E4-B9AF959CE8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41589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605D2DF-1115-44B5-BA03-A269F686BD67}"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A8DF381-DBC0-4A19-8F5D-1993E0AB24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25062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C985A99-456A-494B-8F0A-4EE38EFFEF3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E90E87A-1CEC-48C3-BC06-DBEF1A5D3FD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4596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C3566907-E18A-4377-80CD-242D2AB685A9}"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1D30F8F-FCDB-4E6B-ADE5-99047067353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21131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802637-31CD-4FFE-86B3-D305E33B2611}" type="datetimeFigureOut">
              <a:rPr lang="en-US" smtClean="0">
                <a:solidFill>
                  <a:prstClr val="black">
                    <a:tint val="75000"/>
                  </a:prstClr>
                </a:solidFill>
              </a:rPr>
              <a:pPr/>
              <a:t>10/12/12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7E9209-4147-485E-909D-DD0CED2AE518}"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76200"/>
            <a:ext cx="9144000" cy="1219200"/>
          </a:xfrm>
          <a:prstGeom prst="rect">
            <a:avLst/>
          </a:prstGeom>
          <a:solidFill>
            <a:srgbClr val="FCFA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EAE0C2"/>
              </a:solidFill>
            </a:endParaRPr>
          </a:p>
        </p:txBody>
      </p:sp>
      <p:pic>
        <p:nvPicPr>
          <p:cNvPr id="8" name="Content Placeholder 5" descr="wave-footer copy.jpg"/>
          <p:cNvPicPr>
            <a:picLocks noChangeAspect="1"/>
          </p:cNvPicPr>
          <p:nvPr userDrawn="1"/>
        </p:nvPicPr>
        <p:blipFill>
          <a:blip r:embed="rId2" cstate="print"/>
          <a:srcRect l="481" r="481"/>
          <a:stretch>
            <a:fillRect/>
          </a:stretch>
        </p:blipFill>
        <p:spPr bwMode="auto">
          <a:xfrm>
            <a:off x="0" y="6035675"/>
            <a:ext cx="9144000" cy="822325"/>
          </a:xfrm>
          <a:prstGeom prst="rect">
            <a:avLst/>
          </a:prstGeom>
          <a:noFill/>
          <a:ln w="9525">
            <a:noFill/>
            <a:miter lim="800000"/>
            <a:headEnd/>
            <a:tailEnd/>
          </a:ln>
        </p:spPr>
      </p:pic>
      <p:pic>
        <p:nvPicPr>
          <p:cNvPr id="9" name="Picture 11" descr="stars1.gif"/>
          <p:cNvPicPr>
            <a:picLocks noChangeAspect="1"/>
          </p:cNvPicPr>
          <p:nvPr userDrawn="1"/>
        </p:nvPicPr>
        <p:blipFill>
          <a:blip r:embed="rId3" cstate="print"/>
          <a:srcRect l="25955"/>
          <a:stretch>
            <a:fillRect/>
          </a:stretch>
        </p:blipFill>
        <p:spPr bwMode="auto">
          <a:xfrm>
            <a:off x="0" y="-76200"/>
            <a:ext cx="923577" cy="738188"/>
          </a:xfrm>
          <a:prstGeom prst="rect">
            <a:avLst/>
          </a:prstGeom>
          <a:noFill/>
          <a:ln w="9525">
            <a:noFill/>
            <a:miter lim="800000"/>
            <a:headEnd/>
            <a:tailEnd/>
          </a:ln>
        </p:spPr>
      </p:pic>
      <p:cxnSp>
        <p:nvCxnSpPr>
          <p:cNvPr id="10" name="AutoShape 2"/>
          <p:cNvCxnSpPr>
            <a:cxnSpLocks noChangeShapeType="1"/>
          </p:cNvCxnSpPr>
          <p:nvPr userDrawn="1"/>
        </p:nvCxnSpPr>
        <p:spPr bwMode="auto">
          <a:xfrm>
            <a:off x="0" y="1143000"/>
            <a:ext cx="9144000" cy="1588"/>
          </a:xfrm>
          <a:prstGeom prst="straightConnector1">
            <a:avLst/>
          </a:prstGeom>
          <a:noFill/>
          <a:ln w="38100">
            <a:solidFill>
              <a:srgbClr val="938953"/>
            </a:solidFill>
            <a:round/>
            <a:headEnd/>
            <a:tailEnd/>
          </a:ln>
        </p:spPr>
      </p:cxnSp>
    </p:spTree>
    <p:extLst>
      <p:ext uri="{BB962C8B-B14F-4D97-AF65-F5344CB8AC3E}">
        <p14:creationId xmlns:p14="http://schemas.microsoft.com/office/powerpoint/2010/main" val="1201588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B21D422-F543-4B68-9779-DEA8251ED08E}"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8D9787E-50E2-46A3-A5AF-A80B43367A8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56009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B1B669E5-B952-42C3-9B26-B5F2F8FF7E9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99427D0-00B1-49EF-8BBA-230A8F4A65B8}"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4064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93CF69-ABAF-4755-B93D-41A5EECCD336}" type="datetimeFigureOut">
              <a:rPr lang="en-US" smtClean="0"/>
              <a:t>10/12/12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2308094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4E6D06A-BFEF-4AB5-BB64-439FB9E3AD7B}"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E5AD4100-88AC-427A-B6F3-0A90A0CDD9B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26547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807CD9F-4553-46EE-A5D3-AA53E3B3BD04}"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73C97AD-FD51-47C5-8292-545B1880247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85496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C7DD682-B080-43A9-9461-64F67A87946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F9AC93A-617D-409A-8CF5-2FEB001377A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26990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DE29BA7-66C3-4B27-B8A4-B4E49419ACB0}"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C6F2C5F-D37F-4402-99E8-7304D8CD0C3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832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FCDA28C-153C-4E3D-965F-8B7F3B143DF2}"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41F4764-32BB-4D1F-A8E4-B9AF959CE8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34544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605D2DF-1115-44B5-BA03-A269F686BD67}"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A8DF381-DBC0-4A19-8F5D-1993E0AB24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1178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C985A99-456A-494B-8F0A-4EE38EFFEF3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E90E87A-1CEC-48C3-BC06-DBEF1A5D3FD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93382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C3566907-E18A-4377-80CD-242D2AB685A9}"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1D30F8F-FCDB-4E6B-ADE5-99047067353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40015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802637-31CD-4FFE-86B3-D305E33B2611}" type="datetimeFigureOut">
              <a:rPr lang="en-US" smtClean="0">
                <a:solidFill>
                  <a:prstClr val="black">
                    <a:tint val="75000"/>
                  </a:prstClr>
                </a:solidFill>
              </a:rPr>
              <a:pPr/>
              <a:t>10/12/12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7E9209-4147-485E-909D-DD0CED2AE518}"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76200"/>
            <a:ext cx="9144000" cy="1219200"/>
          </a:xfrm>
          <a:prstGeom prst="rect">
            <a:avLst/>
          </a:prstGeom>
          <a:solidFill>
            <a:srgbClr val="FCFA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EAE0C2"/>
              </a:solidFill>
            </a:endParaRPr>
          </a:p>
        </p:txBody>
      </p:sp>
      <p:pic>
        <p:nvPicPr>
          <p:cNvPr id="8" name="Content Placeholder 5" descr="wave-footer copy.jpg"/>
          <p:cNvPicPr>
            <a:picLocks noChangeAspect="1"/>
          </p:cNvPicPr>
          <p:nvPr userDrawn="1"/>
        </p:nvPicPr>
        <p:blipFill>
          <a:blip r:embed="rId2" cstate="print"/>
          <a:srcRect l="481" r="481"/>
          <a:stretch>
            <a:fillRect/>
          </a:stretch>
        </p:blipFill>
        <p:spPr bwMode="auto">
          <a:xfrm>
            <a:off x="0" y="6035675"/>
            <a:ext cx="9144000" cy="822325"/>
          </a:xfrm>
          <a:prstGeom prst="rect">
            <a:avLst/>
          </a:prstGeom>
          <a:noFill/>
          <a:ln w="9525">
            <a:noFill/>
            <a:miter lim="800000"/>
            <a:headEnd/>
            <a:tailEnd/>
          </a:ln>
        </p:spPr>
      </p:pic>
      <p:pic>
        <p:nvPicPr>
          <p:cNvPr id="9" name="Picture 11" descr="stars1.gif"/>
          <p:cNvPicPr>
            <a:picLocks noChangeAspect="1"/>
          </p:cNvPicPr>
          <p:nvPr userDrawn="1"/>
        </p:nvPicPr>
        <p:blipFill>
          <a:blip r:embed="rId3" cstate="print"/>
          <a:srcRect l="25955"/>
          <a:stretch>
            <a:fillRect/>
          </a:stretch>
        </p:blipFill>
        <p:spPr bwMode="auto">
          <a:xfrm>
            <a:off x="0" y="-76200"/>
            <a:ext cx="923577" cy="738188"/>
          </a:xfrm>
          <a:prstGeom prst="rect">
            <a:avLst/>
          </a:prstGeom>
          <a:noFill/>
          <a:ln w="9525">
            <a:noFill/>
            <a:miter lim="800000"/>
            <a:headEnd/>
            <a:tailEnd/>
          </a:ln>
        </p:spPr>
      </p:pic>
      <p:cxnSp>
        <p:nvCxnSpPr>
          <p:cNvPr id="10" name="AutoShape 2"/>
          <p:cNvCxnSpPr>
            <a:cxnSpLocks noChangeShapeType="1"/>
          </p:cNvCxnSpPr>
          <p:nvPr userDrawn="1"/>
        </p:nvCxnSpPr>
        <p:spPr bwMode="auto">
          <a:xfrm>
            <a:off x="0" y="1143000"/>
            <a:ext cx="9144000" cy="1588"/>
          </a:xfrm>
          <a:prstGeom prst="straightConnector1">
            <a:avLst/>
          </a:prstGeom>
          <a:noFill/>
          <a:ln w="38100">
            <a:solidFill>
              <a:srgbClr val="938953"/>
            </a:solidFill>
            <a:round/>
            <a:headEnd/>
            <a:tailEnd/>
          </a:ln>
        </p:spPr>
      </p:cxnSp>
    </p:spTree>
    <p:extLst>
      <p:ext uri="{BB962C8B-B14F-4D97-AF65-F5344CB8AC3E}">
        <p14:creationId xmlns:p14="http://schemas.microsoft.com/office/powerpoint/2010/main" val="3139223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B21D422-F543-4B68-9779-DEA8251ED08E}"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8D9787E-50E2-46A3-A5AF-A80B43367A8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8821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93CF69-ABAF-4755-B93D-41A5EECCD336}" type="datetimeFigureOut">
              <a:rPr lang="en-US" smtClean="0"/>
              <a:t>10/12/12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1753236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B1B669E5-B952-42C3-9B26-B5F2F8FF7E9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99427D0-00B1-49EF-8BBA-230A8F4A65B8}"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57431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4E6D06A-BFEF-4AB5-BB64-439FB9E3AD7B}"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E5AD4100-88AC-427A-B6F3-0A90A0CDD9B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0257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807CD9F-4553-46EE-A5D3-AA53E3B3BD04}"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73C97AD-FD51-47C5-8292-545B1880247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463443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C7DD682-B080-43A9-9461-64F67A87946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F9AC93A-617D-409A-8CF5-2FEB001377A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916451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DE29BA7-66C3-4B27-B8A4-B4E49419ACB0}"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C6F2C5F-D37F-4402-99E8-7304D8CD0C3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4268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FCDA28C-153C-4E3D-965F-8B7F3B143DF2}"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41F4764-32BB-4D1F-A8E4-B9AF959CE8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5668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605D2DF-1115-44B5-BA03-A269F686BD67}"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A8DF381-DBC0-4A19-8F5D-1993E0AB24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587610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C985A99-456A-494B-8F0A-4EE38EFFEF3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E90E87A-1CEC-48C3-BC06-DBEF1A5D3FD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48893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C3566907-E18A-4377-80CD-242D2AB685A9}"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1D30F8F-FCDB-4E6B-ADE5-99047067353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604810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802637-31CD-4FFE-86B3-D305E33B2611}" type="datetimeFigureOut">
              <a:rPr lang="en-US" smtClean="0">
                <a:solidFill>
                  <a:prstClr val="black">
                    <a:tint val="75000"/>
                  </a:prstClr>
                </a:solidFill>
              </a:rPr>
              <a:pPr/>
              <a:t>10/12/12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7E9209-4147-485E-909D-DD0CED2AE518}"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76200"/>
            <a:ext cx="9144000" cy="1219200"/>
          </a:xfrm>
          <a:prstGeom prst="rect">
            <a:avLst/>
          </a:prstGeom>
          <a:solidFill>
            <a:srgbClr val="FCFA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EAE0C2"/>
              </a:solidFill>
            </a:endParaRPr>
          </a:p>
        </p:txBody>
      </p:sp>
      <p:pic>
        <p:nvPicPr>
          <p:cNvPr id="8" name="Content Placeholder 5" descr="wave-footer copy.jpg"/>
          <p:cNvPicPr>
            <a:picLocks noChangeAspect="1"/>
          </p:cNvPicPr>
          <p:nvPr userDrawn="1"/>
        </p:nvPicPr>
        <p:blipFill>
          <a:blip r:embed="rId2" cstate="print"/>
          <a:srcRect l="481" r="481"/>
          <a:stretch>
            <a:fillRect/>
          </a:stretch>
        </p:blipFill>
        <p:spPr bwMode="auto">
          <a:xfrm>
            <a:off x="0" y="6035675"/>
            <a:ext cx="9144000" cy="822325"/>
          </a:xfrm>
          <a:prstGeom prst="rect">
            <a:avLst/>
          </a:prstGeom>
          <a:noFill/>
          <a:ln w="9525">
            <a:noFill/>
            <a:miter lim="800000"/>
            <a:headEnd/>
            <a:tailEnd/>
          </a:ln>
        </p:spPr>
      </p:pic>
      <p:pic>
        <p:nvPicPr>
          <p:cNvPr id="9" name="Picture 11" descr="stars1.gif"/>
          <p:cNvPicPr>
            <a:picLocks noChangeAspect="1"/>
          </p:cNvPicPr>
          <p:nvPr userDrawn="1"/>
        </p:nvPicPr>
        <p:blipFill>
          <a:blip r:embed="rId3" cstate="print"/>
          <a:srcRect l="25955"/>
          <a:stretch>
            <a:fillRect/>
          </a:stretch>
        </p:blipFill>
        <p:spPr bwMode="auto">
          <a:xfrm>
            <a:off x="0" y="-76200"/>
            <a:ext cx="923577" cy="738188"/>
          </a:xfrm>
          <a:prstGeom prst="rect">
            <a:avLst/>
          </a:prstGeom>
          <a:noFill/>
          <a:ln w="9525">
            <a:noFill/>
            <a:miter lim="800000"/>
            <a:headEnd/>
            <a:tailEnd/>
          </a:ln>
        </p:spPr>
      </p:pic>
      <p:cxnSp>
        <p:nvCxnSpPr>
          <p:cNvPr id="10" name="AutoShape 2"/>
          <p:cNvCxnSpPr>
            <a:cxnSpLocks noChangeShapeType="1"/>
          </p:cNvCxnSpPr>
          <p:nvPr userDrawn="1"/>
        </p:nvCxnSpPr>
        <p:spPr bwMode="auto">
          <a:xfrm>
            <a:off x="0" y="1143000"/>
            <a:ext cx="9144000" cy="1588"/>
          </a:xfrm>
          <a:prstGeom prst="straightConnector1">
            <a:avLst/>
          </a:prstGeom>
          <a:noFill/>
          <a:ln w="38100">
            <a:solidFill>
              <a:srgbClr val="938953"/>
            </a:solidFill>
            <a:round/>
            <a:headEnd/>
            <a:tailEnd/>
          </a:ln>
        </p:spPr>
      </p:cxnSp>
    </p:spTree>
    <p:extLst>
      <p:ext uri="{BB962C8B-B14F-4D97-AF65-F5344CB8AC3E}">
        <p14:creationId xmlns:p14="http://schemas.microsoft.com/office/powerpoint/2010/main" val="136599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93CF69-ABAF-4755-B93D-41A5EECCD336}" type="datetimeFigureOut">
              <a:rPr lang="en-US" smtClean="0"/>
              <a:t>10/12/12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4256820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B21D422-F543-4B68-9779-DEA8251ED08E}"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8D9787E-50E2-46A3-A5AF-A80B43367A8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77127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B1B669E5-B952-42C3-9B26-B5F2F8FF7E9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99427D0-00B1-49EF-8BBA-230A8F4A65B8}"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2840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4E6D06A-BFEF-4AB5-BB64-439FB9E3AD7B}"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E5AD4100-88AC-427A-B6F3-0A90A0CDD9B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5573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807CD9F-4553-46EE-A5D3-AA53E3B3BD04}"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73C97AD-FD51-47C5-8292-545B1880247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521129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C7DD682-B080-43A9-9461-64F67A87946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F9AC93A-617D-409A-8CF5-2FEB001377A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928762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DE29BA7-66C3-4B27-B8A4-B4E49419ACB0}"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C6F2C5F-D37F-4402-99E8-7304D8CD0C3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656107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FCDA28C-153C-4E3D-965F-8B7F3B143DF2}"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41F4764-32BB-4D1F-A8E4-B9AF959CE8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5439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605D2DF-1115-44B5-BA03-A269F686BD67}"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A8DF381-DBC0-4A19-8F5D-1993E0AB24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982318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C985A99-456A-494B-8F0A-4EE38EFFEF3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E90E87A-1CEC-48C3-BC06-DBEF1A5D3FD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326224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9" descr="logowave2 copy.gif"/>
          <p:cNvPicPr>
            <a:picLocks noChangeAspect="1" noChangeArrowheads="1"/>
          </p:cNvPicPr>
          <p:nvPr userDrawn="1"/>
        </p:nvPicPr>
        <p:blipFill>
          <a:blip r:embed="rId2" cstate="print"/>
          <a:srcRect/>
          <a:stretch>
            <a:fillRect/>
          </a:stretch>
        </p:blipFill>
        <p:spPr bwMode="auto">
          <a:xfrm>
            <a:off x="0" y="4819650"/>
            <a:ext cx="9144000" cy="2114550"/>
          </a:xfrm>
          <a:prstGeom prst="rect">
            <a:avLst/>
          </a:prstGeom>
          <a:noFill/>
          <a:ln w="9525">
            <a:noFill/>
            <a:miter lim="800000"/>
            <a:headEnd/>
            <a:tailEnd/>
          </a:ln>
        </p:spPr>
      </p:pic>
      <p:sp>
        <p:nvSpPr>
          <p:cNvPr id="2" name="Title 1"/>
          <p:cNvSpPr>
            <a:spLocks noGrp="1"/>
          </p:cNvSpPr>
          <p:nvPr>
            <p:ph type="ctrTitle"/>
          </p:nvPr>
        </p:nvSpPr>
        <p:spPr>
          <a:xfrm>
            <a:off x="685800" y="685800"/>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4384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06B1CE28-807F-4785-9CC7-B680CF10FC6F}" type="datetimeFigureOut">
              <a:rPr lang="en-US">
                <a:solidFill>
                  <a:prstClr val="black">
                    <a:tint val="75000"/>
                  </a:prstClr>
                </a:solidFill>
              </a:rPr>
              <a:pPr>
                <a:defRPr/>
              </a:pPr>
              <a:t>10/12/12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E845389-E0F0-46C8-8547-1D0D48E0A4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302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93CF69-ABAF-4755-B93D-41A5EECCD336}" type="datetimeFigureOut">
              <a:rPr lang="en-US" smtClean="0"/>
              <a:t>10/12/12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1365992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6705600"/>
            <a:ext cx="9144000" cy="152400"/>
          </a:xfrm>
          <a:prstGeom prst="rect">
            <a:avLst/>
          </a:prstGeom>
          <a:solidFill>
            <a:srgbClr val="CDB9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5" name="Content Placeholder 5" descr="wave-footer copy.jpg"/>
          <p:cNvPicPr>
            <a:picLocks noChangeAspect="1"/>
          </p:cNvPicPr>
          <p:nvPr userDrawn="1"/>
        </p:nvPicPr>
        <p:blipFill>
          <a:blip r:embed="rId2" cstate="print"/>
          <a:srcRect l="481" r="481"/>
          <a:stretch>
            <a:fillRect/>
          </a:stretch>
        </p:blipFill>
        <p:spPr bwMode="auto">
          <a:xfrm>
            <a:off x="0" y="5934075"/>
            <a:ext cx="9144000" cy="923925"/>
          </a:xfrm>
          <a:prstGeom prst="rect">
            <a:avLst/>
          </a:prstGeom>
          <a:noFill/>
          <a:ln w="9525">
            <a:noFill/>
            <a:miter lim="800000"/>
            <a:headEnd/>
            <a:tailEnd/>
          </a:ln>
        </p:spPr>
      </p:pic>
      <p:cxnSp>
        <p:nvCxnSpPr>
          <p:cNvPr id="6" name="AutoShape 2"/>
          <p:cNvCxnSpPr>
            <a:cxnSpLocks noChangeShapeType="1"/>
          </p:cNvCxnSpPr>
          <p:nvPr userDrawn="1"/>
        </p:nvCxnSpPr>
        <p:spPr bwMode="auto">
          <a:xfrm>
            <a:off x="0" y="5827713"/>
            <a:ext cx="9144000" cy="1587"/>
          </a:xfrm>
          <a:prstGeom prst="straightConnector1">
            <a:avLst/>
          </a:prstGeom>
          <a:noFill/>
          <a:ln w="38100">
            <a:solidFill>
              <a:srgbClr val="938953"/>
            </a:solidFill>
            <a:round/>
            <a:headEnd/>
            <a:tailEnd/>
          </a:ln>
        </p:spPr>
      </p:cxnSp>
      <p:cxnSp>
        <p:nvCxnSpPr>
          <p:cNvPr id="7" name="AutoShape 2"/>
          <p:cNvCxnSpPr>
            <a:cxnSpLocks noChangeShapeType="1"/>
          </p:cNvCxnSpPr>
          <p:nvPr userDrawn="1"/>
        </p:nvCxnSpPr>
        <p:spPr bwMode="auto">
          <a:xfrm>
            <a:off x="0" y="990600"/>
            <a:ext cx="9144000" cy="1588"/>
          </a:xfrm>
          <a:prstGeom prst="straightConnector1">
            <a:avLst/>
          </a:prstGeom>
          <a:noFill/>
          <a:ln w="38100">
            <a:solidFill>
              <a:srgbClr val="938953"/>
            </a:solidFill>
            <a:round/>
            <a:headEnd/>
            <a:tailEnd/>
          </a:ln>
        </p:spPr>
      </p:cxnSp>
      <p:sp>
        <p:nvSpPr>
          <p:cNvPr id="2" name="Title 1"/>
          <p:cNvSpPr>
            <a:spLocks noGrp="1"/>
          </p:cNvSpPr>
          <p:nvPr>
            <p:ph type="title"/>
          </p:nvPr>
        </p:nvSpPr>
        <p:spPr>
          <a:xfrm>
            <a:off x="457200" y="0"/>
            <a:ext cx="8229600" cy="9144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19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0"/>
          </p:nvPr>
        </p:nvSpPr>
        <p:spPr/>
        <p:txBody>
          <a:bodyPr/>
          <a:lstStyle>
            <a:lvl1pPr>
              <a:defRPr/>
            </a:lvl1pPr>
          </a:lstStyle>
          <a:p>
            <a:pPr>
              <a:defRPr/>
            </a:pPr>
            <a:fld id="{A8F65375-B5E3-4331-8B5D-7694E2CF56A3}" type="datetimeFigureOut">
              <a:rPr lang="en-US">
                <a:solidFill>
                  <a:prstClr val="black">
                    <a:tint val="75000"/>
                  </a:prstClr>
                </a:solidFill>
              </a:rPr>
              <a:pPr>
                <a:defRPr/>
              </a:pPr>
              <a:t>10/12/12</a:t>
            </a:fld>
            <a:endParaRPr lang="en-US">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269AEC84-9C6B-444C-ADDA-72A11E85CB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80858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userDrawn="1"/>
        </p:nvSpPr>
        <p:spPr>
          <a:xfrm>
            <a:off x="0" y="6705600"/>
            <a:ext cx="9144000" cy="152400"/>
          </a:xfrm>
          <a:prstGeom prst="rect">
            <a:avLst/>
          </a:prstGeom>
          <a:solidFill>
            <a:srgbClr val="CDB9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5" name="Content Placeholder 5" descr="wave-footer copy.jpg"/>
          <p:cNvPicPr>
            <a:picLocks noChangeAspect="1"/>
          </p:cNvPicPr>
          <p:nvPr userDrawn="1"/>
        </p:nvPicPr>
        <p:blipFill>
          <a:blip r:embed="rId2" cstate="print"/>
          <a:srcRect l="481" r="481"/>
          <a:stretch>
            <a:fillRect/>
          </a:stretch>
        </p:blipFill>
        <p:spPr bwMode="auto">
          <a:xfrm>
            <a:off x="0" y="5934075"/>
            <a:ext cx="9144000" cy="923925"/>
          </a:xfrm>
          <a:prstGeom prst="rect">
            <a:avLst/>
          </a:prstGeom>
          <a:noFill/>
          <a:ln w="9525">
            <a:noFill/>
            <a:miter lim="800000"/>
            <a:headEnd/>
            <a:tailEnd/>
          </a:ln>
        </p:spPr>
      </p:pic>
      <p:cxnSp>
        <p:nvCxnSpPr>
          <p:cNvPr id="6" name="AutoShape 2"/>
          <p:cNvCxnSpPr>
            <a:cxnSpLocks noChangeShapeType="1"/>
          </p:cNvCxnSpPr>
          <p:nvPr userDrawn="1"/>
        </p:nvCxnSpPr>
        <p:spPr bwMode="auto">
          <a:xfrm>
            <a:off x="0" y="5827713"/>
            <a:ext cx="9144000" cy="1587"/>
          </a:xfrm>
          <a:prstGeom prst="straightConnector1">
            <a:avLst/>
          </a:prstGeom>
          <a:noFill/>
          <a:ln w="38100">
            <a:solidFill>
              <a:srgbClr val="938953"/>
            </a:solidFill>
            <a:round/>
            <a:headEnd/>
            <a:tailEnd/>
          </a:ln>
        </p:spPr>
      </p:cxnSp>
      <p:sp>
        <p:nvSpPr>
          <p:cNvPr id="7" name="Date Placeholder 3"/>
          <p:cNvSpPr txBox="1">
            <a:spLocks/>
          </p:cNvSpPr>
          <p:nvPr userDrawn="1"/>
        </p:nvSpPr>
        <p:spPr>
          <a:xfrm>
            <a:off x="457200" y="6356350"/>
            <a:ext cx="2133600" cy="365125"/>
          </a:xfrm>
          <a:prstGeom prst="rect">
            <a:avLst/>
          </a:prstGeom>
        </p:spPr>
        <p:txBody>
          <a:bodyPr anchor="ctr"/>
          <a:lstStyle>
            <a:lvl1pPr>
              <a:defRPr/>
            </a:lvl1pPr>
          </a:lstStyle>
          <a:p>
            <a:pPr fontAlgn="base">
              <a:spcBef>
                <a:spcPct val="0"/>
              </a:spcBef>
              <a:spcAft>
                <a:spcPct val="0"/>
              </a:spcAft>
              <a:defRPr/>
            </a:pPr>
            <a:fld id="{DA8E88B6-320F-43A5-8072-D5E385A29CF2}" type="datetimeFigureOut">
              <a:rPr lang="en-US" sz="1200" smtClean="0">
                <a:solidFill>
                  <a:prstClr val="black">
                    <a:tint val="75000"/>
                  </a:prstClr>
                </a:solidFill>
                <a:latin typeface="Arial" charset="0"/>
              </a:rPr>
              <a:pPr fontAlgn="base">
                <a:spcBef>
                  <a:spcPct val="0"/>
                </a:spcBef>
                <a:spcAft>
                  <a:spcPct val="0"/>
                </a:spcAft>
                <a:defRPr/>
              </a:pPr>
              <a:t>10/12/12</a:t>
            </a:fld>
            <a:endParaRPr lang="en-US" sz="1200">
              <a:solidFill>
                <a:prstClr val="black">
                  <a:tint val="75000"/>
                </a:prstClr>
              </a:solidFill>
              <a:latin typeface="Arial" charset="0"/>
            </a:endParaRPr>
          </a:p>
        </p:txBody>
      </p:sp>
      <p:sp>
        <p:nvSpPr>
          <p:cNvPr id="8"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base">
              <a:spcBef>
                <a:spcPct val="0"/>
              </a:spcBef>
              <a:spcAft>
                <a:spcPct val="0"/>
              </a:spcAft>
              <a:defRPr/>
            </a:pPr>
            <a:fld id="{EA642733-F874-43D7-A004-4B00B36BA324}" type="slidenum">
              <a:rPr lang="en-US" sz="1200" smtClean="0">
                <a:solidFill>
                  <a:prstClr val="black">
                    <a:tint val="75000"/>
                  </a:prstClr>
                </a:solidFill>
                <a:latin typeface="Arial" charset="0"/>
              </a:rPr>
              <a:pPr algn="r" fontAlgn="base">
                <a:spcBef>
                  <a:spcPct val="0"/>
                </a:spcBef>
                <a:spcAft>
                  <a:spcPct val="0"/>
                </a:spcAft>
                <a:defRPr/>
              </a:pPr>
              <a:t>‹#›</a:t>
            </a:fld>
            <a:endParaRPr lang="en-US" sz="1200">
              <a:solidFill>
                <a:prstClr val="black">
                  <a:tint val="75000"/>
                </a:prstClr>
              </a:solidFill>
              <a:latin typeface="Arial" charset="0"/>
            </a:endParaRPr>
          </a:p>
        </p:txBody>
      </p:sp>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10" name="Content Placeholder 2"/>
          <p:cNvSpPr>
            <a:spLocks noGrp="1"/>
          </p:cNvSpPr>
          <p:nvPr>
            <p:ph idx="1"/>
          </p:nvPr>
        </p:nvSpPr>
        <p:spPr>
          <a:xfrm>
            <a:off x="457200" y="1219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2"/>
          <p:cNvSpPr>
            <a:spLocks noGrp="1"/>
          </p:cNvSpPr>
          <p:nvPr>
            <p:ph type="dt" sz="half" idx="10"/>
          </p:nvPr>
        </p:nvSpPr>
        <p:spPr/>
        <p:txBody>
          <a:bodyPr/>
          <a:lstStyle>
            <a:lvl1pPr>
              <a:defRPr/>
            </a:lvl1pPr>
          </a:lstStyle>
          <a:p>
            <a:pPr>
              <a:defRPr/>
            </a:pPr>
            <a:fld id="{46489494-DB0B-41AD-B3DE-E9F6191D73A6}" type="datetimeFigureOut">
              <a:rPr lang="en-US">
                <a:solidFill>
                  <a:prstClr val="black">
                    <a:tint val="75000"/>
                  </a:prstClr>
                </a:solidFill>
              </a:rPr>
              <a:pPr>
                <a:defRPr/>
              </a:pPr>
              <a:t>10/12/12</a:t>
            </a:fld>
            <a:endParaRPr lang="en-US">
              <a:solidFill>
                <a:prstClr val="black">
                  <a:tint val="75000"/>
                </a:prstClr>
              </a:solidFill>
            </a:endParaRPr>
          </a:p>
        </p:txBody>
      </p:sp>
      <p:sp>
        <p:nvSpPr>
          <p:cNvPr id="11"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2" name="Slide Number Placeholder 4"/>
          <p:cNvSpPr>
            <a:spLocks noGrp="1"/>
          </p:cNvSpPr>
          <p:nvPr>
            <p:ph type="sldNum" sz="quarter" idx="12"/>
          </p:nvPr>
        </p:nvSpPr>
        <p:spPr/>
        <p:txBody>
          <a:bodyPr/>
          <a:lstStyle>
            <a:lvl1pPr>
              <a:defRPr/>
            </a:lvl1pPr>
          </a:lstStyle>
          <a:p>
            <a:pPr>
              <a:defRPr/>
            </a:pPr>
            <a:fld id="{F9CA9818-A757-4114-8E1C-1A8E3D2849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21242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p:cNvSpPr/>
          <p:nvPr userDrawn="1"/>
        </p:nvSpPr>
        <p:spPr>
          <a:xfrm>
            <a:off x="0" y="-76200"/>
            <a:ext cx="9144000" cy="1219200"/>
          </a:xfrm>
          <a:prstGeom prst="rect">
            <a:avLst/>
          </a:prstGeom>
          <a:solidFill>
            <a:srgbClr val="FCFA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EAE0C2"/>
              </a:solidFill>
            </a:endParaRPr>
          </a:p>
        </p:txBody>
      </p:sp>
      <p:pic>
        <p:nvPicPr>
          <p:cNvPr id="5" name="Picture 11" descr="stars1.gif"/>
          <p:cNvPicPr>
            <a:picLocks noChangeAspect="1"/>
          </p:cNvPicPr>
          <p:nvPr userDrawn="1"/>
        </p:nvPicPr>
        <p:blipFill>
          <a:blip r:embed="rId2" cstate="print"/>
          <a:srcRect l="25955"/>
          <a:stretch>
            <a:fillRect/>
          </a:stretch>
        </p:blipFill>
        <p:spPr bwMode="auto">
          <a:xfrm>
            <a:off x="0" y="-76200"/>
            <a:ext cx="923925" cy="738188"/>
          </a:xfrm>
          <a:prstGeom prst="rect">
            <a:avLst/>
          </a:prstGeom>
          <a:noFill/>
          <a:ln w="9525">
            <a:noFill/>
            <a:miter lim="800000"/>
            <a:headEnd/>
            <a:tailEnd/>
          </a:ln>
        </p:spPr>
      </p:pic>
      <p:cxnSp>
        <p:nvCxnSpPr>
          <p:cNvPr id="6" name="AutoShape 2"/>
          <p:cNvCxnSpPr>
            <a:cxnSpLocks noChangeShapeType="1"/>
          </p:cNvCxnSpPr>
          <p:nvPr userDrawn="1"/>
        </p:nvCxnSpPr>
        <p:spPr bwMode="auto">
          <a:xfrm>
            <a:off x="0" y="1143000"/>
            <a:ext cx="9144000" cy="1588"/>
          </a:xfrm>
          <a:prstGeom prst="straightConnector1">
            <a:avLst/>
          </a:prstGeom>
          <a:noFill/>
          <a:ln w="38100">
            <a:solidFill>
              <a:srgbClr val="938953"/>
            </a:solidFill>
            <a:round/>
            <a:headEnd/>
            <a:tailEnd/>
          </a:ln>
        </p:spPr>
      </p:cxnSp>
      <p:pic>
        <p:nvPicPr>
          <p:cNvPr id="7" name="Content Placeholder 5" descr="wave-footer copy.jpg"/>
          <p:cNvPicPr>
            <a:picLocks noChangeAspect="1"/>
          </p:cNvPicPr>
          <p:nvPr userDrawn="1"/>
        </p:nvPicPr>
        <p:blipFill>
          <a:blip r:embed="rId3" cstate="print"/>
          <a:srcRect l="481" r="481"/>
          <a:stretch>
            <a:fillRect/>
          </a:stretch>
        </p:blipFill>
        <p:spPr bwMode="auto">
          <a:xfrm>
            <a:off x="0" y="5934075"/>
            <a:ext cx="9144000" cy="923925"/>
          </a:xfrm>
          <a:prstGeom prst="rect">
            <a:avLst/>
          </a:prstGeom>
          <a:noFill/>
          <a:ln w="9525">
            <a:noFill/>
            <a:miter lim="800000"/>
            <a:headEnd/>
            <a:tailEnd/>
          </a:ln>
        </p:spPr>
      </p:pic>
      <p:cxnSp>
        <p:nvCxnSpPr>
          <p:cNvPr id="8" name="AutoShape 2"/>
          <p:cNvCxnSpPr>
            <a:cxnSpLocks noChangeShapeType="1"/>
          </p:cNvCxnSpPr>
          <p:nvPr userDrawn="1"/>
        </p:nvCxnSpPr>
        <p:spPr bwMode="auto">
          <a:xfrm>
            <a:off x="0" y="5827713"/>
            <a:ext cx="9144000" cy="1587"/>
          </a:xfrm>
          <a:prstGeom prst="straightConnector1">
            <a:avLst/>
          </a:prstGeom>
          <a:noFill/>
          <a:ln w="38100">
            <a:solidFill>
              <a:srgbClr val="938953"/>
            </a:solidFill>
            <a:round/>
            <a:headEnd/>
            <a:tailEnd/>
          </a:ln>
        </p:spPr>
      </p:cxnSp>
      <p:sp>
        <p:nvSpPr>
          <p:cNvPr id="2" name="Title 1"/>
          <p:cNvSpPr>
            <a:spLocks noGrp="1"/>
          </p:cNvSpPr>
          <p:nvPr>
            <p:ph type="title"/>
          </p:nvPr>
        </p:nvSpPr>
        <p:spPr>
          <a:xfrm>
            <a:off x="457200" y="76200"/>
            <a:ext cx="8229600" cy="1143000"/>
          </a:xfrm>
        </p:spPr>
        <p:txBody>
          <a:bodyPr/>
          <a:lstStyle/>
          <a:p>
            <a:r>
              <a:rPr lang="en-US" smtClean="0"/>
              <a:t>Click to edit Master title style</a:t>
            </a:r>
            <a:endParaRPr lang="en-US"/>
          </a:p>
        </p:txBody>
      </p:sp>
      <p:sp>
        <p:nvSpPr>
          <p:cNvPr id="10" name="Content Placeholder 2"/>
          <p:cNvSpPr>
            <a:spLocks noGrp="1"/>
          </p:cNvSpPr>
          <p:nvPr>
            <p:ph idx="1"/>
          </p:nvPr>
        </p:nvSpPr>
        <p:spPr>
          <a:xfrm>
            <a:off x="457200" y="1219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2"/>
          <p:cNvSpPr>
            <a:spLocks noGrp="1"/>
          </p:cNvSpPr>
          <p:nvPr>
            <p:ph type="dt" sz="half" idx="10"/>
          </p:nvPr>
        </p:nvSpPr>
        <p:spPr/>
        <p:txBody>
          <a:bodyPr/>
          <a:lstStyle>
            <a:lvl1pPr>
              <a:defRPr/>
            </a:lvl1pPr>
          </a:lstStyle>
          <a:p>
            <a:pPr>
              <a:defRPr/>
            </a:pPr>
            <a:fld id="{9509AEA5-31B2-4680-8A00-5206BDCF955E}" type="datetimeFigureOut">
              <a:rPr lang="en-US">
                <a:solidFill>
                  <a:prstClr val="black">
                    <a:tint val="75000"/>
                  </a:prstClr>
                </a:solidFill>
              </a:rPr>
              <a:pPr>
                <a:defRPr/>
              </a:pPr>
              <a:t>10/12/12</a:t>
            </a:fld>
            <a:endParaRPr lang="en-US">
              <a:solidFill>
                <a:prstClr val="black">
                  <a:tint val="75000"/>
                </a:prstClr>
              </a:solidFill>
            </a:endParaRPr>
          </a:p>
        </p:txBody>
      </p:sp>
      <p:sp>
        <p:nvSpPr>
          <p:cNvPr id="11"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2" name="Slide Number Placeholder 4"/>
          <p:cNvSpPr>
            <a:spLocks noGrp="1"/>
          </p:cNvSpPr>
          <p:nvPr>
            <p:ph type="sldNum" sz="quarter" idx="12"/>
          </p:nvPr>
        </p:nvSpPr>
        <p:spPr/>
        <p:txBody>
          <a:bodyPr/>
          <a:lstStyle>
            <a:lvl1pPr>
              <a:defRPr/>
            </a:lvl1pPr>
          </a:lstStyle>
          <a:p>
            <a:pPr>
              <a:defRPr/>
            </a:pPr>
            <a:fld id="{4087BDEF-54F8-48AA-8EE2-A4E84D9A62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76123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Date Placeholder 2"/>
          <p:cNvSpPr txBox="1">
            <a:spLocks/>
          </p:cNvSpPr>
          <p:nvPr userDrawn="1"/>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fld id="{CCA9C2FE-3662-48C3-921E-A65F995553DD}" type="datetime1">
              <a:rPr lang="en-US" sz="1200" smtClean="0">
                <a:solidFill>
                  <a:srgbClr val="898989"/>
                </a:solidFill>
              </a:rPr>
              <a:pPr eaLnBrk="1" fontAlgn="base" hangingPunct="1">
                <a:spcBef>
                  <a:spcPct val="0"/>
                </a:spcBef>
                <a:spcAft>
                  <a:spcPct val="0"/>
                </a:spcAft>
                <a:defRPr/>
              </a:pPr>
              <a:t>10/12/12</a:t>
            </a:fld>
            <a:endParaRPr lang="en-US" sz="1200" smtClean="0">
              <a:solidFill>
                <a:srgbClr val="898989"/>
              </a:solidFill>
            </a:endParaRPr>
          </a:p>
        </p:txBody>
      </p:sp>
      <p:sp>
        <p:nvSpPr>
          <p:cNvPr id="5" name="Slide Number Placeholder 4"/>
          <p:cNvSpPr txBox="1">
            <a:spLocks/>
          </p:cNvSpPr>
          <p:nvPr userDrawn="1"/>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fld id="{F1E786D4-C4E1-4D60-AE09-EE5655312897}" type="slidenum">
              <a:rPr lang="en-US" sz="1200" smtClean="0">
                <a:solidFill>
                  <a:srgbClr val="898989"/>
                </a:solidFill>
              </a:rPr>
              <a:pPr algn="r" eaLnBrk="1" fontAlgn="base" hangingPunct="1">
                <a:spcBef>
                  <a:spcPct val="0"/>
                </a:spcBef>
                <a:spcAft>
                  <a:spcPct val="0"/>
                </a:spcAft>
                <a:defRPr/>
              </a:pPr>
              <a:t>‹#›</a:t>
            </a:fld>
            <a:endParaRPr lang="en-US" sz="1200" smtClean="0">
              <a:solidFill>
                <a:srgbClr val="898989"/>
              </a:solidFill>
            </a:endParaRPr>
          </a:p>
        </p:txBody>
      </p:sp>
      <p:pic>
        <p:nvPicPr>
          <p:cNvPr id="6" name="Picture 11" descr="stars1.gif"/>
          <p:cNvPicPr>
            <a:picLocks noChangeAspect="1"/>
          </p:cNvPicPr>
          <p:nvPr userDrawn="1"/>
        </p:nvPicPr>
        <p:blipFill>
          <a:blip r:embed="rId2" cstate="print"/>
          <a:srcRect l="25955"/>
          <a:stretch>
            <a:fillRect/>
          </a:stretch>
        </p:blipFill>
        <p:spPr bwMode="auto">
          <a:xfrm>
            <a:off x="0" y="-76200"/>
            <a:ext cx="923925" cy="738188"/>
          </a:xfrm>
          <a:prstGeom prst="rect">
            <a:avLst/>
          </a:prstGeom>
          <a:noFill/>
          <a:ln w="9525">
            <a:noFill/>
            <a:miter lim="800000"/>
            <a:headEnd/>
            <a:tailEnd/>
          </a:ln>
        </p:spPr>
      </p:pic>
      <p:cxnSp>
        <p:nvCxnSpPr>
          <p:cNvPr id="8" name="AutoShape 2"/>
          <p:cNvCxnSpPr>
            <a:cxnSpLocks noChangeShapeType="1"/>
          </p:cNvCxnSpPr>
          <p:nvPr userDrawn="1"/>
        </p:nvCxnSpPr>
        <p:spPr bwMode="auto">
          <a:xfrm>
            <a:off x="0" y="1143000"/>
            <a:ext cx="9144000" cy="1588"/>
          </a:xfrm>
          <a:prstGeom prst="straightConnector1">
            <a:avLst/>
          </a:prstGeom>
          <a:noFill/>
          <a:ln w="38100">
            <a:solidFill>
              <a:srgbClr val="938953"/>
            </a:solidFill>
            <a:round/>
            <a:headEnd/>
            <a:tailEnd/>
          </a:ln>
        </p:spPr>
      </p:cxnSp>
      <p:pic>
        <p:nvPicPr>
          <p:cNvPr id="9" name="Content Placeholder 5" descr="wave-footer copy.jpg"/>
          <p:cNvPicPr>
            <a:picLocks noChangeAspect="1"/>
          </p:cNvPicPr>
          <p:nvPr userDrawn="1"/>
        </p:nvPicPr>
        <p:blipFill>
          <a:blip r:embed="rId3" cstate="print"/>
          <a:srcRect l="481" r="481"/>
          <a:stretch>
            <a:fillRect/>
          </a:stretch>
        </p:blipFill>
        <p:spPr bwMode="auto">
          <a:xfrm>
            <a:off x="0" y="5934075"/>
            <a:ext cx="9144000" cy="923925"/>
          </a:xfrm>
          <a:prstGeom prst="rect">
            <a:avLst/>
          </a:prstGeom>
          <a:noFill/>
          <a:ln w="9525">
            <a:noFill/>
            <a:miter lim="800000"/>
            <a:headEnd/>
            <a:tailEnd/>
          </a:ln>
        </p:spPr>
      </p:pic>
      <p:cxnSp>
        <p:nvCxnSpPr>
          <p:cNvPr id="10" name="AutoShape 2"/>
          <p:cNvCxnSpPr>
            <a:cxnSpLocks noChangeShapeType="1"/>
          </p:cNvCxnSpPr>
          <p:nvPr userDrawn="1"/>
        </p:nvCxnSpPr>
        <p:spPr bwMode="auto">
          <a:xfrm>
            <a:off x="0" y="5827713"/>
            <a:ext cx="9144000" cy="1587"/>
          </a:xfrm>
          <a:prstGeom prst="straightConnector1">
            <a:avLst/>
          </a:prstGeom>
          <a:noFill/>
          <a:ln w="38100">
            <a:solidFill>
              <a:srgbClr val="938953"/>
            </a:solidFill>
            <a:round/>
            <a:headEnd/>
            <a:tailEnd/>
          </a:ln>
        </p:spPr>
      </p:cxnSp>
      <p:sp>
        <p:nvSpPr>
          <p:cNvPr id="7" name="Title 1"/>
          <p:cNvSpPr>
            <a:spLocks noGrp="1"/>
          </p:cNvSpPr>
          <p:nvPr>
            <p:ph type="title"/>
          </p:nvPr>
        </p:nvSpPr>
        <p:spPr>
          <a:xfrm>
            <a:off x="457200" y="76200"/>
            <a:ext cx="8229600" cy="1143000"/>
          </a:xfrm>
        </p:spPr>
        <p:txBody>
          <a:bodyPr/>
          <a:lstStyle/>
          <a:p>
            <a:r>
              <a:rPr lang="en-US" dirty="0" smtClean="0"/>
              <a:t>Click to edit Master title style</a:t>
            </a:r>
            <a:endParaRPr lang="en-US" dirty="0"/>
          </a:p>
        </p:txBody>
      </p:sp>
      <p:sp>
        <p:nvSpPr>
          <p:cNvPr id="14" name="Content Placeholder 2"/>
          <p:cNvSpPr>
            <a:spLocks noGrp="1"/>
          </p:cNvSpPr>
          <p:nvPr>
            <p:ph idx="1"/>
          </p:nvPr>
        </p:nvSpPr>
        <p:spPr>
          <a:xfrm>
            <a:off x="457200" y="1219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2"/>
          <p:cNvSpPr>
            <a:spLocks noGrp="1"/>
          </p:cNvSpPr>
          <p:nvPr>
            <p:ph type="dt" sz="half" idx="10"/>
          </p:nvPr>
        </p:nvSpPr>
        <p:spPr/>
        <p:txBody>
          <a:bodyPr/>
          <a:lstStyle>
            <a:lvl1pPr>
              <a:defRPr/>
            </a:lvl1pPr>
          </a:lstStyle>
          <a:p>
            <a:pPr>
              <a:defRPr/>
            </a:pPr>
            <a:fld id="{2A46C01C-B7CF-4D1D-B059-7C3829614E99}" type="datetimeFigureOut">
              <a:rPr lang="en-US">
                <a:solidFill>
                  <a:prstClr val="black">
                    <a:tint val="75000"/>
                  </a:prstClr>
                </a:solidFill>
              </a:rPr>
              <a:pPr>
                <a:defRPr/>
              </a:pPr>
              <a:t>10/12/12</a:t>
            </a:fld>
            <a:endParaRPr lang="en-US">
              <a:solidFill>
                <a:prstClr val="black">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87C424EF-C17C-48C5-9DDA-9E66FF4A13D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06037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5B06874-E823-44B4-AA4B-0FEE0F848131}" type="datetimeFigureOut">
              <a:rPr lang="en-US">
                <a:solidFill>
                  <a:prstClr val="black">
                    <a:tint val="75000"/>
                  </a:prstClr>
                </a:solidFill>
              </a:rPr>
              <a:pPr>
                <a:defRPr/>
              </a:pPr>
              <a:t>10/12/12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671A911-6F49-4145-BE0D-4A927490083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74359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6705600"/>
            <a:ext cx="9144000" cy="152400"/>
          </a:xfrm>
          <a:prstGeom prst="rect">
            <a:avLst/>
          </a:prstGeom>
          <a:solidFill>
            <a:srgbClr val="CDB9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3" name="Content Placeholder 5" descr="wave-footer copy.jpg"/>
          <p:cNvPicPr>
            <a:picLocks noChangeAspect="1"/>
          </p:cNvPicPr>
          <p:nvPr userDrawn="1"/>
        </p:nvPicPr>
        <p:blipFill>
          <a:blip r:embed="rId2" cstate="print"/>
          <a:srcRect l="481" r="481"/>
          <a:stretch>
            <a:fillRect/>
          </a:stretch>
        </p:blipFill>
        <p:spPr bwMode="auto">
          <a:xfrm>
            <a:off x="0" y="5934075"/>
            <a:ext cx="9144000" cy="923925"/>
          </a:xfrm>
          <a:prstGeom prst="rect">
            <a:avLst/>
          </a:prstGeom>
          <a:noFill/>
          <a:ln w="9525">
            <a:noFill/>
            <a:miter lim="800000"/>
            <a:headEnd/>
            <a:tailEnd/>
          </a:ln>
        </p:spPr>
      </p:pic>
      <p:cxnSp>
        <p:nvCxnSpPr>
          <p:cNvPr id="4" name="AutoShape 2"/>
          <p:cNvCxnSpPr>
            <a:cxnSpLocks noChangeShapeType="1"/>
          </p:cNvCxnSpPr>
          <p:nvPr userDrawn="1"/>
        </p:nvCxnSpPr>
        <p:spPr bwMode="auto">
          <a:xfrm>
            <a:off x="0" y="5827713"/>
            <a:ext cx="9144000" cy="1587"/>
          </a:xfrm>
          <a:prstGeom prst="straightConnector1">
            <a:avLst/>
          </a:prstGeom>
          <a:noFill/>
          <a:ln w="38100">
            <a:solidFill>
              <a:srgbClr val="938953"/>
            </a:solidFill>
            <a:round/>
            <a:headEnd/>
            <a:tailEnd/>
          </a:ln>
        </p:spPr>
      </p:cxnSp>
      <p:sp>
        <p:nvSpPr>
          <p:cNvPr id="5" name="Date Placeholder 3"/>
          <p:cNvSpPr txBox="1">
            <a:spLocks/>
          </p:cNvSpPr>
          <p:nvPr userDrawn="1"/>
        </p:nvSpPr>
        <p:spPr>
          <a:xfrm>
            <a:off x="457200" y="6356350"/>
            <a:ext cx="2133600" cy="365125"/>
          </a:xfrm>
          <a:prstGeom prst="rect">
            <a:avLst/>
          </a:prstGeom>
        </p:spPr>
        <p:txBody>
          <a:bodyPr anchor="ctr"/>
          <a:lstStyle>
            <a:lvl1pPr>
              <a:defRPr/>
            </a:lvl1pPr>
          </a:lstStyle>
          <a:p>
            <a:pPr fontAlgn="base">
              <a:spcBef>
                <a:spcPct val="0"/>
              </a:spcBef>
              <a:spcAft>
                <a:spcPct val="0"/>
              </a:spcAft>
              <a:defRPr/>
            </a:pPr>
            <a:fld id="{DA8E88B6-320F-43A5-8072-D5E385A29CF2}" type="datetimeFigureOut">
              <a:rPr lang="en-US" sz="1200" smtClean="0">
                <a:solidFill>
                  <a:prstClr val="black">
                    <a:tint val="75000"/>
                  </a:prstClr>
                </a:solidFill>
                <a:latin typeface="Arial" charset="0"/>
              </a:rPr>
              <a:pPr fontAlgn="base">
                <a:spcBef>
                  <a:spcPct val="0"/>
                </a:spcBef>
                <a:spcAft>
                  <a:spcPct val="0"/>
                </a:spcAft>
                <a:defRPr/>
              </a:pPr>
              <a:t>10/12/12</a:t>
            </a:fld>
            <a:endParaRPr lang="en-US" sz="1200">
              <a:solidFill>
                <a:prstClr val="black">
                  <a:tint val="75000"/>
                </a:prstClr>
              </a:solidFill>
              <a:latin typeface="Arial" charset="0"/>
            </a:endParaRPr>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base">
              <a:spcBef>
                <a:spcPct val="0"/>
              </a:spcBef>
              <a:spcAft>
                <a:spcPct val="0"/>
              </a:spcAft>
              <a:defRPr/>
            </a:pPr>
            <a:fld id="{ACD9880E-9E05-41ED-962F-A2ABA299CF5F}" type="slidenum">
              <a:rPr lang="en-US" sz="1200" smtClean="0">
                <a:solidFill>
                  <a:prstClr val="black">
                    <a:tint val="75000"/>
                  </a:prstClr>
                </a:solidFill>
                <a:latin typeface="Arial" charset="0"/>
              </a:rPr>
              <a:pPr algn="r" fontAlgn="base">
                <a:spcBef>
                  <a:spcPct val="0"/>
                </a:spcBef>
                <a:spcAft>
                  <a:spcPct val="0"/>
                </a:spcAft>
                <a:defRPr/>
              </a:pPr>
              <a:t>‹#›</a:t>
            </a:fld>
            <a:endParaRPr lang="en-US" sz="1200">
              <a:solidFill>
                <a:prstClr val="black">
                  <a:tint val="75000"/>
                </a:prstClr>
              </a:solidFill>
              <a:latin typeface="Arial" charset="0"/>
            </a:endParaRPr>
          </a:p>
        </p:txBody>
      </p:sp>
      <p:sp>
        <p:nvSpPr>
          <p:cNvPr id="7" name="Date Placeholder 2"/>
          <p:cNvSpPr>
            <a:spLocks noGrp="1"/>
          </p:cNvSpPr>
          <p:nvPr>
            <p:ph type="dt" sz="half" idx="10"/>
          </p:nvPr>
        </p:nvSpPr>
        <p:spPr/>
        <p:txBody>
          <a:bodyPr/>
          <a:lstStyle>
            <a:lvl1pPr>
              <a:defRPr/>
            </a:lvl1pPr>
          </a:lstStyle>
          <a:p>
            <a:pPr>
              <a:defRPr/>
            </a:pPr>
            <a:fld id="{700CD0C6-81F7-4C2C-ABD5-7130518577D4}" type="datetimeFigureOut">
              <a:rPr lang="en-US">
                <a:solidFill>
                  <a:prstClr val="black">
                    <a:tint val="75000"/>
                  </a:prstClr>
                </a:solidFill>
              </a:rPr>
              <a:pPr>
                <a:defRPr/>
              </a:pPr>
              <a:t>10/12/12</a:t>
            </a:fld>
            <a:endParaRPr lang="en-US">
              <a:solidFill>
                <a:prstClr val="black">
                  <a:tint val="75000"/>
                </a:prstClr>
              </a:solidFill>
            </a:endParaRPr>
          </a:p>
        </p:txBody>
      </p:sp>
      <p:sp>
        <p:nvSpPr>
          <p:cNvPr id="8"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4"/>
          <p:cNvSpPr>
            <a:spLocks noGrp="1"/>
          </p:cNvSpPr>
          <p:nvPr>
            <p:ph type="sldNum" sz="quarter" idx="12"/>
          </p:nvPr>
        </p:nvSpPr>
        <p:spPr/>
        <p:txBody>
          <a:bodyPr/>
          <a:lstStyle>
            <a:lvl1pPr>
              <a:defRPr/>
            </a:lvl1pPr>
          </a:lstStyle>
          <a:p>
            <a:pPr>
              <a:defRPr/>
            </a:pPr>
            <a:fld id="{259A3BF3-B6E6-4B49-ACBA-6A6C33C74E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19327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C3566907-E18A-4377-80CD-242D2AB685A9}"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1D30F8F-FCDB-4E6B-ADE5-990470673533}"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693403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802637-31CD-4FFE-86B3-D305E33B2611}" type="datetimeFigureOut">
              <a:rPr lang="en-US" smtClean="0">
                <a:solidFill>
                  <a:prstClr val="black">
                    <a:tint val="75000"/>
                  </a:prstClr>
                </a:solidFill>
              </a:rPr>
              <a:pPr/>
              <a:t>10/12/12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7E9209-4147-485E-909D-DD0CED2AE518}"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76200"/>
            <a:ext cx="9144000" cy="1219200"/>
          </a:xfrm>
          <a:prstGeom prst="rect">
            <a:avLst/>
          </a:prstGeom>
          <a:solidFill>
            <a:srgbClr val="FCFA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EAE0C2"/>
              </a:solidFill>
            </a:endParaRPr>
          </a:p>
        </p:txBody>
      </p:sp>
      <p:pic>
        <p:nvPicPr>
          <p:cNvPr id="8" name="Content Placeholder 5" descr="wave-footer copy.jpg"/>
          <p:cNvPicPr>
            <a:picLocks noChangeAspect="1"/>
          </p:cNvPicPr>
          <p:nvPr userDrawn="1"/>
        </p:nvPicPr>
        <p:blipFill>
          <a:blip r:embed="rId2" cstate="print"/>
          <a:srcRect l="481" r="481"/>
          <a:stretch>
            <a:fillRect/>
          </a:stretch>
        </p:blipFill>
        <p:spPr bwMode="auto">
          <a:xfrm>
            <a:off x="0" y="6035675"/>
            <a:ext cx="9144000" cy="822325"/>
          </a:xfrm>
          <a:prstGeom prst="rect">
            <a:avLst/>
          </a:prstGeom>
          <a:noFill/>
          <a:ln w="9525">
            <a:noFill/>
            <a:miter lim="800000"/>
            <a:headEnd/>
            <a:tailEnd/>
          </a:ln>
        </p:spPr>
      </p:pic>
      <p:pic>
        <p:nvPicPr>
          <p:cNvPr id="9" name="Picture 11" descr="stars1.gif"/>
          <p:cNvPicPr>
            <a:picLocks noChangeAspect="1"/>
          </p:cNvPicPr>
          <p:nvPr userDrawn="1"/>
        </p:nvPicPr>
        <p:blipFill>
          <a:blip r:embed="rId3" cstate="print"/>
          <a:srcRect l="25955"/>
          <a:stretch>
            <a:fillRect/>
          </a:stretch>
        </p:blipFill>
        <p:spPr bwMode="auto">
          <a:xfrm>
            <a:off x="0" y="-76200"/>
            <a:ext cx="923577" cy="738188"/>
          </a:xfrm>
          <a:prstGeom prst="rect">
            <a:avLst/>
          </a:prstGeom>
          <a:noFill/>
          <a:ln w="9525">
            <a:noFill/>
            <a:miter lim="800000"/>
            <a:headEnd/>
            <a:tailEnd/>
          </a:ln>
        </p:spPr>
      </p:pic>
      <p:cxnSp>
        <p:nvCxnSpPr>
          <p:cNvPr id="10" name="AutoShape 2"/>
          <p:cNvCxnSpPr>
            <a:cxnSpLocks noChangeShapeType="1"/>
          </p:cNvCxnSpPr>
          <p:nvPr userDrawn="1"/>
        </p:nvCxnSpPr>
        <p:spPr bwMode="auto">
          <a:xfrm>
            <a:off x="0" y="1143000"/>
            <a:ext cx="9144000" cy="1588"/>
          </a:xfrm>
          <a:prstGeom prst="straightConnector1">
            <a:avLst/>
          </a:prstGeom>
          <a:noFill/>
          <a:ln w="38100">
            <a:solidFill>
              <a:srgbClr val="938953"/>
            </a:solidFill>
            <a:round/>
            <a:headEnd/>
            <a:tailEnd/>
          </a:ln>
        </p:spPr>
      </p:cxnSp>
    </p:spTree>
    <p:extLst>
      <p:ext uri="{BB962C8B-B14F-4D97-AF65-F5344CB8AC3E}">
        <p14:creationId xmlns:p14="http://schemas.microsoft.com/office/powerpoint/2010/main" val="8721454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B21D422-F543-4B68-9779-DEA8251ED08E}"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8D9787E-50E2-46A3-A5AF-A80B43367A8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627080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B1B669E5-B952-42C3-9B26-B5F2F8FF7E9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99427D0-00B1-49EF-8BBA-230A8F4A65B8}"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03391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3CF69-ABAF-4755-B93D-41A5EECCD336}" type="datetimeFigureOut">
              <a:rPr lang="en-US" smtClean="0"/>
              <a:t>10/12/12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6580872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4E6D06A-BFEF-4AB5-BB64-439FB9E3AD7B}"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E5AD4100-88AC-427A-B6F3-0A90A0CDD9B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660603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807CD9F-4553-46EE-A5D3-AA53E3B3BD04}"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73C97AD-FD51-47C5-8292-545B1880247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11992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C7DD682-B080-43A9-9461-64F67A87946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7F9AC93A-617D-409A-8CF5-2FEB001377A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382993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DE29BA7-66C3-4B27-B8A4-B4E49419ACB0}"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C6F2C5F-D37F-4402-99E8-7304D8CD0C3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6303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FCDA28C-153C-4E3D-965F-8B7F3B143DF2}"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41F4764-32BB-4D1F-A8E4-B9AF959CE8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71797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605D2DF-1115-44B5-BA03-A269F686BD67}"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A8DF381-DBC0-4A19-8F5D-1993E0AB24B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057182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C985A99-456A-494B-8F0A-4EE38EFFEF3A}" type="datetimeFigureOut">
              <a:rPr lang="en-US" smtClean="0">
                <a:solidFill>
                  <a:prstClr val="black">
                    <a:tint val="75000"/>
                  </a:prstClr>
                </a:solidFill>
              </a:rPr>
              <a:pPr>
                <a:defRPr/>
              </a:pPr>
              <a:t>10/12/12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E90E87A-1CEC-48C3-BC06-DBEF1A5D3FD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8931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93CF69-ABAF-4755-B93D-41A5EECCD336}" type="datetimeFigureOut">
              <a:rPr lang="en-US" smtClean="0"/>
              <a:t>10/12/12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1675445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93CF69-ABAF-4755-B93D-41A5EECCD336}" type="datetimeFigureOut">
              <a:rPr lang="en-US" smtClean="0"/>
              <a:t>10/12/12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2B2960-6B11-458C-AC73-B99F6EDF451E}" type="slidenum">
              <a:rPr lang="en-US" smtClean="0"/>
              <a:t>‹#›</a:t>
            </a:fld>
            <a:endParaRPr lang="en-US"/>
          </a:p>
        </p:txBody>
      </p:sp>
    </p:spTree>
    <p:extLst>
      <p:ext uri="{BB962C8B-B14F-4D97-AF65-F5344CB8AC3E}">
        <p14:creationId xmlns:p14="http://schemas.microsoft.com/office/powerpoint/2010/main" val="11476466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7.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3CF69-ABAF-4755-B93D-41A5EECCD336}" type="datetimeFigureOut">
              <a:rPr lang="en-US" smtClean="0"/>
              <a:t>10/12/12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B2960-6B11-458C-AC73-B99F6EDF451E}" type="slidenum">
              <a:rPr lang="en-US" smtClean="0"/>
              <a:t>‹#›</a:t>
            </a:fld>
            <a:endParaRPr lang="en-US"/>
          </a:p>
        </p:txBody>
      </p:sp>
    </p:spTree>
    <p:extLst>
      <p:ext uri="{BB962C8B-B14F-4D97-AF65-F5344CB8AC3E}">
        <p14:creationId xmlns:p14="http://schemas.microsoft.com/office/powerpoint/2010/main" val="1993710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C6467662-00F0-46F3-9778-CB552E0B199C}" type="datetimeFigureOut">
              <a:rPr lang="en-US" smtClean="0">
                <a:solidFill>
                  <a:prstClr val="black">
                    <a:tint val="75000"/>
                  </a:prstClr>
                </a:solidFill>
                <a:latin typeface="Arial" charset="0"/>
              </a:rPr>
              <a:pPr fontAlgn="base">
                <a:spcBef>
                  <a:spcPct val="0"/>
                </a:spcBef>
                <a:spcAft>
                  <a:spcPct val="0"/>
                </a:spcAft>
                <a:defRPr/>
              </a:pPr>
              <a:t>10/12/12</a:t>
            </a:fld>
            <a:endParaRPr lang="en-US" dirty="0">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66DAB78E-844A-4DA8-8FE1-0AF73A36B8BE}" type="slidenum">
              <a:rPr lang="en-US" smtClean="0">
                <a:solidFill>
                  <a:prstClr val="black">
                    <a:tint val="75000"/>
                  </a:prstClr>
                </a:solidFill>
                <a:latin typeface="Arial" charset="0"/>
              </a:rPr>
              <a:pPr fontAlgn="base">
                <a:spcBef>
                  <a:spcPct val="0"/>
                </a:spcBef>
                <a:spcAft>
                  <a:spcPct val="0"/>
                </a:spcAft>
                <a:defRPr/>
              </a:pPr>
              <a:t>‹#›</a:t>
            </a:fld>
            <a:endParaRPr lang="en-US" dirty="0">
              <a:solidFill>
                <a:prstClr val="black">
                  <a:tint val="75000"/>
                </a:prstClr>
              </a:solidFill>
              <a:latin typeface="Arial" charset="0"/>
            </a:endParaRPr>
          </a:p>
        </p:txBody>
      </p:sp>
      <p:sp>
        <p:nvSpPr>
          <p:cNvPr id="7" name="TextBox 6"/>
          <p:cNvSpPr txBox="1"/>
          <p:nvPr userDrawn="1"/>
        </p:nvSpPr>
        <p:spPr>
          <a:xfrm>
            <a:off x="228600" y="6045200"/>
            <a:ext cx="1447800" cy="584200"/>
          </a:xfrm>
          <a:prstGeom prst="rect">
            <a:avLst/>
          </a:prstGeom>
          <a:noFill/>
        </p:spPr>
        <p:txBody>
          <a:bodyPr>
            <a:spAutoFit/>
          </a:bodyPr>
          <a:lstStyle/>
          <a:p>
            <a:pPr>
              <a:defRPr/>
            </a:pPr>
            <a:r>
              <a:rPr lang="en-US" sz="1600" dirty="0">
                <a:solidFill>
                  <a:prstClr val="white"/>
                </a:solidFill>
                <a:latin typeface="Garamond" pitchFamily="18" charset="0"/>
              </a:rPr>
              <a:t>Annual Report 2007-2008</a:t>
            </a:r>
          </a:p>
        </p:txBody>
      </p:sp>
    </p:spTree>
    <p:extLst>
      <p:ext uri="{BB962C8B-B14F-4D97-AF65-F5344CB8AC3E}">
        <p14:creationId xmlns:p14="http://schemas.microsoft.com/office/powerpoint/2010/main" val="12774354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C6467662-00F0-46F3-9778-CB552E0B199C}" type="datetimeFigureOut">
              <a:rPr lang="en-US" smtClean="0">
                <a:solidFill>
                  <a:prstClr val="black">
                    <a:tint val="75000"/>
                  </a:prstClr>
                </a:solidFill>
                <a:latin typeface="Arial" charset="0"/>
              </a:rPr>
              <a:pPr fontAlgn="base">
                <a:spcBef>
                  <a:spcPct val="0"/>
                </a:spcBef>
                <a:spcAft>
                  <a:spcPct val="0"/>
                </a:spcAft>
                <a:defRPr/>
              </a:pPr>
              <a:t>10/12/12</a:t>
            </a:fld>
            <a:endParaRPr lang="en-US" dirty="0">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66DAB78E-844A-4DA8-8FE1-0AF73A36B8BE}" type="slidenum">
              <a:rPr lang="en-US" smtClean="0">
                <a:solidFill>
                  <a:prstClr val="black">
                    <a:tint val="75000"/>
                  </a:prstClr>
                </a:solidFill>
                <a:latin typeface="Arial" charset="0"/>
              </a:rPr>
              <a:pPr fontAlgn="base">
                <a:spcBef>
                  <a:spcPct val="0"/>
                </a:spcBef>
                <a:spcAft>
                  <a:spcPct val="0"/>
                </a:spcAft>
                <a:defRPr/>
              </a:pPr>
              <a:t>‹#›</a:t>
            </a:fld>
            <a:endParaRPr lang="en-US" dirty="0">
              <a:solidFill>
                <a:prstClr val="black">
                  <a:tint val="75000"/>
                </a:prstClr>
              </a:solidFill>
              <a:latin typeface="Arial" charset="0"/>
            </a:endParaRPr>
          </a:p>
        </p:txBody>
      </p:sp>
      <p:sp>
        <p:nvSpPr>
          <p:cNvPr id="7" name="TextBox 6"/>
          <p:cNvSpPr txBox="1"/>
          <p:nvPr userDrawn="1"/>
        </p:nvSpPr>
        <p:spPr>
          <a:xfrm>
            <a:off x="228600" y="6045200"/>
            <a:ext cx="1447800" cy="584200"/>
          </a:xfrm>
          <a:prstGeom prst="rect">
            <a:avLst/>
          </a:prstGeom>
          <a:noFill/>
        </p:spPr>
        <p:txBody>
          <a:bodyPr>
            <a:spAutoFit/>
          </a:bodyPr>
          <a:lstStyle/>
          <a:p>
            <a:pPr>
              <a:defRPr/>
            </a:pPr>
            <a:r>
              <a:rPr lang="en-US" sz="1600" dirty="0">
                <a:solidFill>
                  <a:prstClr val="white"/>
                </a:solidFill>
                <a:latin typeface="Garamond" pitchFamily="18" charset="0"/>
              </a:rPr>
              <a:t>Annual Report 2007-2008</a:t>
            </a:r>
          </a:p>
        </p:txBody>
      </p:sp>
    </p:spTree>
    <p:extLst>
      <p:ext uri="{BB962C8B-B14F-4D97-AF65-F5344CB8AC3E}">
        <p14:creationId xmlns:p14="http://schemas.microsoft.com/office/powerpoint/2010/main" val="98917518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C6467662-00F0-46F3-9778-CB552E0B199C}" type="datetimeFigureOut">
              <a:rPr lang="en-US" smtClean="0">
                <a:solidFill>
                  <a:prstClr val="black">
                    <a:tint val="75000"/>
                  </a:prstClr>
                </a:solidFill>
                <a:latin typeface="Arial" charset="0"/>
              </a:rPr>
              <a:pPr fontAlgn="base">
                <a:spcBef>
                  <a:spcPct val="0"/>
                </a:spcBef>
                <a:spcAft>
                  <a:spcPct val="0"/>
                </a:spcAft>
                <a:defRPr/>
              </a:pPr>
              <a:t>10/12/12</a:t>
            </a:fld>
            <a:endParaRPr lang="en-US" dirty="0">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66DAB78E-844A-4DA8-8FE1-0AF73A36B8BE}" type="slidenum">
              <a:rPr lang="en-US" smtClean="0">
                <a:solidFill>
                  <a:prstClr val="black">
                    <a:tint val="75000"/>
                  </a:prstClr>
                </a:solidFill>
                <a:latin typeface="Arial" charset="0"/>
              </a:rPr>
              <a:pPr fontAlgn="base">
                <a:spcBef>
                  <a:spcPct val="0"/>
                </a:spcBef>
                <a:spcAft>
                  <a:spcPct val="0"/>
                </a:spcAft>
                <a:defRPr/>
              </a:pPr>
              <a:t>‹#›</a:t>
            </a:fld>
            <a:endParaRPr lang="en-US" dirty="0">
              <a:solidFill>
                <a:prstClr val="black">
                  <a:tint val="75000"/>
                </a:prstClr>
              </a:solidFill>
              <a:latin typeface="Arial" charset="0"/>
            </a:endParaRPr>
          </a:p>
        </p:txBody>
      </p:sp>
      <p:sp>
        <p:nvSpPr>
          <p:cNvPr id="7" name="TextBox 6"/>
          <p:cNvSpPr txBox="1"/>
          <p:nvPr userDrawn="1"/>
        </p:nvSpPr>
        <p:spPr>
          <a:xfrm>
            <a:off x="228600" y="6045200"/>
            <a:ext cx="1447800" cy="584200"/>
          </a:xfrm>
          <a:prstGeom prst="rect">
            <a:avLst/>
          </a:prstGeom>
          <a:noFill/>
        </p:spPr>
        <p:txBody>
          <a:bodyPr>
            <a:spAutoFit/>
          </a:bodyPr>
          <a:lstStyle/>
          <a:p>
            <a:pPr>
              <a:defRPr/>
            </a:pPr>
            <a:r>
              <a:rPr lang="en-US" sz="1600" dirty="0">
                <a:solidFill>
                  <a:prstClr val="white"/>
                </a:solidFill>
                <a:latin typeface="Garamond" pitchFamily="18" charset="0"/>
              </a:rPr>
              <a:t>Annual Report 2007-2008</a:t>
            </a:r>
          </a:p>
        </p:txBody>
      </p:sp>
    </p:spTree>
    <p:extLst>
      <p:ext uri="{BB962C8B-B14F-4D97-AF65-F5344CB8AC3E}">
        <p14:creationId xmlns:p14="http://schemas.microsoft.com/office/powerpoint/2010/main" val="35178291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C6467662-00F0-46F3-9778-CB552E0B199C}" type="datetimeFigureOut">
              <a:rPr lang="en-US" smtClean="0">
                <a:solidFill>
                  <a:prstClr val="black">
                    <a:tint val="75000"/>
                  </a:prstClr>
                </a:solidFill>
                <a:latin typeface="Arial" charset="0"/>
              </a:rPr>
              <a:pPr fontAlgn="base">
                <a:spcBef>
                  <a:spcPct val="0"/>
                </a:spcBef>
                <a:spcAft>
                  <a:spcPct val="0"/>
                </a:spcAft>
                <a:defRPr/>
              </a:pPr>
              <a:t>10/12/12</a:t>
            </a:fld>
            <a:endParaRPr lang="en-US" dirty="0">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66DAB78E-844A-4DA8-8FE1-0AF73A36B8BE}" type="slidenum">
              <a:rPr lang="en-US" smtClean="0">
                <a:solidFill>
                  <a:prstClr val="black">
                    <a:tint val="75000"/>
                  </a:prstClr>
                </a:solidFill>
                <a:latin typeface="Arial" charset="0"/>
              </a:rPr>
              <a:pPr fontAlgn="base">
                <a:spcBef>
                  <a:spcPct val="0"/>
                </a:spcBef>
                <a:spcAft>
                  <a:spcPct val="0"/>
                </a:spcAft>
                <a:defRPr/>
              </a:pPr>
              <a:t>‹#›</a:t>
            </a:fld>
            <a:endParaRPr lang="en-US" dirty="0">
              <a:solidFill>
                <a:prstClr val="black">
                  <a:tint val="75000"/>
                </a:prstClr>
              </a:solidFill>
              <a:latin typeface="Arial" charset="0"/>
            </a:endParaRPr>
          </a:p>
        </p:txBody>
      </p:sp>
      <p:sp>
        <p:nvSpPr>
          <p:cNvPr id="7" name="TextBox 6"/>
          <p:cNvSpPr txBox="1"/>
          <p:nvPr userDrawn="1"/>
        </p:nvSpPr>
        <p:spPr>
          <a:xfrm>
            <a:off x="228600" y="6045200"/>
            <a:ext cx="1447800" cy="584200"/>
          </a:xfrm>
          <a:prstGeom prst="rect">
            <a:avLst/>
          </a:prstGeom>
          <a:noFill/>
        </p:spPr>
        <p:txBody>
          <a:bodyPr>
            <a:spAutoFit/>
          </a:bodyPr>
          <a:lstStyle/>
          <a:p>
            <a:pPr>
              <a:defRPr/>
            </a:pPr>
            <a:r>
              <a:rPr lang="en-US" sz="1600" dirty="0">
                <a:solidFill>
                  <a:prstClr val="white"/>
                </a:solidFill>
                <a:latin typeface="Garamond" pitchFamily="18" charset="0"/>
              </a:rPr>
              <a:t>Annual Report 2007-2008</a:t>
            </a:r>
          </a:p>
        </p:txBody>
      </p:sp>
    </p:spTree>
    <p:extLst>
      <p:ext uri="{BB962C8B-B14F-4D97-AF65-F5344CB8AC3E}">
        <p14:creationId xmlns:p14="http://schemas.microsoft.com/office/powerpoint/2010/main" val="356869360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D1E15B9F-0462-413C-997D-AC5B5634329F}" type="datetimeFigureOut">
              <a:rPr lang="en-US">
                <a:solidFill>
                  <a:prstClr val="black">
                    <a:tint val="75000"/>
                  </a:prstClr>
                </a:solidFill>
                <a:latin typeface="Arial" charset="0"/>
              </a:rPr>
              <a:pPr fontAlgn="base">
                <a:spcBef>
                  <a:spcPct val="0"/>
                </a:spcBef>
                <a:spcAft>
                  <a:spcPct val="0"/>
                </a:spcAft>
                <a:defRPr/>
              </a:pPr>
              <a:t>10/12/12</a:t>
            </a:fld>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DB8D7BAA-B65F-44F9-BF47-2E7B02AF1271}" type="slidenum">
              <a:rPr lang="en-US">
                <a:solidFill>
                  <a:prstClr val="black">
                    <a:tint val="75000"/>
                  </a:prstClr>
                </a:solidFill>
                <a:latin typeface="Arial" charset="0"/>
              </a:rPr>
              <a:pPr fontAlgn="base">
                <a:spcBef>
                  <a:spcPct val="0"/>
                </a:spcBef>
                <a:spcAft>
                  <a:spcPct val="0"/>
                </a:spcAft>
                <a:defRPr/>
              </a:pPr>
              <a:t>‹#›</a:t>
            </a:fld>
            <a:endParaRPr lang="en-US">
              <a:solidFill>
                <a:prstClr val="black">
                  <a:tint val="75000"/>
                </a:prstClr>
              </a:solidFill>
              <a:latin typeface="Arial" charset="0"/>
            </a:endParaRPr>
          </a:p>
        </p:txBody>
      </p:sp>
      <p:sp>
        <p:nvSpPr>
          <p:cNvPr id="1031" name="TextBox 6"/>
          <p:cNvSpPr txBox="1">
            <a:spLocks noChangeArrowheads="1"/>
          </p:cNvSpPr>
          <p:nvPr userDrawn="1"/>
        </p:nvSpPr>
        <p:spPr bwMode="auto">
          <a:xfrm>
            <a:off x="228600" y="6045200"/>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1600" smtClean="0">
                <a:solidFill>
                  <a:prstClr val="white"/>
                </a:solidFill>
                <a:latin typeface="Garamond" pitchFamily="18" charset="0"/>
              </a:rPr>
              <a:t>Annual Reprt 2007-2008</a:t>
            </a:r>
          </a:p>
        </p:txBody>
      </p:sp>
    </p:spTree>
    <p:extLst>
      <p:ext uri="{BB962C8B-B14F-4D97-AF65-F5344CB8AC3E}">
        <p14:creationId xmlns:p14="http://schemas.microsoft.com/office/powerpoint/2010/main" val="281009938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C6467662-00F0-46F3-9778-CB552E0B199C}" type="datetimeFigureOut">
              <a:rPr lang="en-US" smtClean="0">
                <a:solidFill>
                  <a:prstClr val="black">
                    <a:tint val="75000"/>
                  </a:prstClr>
                </a:solidFill>
                <a:latin typeface="Arial" charset="0"/>
              </a:rPr>
              <a:pPr fontAlgn="base">
                <a:spcBef>
                  <a:spcPct val="0"/>
                </a:spcBef>
                <a:spcAft>
                  <a:spcPct val="0"/>
                </a:spcAft>
                <a:defRPr/>
              </a:pPr>
              <a:t>10/12/12</a:t>
            </a:fld>
            <a:endParaRPr lang="en-US" dirty="0">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66DAB78E-844A-4DA8-8FE1-0AF73A36B8BE}" type="slidenum">
              <a:rPr lang="en-US" smtClean="0">
                <a:solidFill>
                  <a:prstClr val="black">
                    <a:tint val="75000"/>
                  </a:prstClr>
                </a:solidFill>
                <a:latin typeface="Arial" charset="0"/>
              </a:rPr>
              <a:pPr fontAlgn="base">
                <a:spcBef>
                  <a:spcPct val="0"/>
                </a:spcBef>
                <a:spcAft>
                  <a:spcPct val="0"/>
                </a:spcAft>
                <a:defRPr/>
              </a:pPr>
              <a:t>‹#›</a:t>
            </a:fld>
            <a:endParaRPr lang="en-US" dirty="0">
              <a:solidFill>
                <a:prstClr val="black">
                  <a:tint val="75000"/>
                </a:prstClr>
              </a:solidFill>
              <a:latin typeface="Arial" charset="0"/>
            </a:endParaRPr>
          </a:p>
        </p:txBody>
      </p:sp>
      <p:sp>
        <p:nvSpPr>
          <p:cNvPr id="7" name="TextBox 6"/>
          <p:cNvSpPr txBox="1"/>
          <p:nvPr userDrawn="1"/>
        </p:nvSpPr>
        <p:spPr>
          <a:xfrm>
            <a:off x="228600" y="6045200"/>
            <a:ext cx="1447800" cy="584200"/>
          </a:xfrm>
          <a:prstGeom prst="rect">
            <a:avLst/>
          </a:prstGeom>
          <a:noFill/>
        </p:spPr>
        <p:txBody>
          <a:bodyPr>
            <a:spAutoFit/>
          </a:bodyPr>
          <a:lstStyle/>
          <a:p>
            <a:pPr>
              <a:defRPr/>
            </a:pPr>
            <a:r>
              <a:rPr lang="en-US" sz="1600" dirty="0">
                <a:solidFill>
                  <a:prstClr val="white"/>
                </a:solidFill>
                <a:latin typeface="Garamond" pitchFamily="18" charset="0"/>
              </a:rPr>
              <a:t>Annual Report 2007-2008</a:t>
            </a:r>
          </a:p>
        </p:txBody>
      </p:sp>
    </p:spTree>
    <p:extLst>
      <p:ext uri="{BB962C8B-B14F-4D97-AF65-F5344CB8AC3E}">
        <p14:creationId xmlns:p14="http://schemas.microsoft.com/office/powerpoint/2010/main" val="156388235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9.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16.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4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16.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4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4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5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5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5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6.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5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5" Type="http://schemas.openxmlformats.org/officeDocument/2006/relationships/image" Target="../media/image5.jpeg"/><Relationship Id="rId1" Type="http://schemas.openxmlformats.org/officeDocument/2006/relationships/slideLayout" Target="../slideLayouts/slideLayout27.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5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jpeg"/><Relationship Id="rId3" Type="http://schemas.openxmlformats.org/officeDocument/2006/relationships/image" Target="../media/image6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6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image" Target="../media/image6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image" Target="../media/image6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image" Target="../media/image6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6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 Id="rId3" Type="http://schemas.openxmlformats.org/officeDocument/2006/relationships/image" Target="../media/image68.jpeg"/></Relationships>
</file>

<file path=ppt/slides/_rels/slide6.xml.rels><?xml version="1.0" encoding="UTF-8" standalone="yes"?>
<Relationships xmlns="http://schemas.openxmlformats.org/package/2006/relationships"><Relationship Id="rId11" Type="http://schemas.openxmlformats.org/officeDocument/2006/relationships/image" Target="../media/image10.jpeg"/><Relationship Id="rId12" Type="http://schemas.microsoft.com/office/2007/relationships/hdphoto" Target="../media/hdphoto6.wdp"/><Relationship Id="rId1" Type="http://schemas.openxmlformats.org/officeDocument/2006/relationships/slideLayout" Target="../slideLayouts/slideLayout38.xml"/><Relationship Id="rId2" Type="http://schemas.openxmlformats.org/officeDocument/2006/relationships/notesSlide" Target="../notesSlides/notesSlide3.xml"/><Relationship Id="rId3" Type="http://schemas.openxmlformats.org/officeDocument/2006/relationships/image" Target="../media/image6.jpeg"/><Relationship Id="rId4" Type="http://schemas.microsoft.com/office/2007/relationships/hdphoto" Target="../media/hdphoto2.wdp"/><Relationship Id="rId5" Type="http://schemas.openxmlformats.org/officeDocument/2006/relationships/image" Target="../media/image7.jpeg"/><Relationship Id="rId6" Type="http://schemas.microsoft.com/office/2007/relationships/hdphoto" Target="../media/hdphoto3.wdp"/><Relationship Id="rId7" Type="http://schemas.openxmlformats.org/officeDocument/2006/relationships/image" Target="../media/image8.jpeg"/><Relationship Id="rId8" Type="http://schemas.microsoft.com/office/2007/relationships/hdphoto" Target="../media/hdphoto4.wdp"/><Relationship Id="rId9" Type="http://schemas.openxmlformats.org/officeDocument/2006/relationships/image" Target="../media/image9.jpeg"/><Relationship Id="rId10" Type="http://schemas.microsoft.com/office/2007/relationships/hdphoto" Target="../media/hdphoto5.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6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2.xml"/><Relationship Id="rId3" Type="http://schemas.openxmlformats.org/officeDocument/2006/relationships/image" Target="../media/image7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7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16.xml"/><Relationship Id="rId2" Type="http://schemas.openxmlformats.org/officeDocument/2006/relationships/notesSlide" Target="../notesSlides/notesSlide5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7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7.xml"/><Relationship Id="rId3" Type="http://schemas.openxmlformats.org/officeDocument/2006/relationships/image" Target="../media/image7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8.xml"/><Relationship Id="rId3" Type="http://schemas.openxmlformats.org/officeDocument/2006/relationships/image" Target="../media/image7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9.xml"/><Relationship Id="rId3" Type="http://schemas.openxmlformats.org/officeDocument/2006/relationships/image" Target="../media/image7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jpg"/><Relationship Id="rId5" Type="http://schemas.openxmlformats.org/officeDocument/2006/relationships/image" Target="../media/image82.jpg"/><Relationship Id="rId1" Type="http://schemas.openxmlformats.org/officeDocument/2006/relationships/slideLayout" Target="../slideLayouts/slideLayout16.xml"/><Relationship Id="rId2" Type="http://schemas.openxmlformats.org/officeDocument/2006/relationships/notesSlide" Target="../notesSlides/notesSlide6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5.png"/></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21.xml"/><Relationship Id="rId2" Type="http://schemas.openxmlformats.org/officeDocument/2006/relationships/notesSlide" Target="../notesSlides/notesSlide61.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1.xml"/><Relationship Id="rId2"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jpeg"/><Relationship Id="rId1" Type="http://schemas.openxmlformats.org/officeDocument/2006/relationships/slideLayout" Target="../slideLayouts/slideLayout21.xml"/><Relationship Id="rId2" Type="http://schemas.openxmlformats.org/officeDocument/2006/relationships/image" Target="../media/image9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image" Target="../media/image99.jpeg"/><Relationship Id="rId1" Type="http://schemas.openxmlformats.org/officeDocument/2006/relationships/slideLayout" Target="../slideLayouts/slideLayout15.xml"/><Relationship Id="rId2" Type="http://schemas.openxmlformats.org/officeDocument/2006/relationships/image" Target="../media/image9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00.jpeg"/></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jpeg"/><Relationship Id="rId6" Type="http://schemas.openxmlformats.org/officeDocument/2006/relationships/image" Target="../media/image105.jpeg"/><Relationship Id="rId7" Type="http://schemas.openxmlformats.org/officeDocument/2006/relationships/image" Target="../media/image106.jpeg"/><Relationship Id="rId1" Type="http://schemas.openxmlformats.org/officeDocument/2006/relationships/slideLayout" Target="../slideLayouts/slideLayout21.xml"/><Relationship Id="rId2" Type="http://schemas.openxmlformats.org/officeDocument/2006/relationships/image" Target="../media/image10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07.jpeg"/></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1" Type="http://schemas.openxmlformats.org/officeDocument/2006/relationships/slideLayout" Target="../slideLayouts/slideLayout21.xml"/><Relationship Id="rId2" Type="http://schemas.openxmlformats.org/officeDocument/2006/relationships/notesSlide" Target="../notesSlides/notesSlide6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10.jpeg"/><Relationship Id="rId3" Type="http://schemas.openxmlformats.org/officeDocument/2006/relationships/image" Target="../media/image11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2.jpeg"/></Relationships>
</file>

<file path=ppt/slides/_rels/slide89.xml.rels><?xml version="1.0" encoding="UTF-8" standalone="yes"?>
<Relationships xmlns="http://schemas.openxmlformats.org/package/2006/relationships"><Relationship Id="rId9" Type="http://schemas.openxmlformats.org/officeDocument/2006/relationships/chart" Target="../charts/chart8.xml"/><Relationship Id="rId20" Type="http://schemas.openxmlformats.org/officeDocument/2006/relationships/image" Target="../media/image117.jpeg"/><Relationship Id="rId21" Type="http://schemas.openxmlformats.org/officeDocument/2006/relationships/image" Target="../media/image118.jpeg"/><Relationship Id="rId10" Type="http://schemas.openxmlformats.org/officeDocument/2006/relationships/chart" Target="../charts/chart9.xml"/><Relationship Id="rId11" Type="http://schemas.openxmlformats.org/officeDocument/2006/relationships/chart" Target="../charts/chart10.xml"/><Relationship Id="rId12" Type="http://schemas.openxmlformats.org/officeDocument/2006/relationships/chart" Target="../charts/chart11.xml"/><Relationship Id="rId13" Type="http://schemas.openxmlformats.org/officeDocument/2006/relationships/chart" Target="../charts/chart12.xml"/><Relationship Id="rId14" Type="http://schemas.openxmlformats.org/officeDocument/2006/relationships/chart" Target="../charts/chart13.xml"/><Relationship Id="rId15" Type="http://schemas.openxmlformats.org/officeDocument/2006/relationships/chart" Target="../charts/chart14.xml"/><Relationship Id="rId16" Type="http://schemas.openxmlformats.org/officeDocument/2006/relationships/chart" Target="../charts/chart15.xml"/><Relationship Id="rId17" Type="http://schemas.openxmlformats.org/officeDocument/2006/relationships/image" Target="../media/image114.jpeg"/><Relationship Id="rId18" Type="http://schemas.openxmlformats.org/officeDocument/2006/relationships/image" Target="../media/image115.jpeg"/><Relationship Id="rId19" Type="http://schemas.openxmlformats.org/officeDocument/2006/relationships/image" Target="../media/image116.jpeg"/><Relationship Id="rId1" Type="http://schemas.openxmlformats.org/officeDocument/2006/relationships/slideLayout" Target="../slideLayouts/slideLayout21.xml"/><Relationship Id="rId2" Type="http://schemas.openxmlformats.org/officeDocument/2006/relationships/image" Target="../media/image113.jpeg"/><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chart" Target="../charts/chart6.xml"/><Relationship Id="rId8" Type="http://schemas.openxmlformats.org/officeDocument/2006/relationships/chart" Target="../charts/char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90.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jpeg"/><Relationship Id="rId7" Type="http://schemas.openxmlformats.org/officeDocument/2006/relationships/image" Target="../media/image123.png"/><Relationship Id="rId8" Type="http://schemas.openxmlformats.org/officeDocument/2006/relationships/image" Target="../media/image124.jpeg"/><Relationship Id="rId9" Type="http://schemas.openxmlformats.org/officeDocument/2006/relationships/image" Target="../media/image125.jpeg"/><Relationship Id="rId10" Type="http://schemas.openxmlformats.org/officeDocument/2006/relationships/image" Target="../media/image126.jpeg"/><Relationship Id="rId11" Type="http://schemas.openxmlformats.org/officeDocument/2006/relationships/image" Target="../media/image127.jpeg"/><Relationship Id="rId1" Type="http://schemas.openxmlformats.org/officeDocument/2006/relationships/slideLayout" Target="../slideLayouts/slideLayout20.xml"/><Relationship Id="rId2" Type="http://schemas.openxmlformats.org/officeDocument/2006/relationships/notesSlide" Target="../notesSlides/notesSlide6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28.png"/><Relationship Id="rId3" Type="http://schemas.openxmlformats.org/officeDocument/2006/relationships/image" Target="../media/image12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chart" Target="../charts/char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447800"/>
            <a:ext cx="9144000" cy="2585323"/>
          </a:xfrm>
          <a:prstGeom prst="rect">
            <a:avLst/>
          </a:prstGeom>
          <a:noFill/>
        </p:spPr>
        <p:txBody>
          <a:bodyPr wrap="square" rtlCol="0">
            <a:spAutoFit/>
          </a:bodyPr>
          <a:lstStyle/>
          <a:p>
            <a:pPr algn="ctr"/>
            <a:r>
              <a:rPr lang="en-US" sz="5400" dirty="0" smtClean="0">
                <a:solidFill>
                  <a:srgbClr val="00706D"/>
                </a:solidFill>
                <a:latin typeface="Century Gothic" pitchFamily="34" charset="0"/>
              </a:rPr>
              <a:t>2012-2013</a:t>
            </a:r>
          </a:p>
          <a:p>
            <a:pPr algn="ctr"/>
            <a:r>
              <a:rPr lang="en-US" sz="5400" dirty="0" smtClean="0">
                <a:solidFill>
                  <a:srgbClr val="00706D"/>
                </a:solidFill>
                <a:latin typeface="Century Gothic" pitchFamily="34" charset="0"/>
              </a:rPr>
              <a:t>College of Marine Science </a:t>
            </a:r>
          </a:p>
          <a:p>
            <a:pPr algn="ctr"/>
            <a:r>
              <a:rPr lang="en-US" sz="5400" dirty="0" smtClean="0">
                <a:solidFill>
                  <a:srgbClr val="00706D"/>
                </a:solidFill>
                <a:latin typeface="Century Gothic" pitchFamily="34" charset="0"/>
              </a:rPr>
              <a:t>Awards</a:t>
            </a:r>
            <a:endParaRPr lang="en-US" sz="5400" dirty="0">
              <a:solidFill>
                <a:srgbClr val="00706D"/>
              </a:solidFill>
              <a:latin typeface="Century Gothic" pitchFamily="34" charset="0"/>
            </a:endParaRPr>
          </a:p>
        </p:txBody>
      </p:sp>
    </p:spTree>
    <p:extLst>
      <p:ext uri="{BB962C8B-B14F-4D97-AF65-F5344CB8AC3E}">
        <p14:creationId xmlns:p14="http://schemas.microsoft.com/office/powerpoint/2010/main" val="31717270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2683" y="228600"/>
            <a:ext cx="8218917" cy="707886"/>
          </a:xfrm>
          <a:prstGeom prst="rect">
            <a:avLst/>
          </a:prstGeom>
        </p:spPr>
        <p:txBody>
          <a:bodyPr wrap="none">
            <a:spAutoFit/>
          </a:bodyPr>
          <a:lstStyle/>
          <a:p>
            <a:r>
              <a:rPr lang="en-US" sz="4000" dirty="0">
                <a:solidFill>
                  <a:srgbClr val="00706D"/>
                </a:solidFill>
                <a:latin typeface="Century Gothic" pitchFamily="34" charset="0"/>
              </a:rPr>
              <a:t>SOUTHERN KINGFISH FELLOWSHIP</a:t>
            </a:r>
            <a:endParaRPr lang="en-US" sz="4000" dirty="0"/>
          </a:p>
        </p:txBody>
      </p:sp>
      <p:sp>
        <p:nvSpPr>
          <p:cNvPr id="5" name="TextBox 4"/>
          <p:cNvSpPr txBox="1"/>
          <p:nvPr/>
        </p:nvSpPr>
        <p:spPr>
          <a:xfrm>
            <a:off x="4800600" y="1564481"/>
            <a:ext cx="4191000" cy="4093428"/>
          </a:xfrm>
          <a:prstGeom prst="rect">
            <a:avLst/>
          </a:prstGeom>
          <a:noFill/>
        </p:spPr>
        <p:txBody>
          <a:bodyPr wrap="square" rtlCol="0">
            <a:spAutoFit/>
          </a:bodyPr>
          <a:lstStyle/>
          <a:p>
            <a:pPr marL="285750" indent="-285750">
              <a:buFont typeface="Arial" pitchFamily="34" charset="0"/>
              <a:buChar char="•"/>
            </a:pPr>
            <a:r>
              <a:rPr lang="en-US" sz="2000" dirty="0" smtClean="0">
                <a:latin typeface="Century Gothic" pitchFamily="34" charset="0"/>
              </a:rPr>
              <a:t>The Southern Kingfish Association was founded in 1991 and is one of America’s largest offshore saltwater tournament trials</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Fellowship was initiated in 2005 and is awarded annually to an exceptional Marine Science graduate student who has recently completed an undergraduate or Master’s science degree</a:t>
            </a:r>
            <a:endParaRPr lang="en-US" sz="2000" dirty="0">
              <a:latin typeface="Century Gothic" pitchFamily="34" charset="0"/>
            </a:endParaRPr>
          </a:p>
        </p:txBody>
      </p:sp>
      <p:pic>
        <p:nvPicPr>
          <p:cNvPr id="9220" name="Picture 4" descr="http://www.searchamelia.com/wp-content/uploads/2010/06/southern-kingfish-associ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4430888" cy="2667000"/>
          </a:xfrm>
          <a:prstGeom prst="rect">
            <a:avLst/>
          </a:prstGeom>
          <a:noFill/>
          <a:ln w="38100">
            <a:solidFill>
              <a:srgbClr val="CDB98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717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76200"/>
            <a:ext cx="9144000" cy="1143000"/>
          </a:xfrm>
        </p:spPr>
        <p:txBody>
          <a:bodyPr>
            <a:noAutofit/>
          </a:bodyPr>
          <a:lstStyle/>
          <a:p>
            <a:r>
              <a:rPr lang="en-US" sz="4000" dirty="0" smtClean="0">
                <a:solidFill>
                  <a:srgbClr val="00706D"/>
                </a:solidFill>
                <a:latin typeface="Century Gothic" pitchFamily="34" charset="0"/>
              </a:rPr>
              <a:t>Southern Kingfish Association’s Fellowship</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10200" y="1219200"/>
            <a:ext cx="2819400" cy="4720856"/>
          </a:xfrm>
          <a:ln w="38100">
            <a:solidFill>
              <a:srgbClr val="CDB06C"/>
            </a:solidFill>
          </a:ln>
        </p:spPr>
      </p:pic>
      <p:sp>
        <p:nvSpPr>
          <p:cNvPr id="5" name="TextBox 4"/>
          <p:cNvSpPr txBox="1"/>
          <p:nvPr/>
        </p:nvSpPr>
        <p:spPr>
          <a:xfrm>
            <a:off x="304800" y="1371600"/>
            <a:ext cx="4191000" cy="3108543"/>
          </a:xfrm>
          <a:prstGeom prst="rect">
            <a:avLst/>
          </a:prstGeom>
          <a:noFill/>
        </p:spPr>
        <p:txBody>
          <a:bodyPr wrap="square" rtlCol="0">
            <a:spAutoFit/>
          </a:bodyPr>
          <a:lstStyle/>
          <a:p>
            <a:pPr algn="ctr" fontAlgn="base">
              <a:spcBef>
                <a:spcPct val="0"/>
              </a:spcBef>
              <a:spcAft>
                <a:spcPct val="0"/>
              </a:spcAft>
            </a:pPr>
            <a:endParaRPr lang="en-US" sz="2400" dirty="0" smtClean="0">
              <a:latin typeface="Century Gothic" pitchFamily="34" charset="0"/>
            </a:endParaRPr>
          </a:p>
          <a:p>
            <a:pPr algn="ctr" fontAlgn="base">
              <a:spcBef>
                <a:spcPct val="0"/>
              </a:spcBef>
              <a:spcAft>
                <a:spcPct val="0"/>
              </a:spcAft>
            </a:pPr>
            <a:endParaRPr lang="en-US" sz="2400" dirty="0">
              <a:latin typeface="Century Gothic" pitchFamily="34" charset="0"/>
            </a:endParaRPr>
          </a:p>
          <a:p>
            <a:pPr algn="ctr" fontAlgn="base">
              <a:spcBef>
                <a:spcPct val="0"/>
              </a:spcBef>
              <a:spcAft>
                <a:spcPct val="0"/>
              </a:spcAft>
            </a:pPr>
            <a:endParaRPr lang="en-US" sz="2400" dirty="0" smtClean="0">
              <a:latin typeface="Century Gothic" pitchFamily="34" charset="0"/>
            </a:endParaRPr>
          </a:p>
          <a:p>
            <a:pPr algn="ctr" fontAlgn="base">
              <a:spcBef>
                <a:spcPct val="0"/>
              </a:spcBef>
              <a:spcAft>
                <a:spcPct val="0"/>
              </a:spcAft>
            </a:pPr>
            <a:endParaRPr lang="en-US" sz="2400" dirty="0">
              <a:latin typeface="Century Gothic" pitchFamily="34" charset="0"/>
            </a:endParaRPr>
          </a:p>
          <a:p>
            <a:pPr algn="ctr" fontAlgn="base">
              <a:spcBef>
                <a:spcPct val="0"/>
              </a:spcBef>
              <a:spcAft>
                <a:spcPct val="0"/>
              </a:spcAft>
            </a:pPr>
            <a:endParaRPr lang="en-US" sz="2400" dirty="0" smtClean="0">
              <a:latin typeface="Century Gothic" pitchFamily="34" charset="0"/>
            </a:endParaRPr>
          </a:p>
          <a:p>
            <a:pPr algn="ctr" fontAlgn="base">
              <a:spcBef>
                <a:spcPct val="0"/>
              </a:spcBef>
              <a:spcAft>
                <a:spcPct val="0"/>
              </a:spcAft>
            </a:pPr>
            <a:r>
              <a:rPr lang="en-US" sz="3600" b="1" dirty="0" smtClean="0">
                <a:latin typeface="Century Gothic" pitchFamily="34" charset="0"/>
              </a:rPr>
              <a:t>Alisha Gray</a:t>
            </a:r>
          </a:p>
          <a:p>
            <a:pPr algn="ctr" fontAlgn="base">
              <a:spcBef>
                <a:spcPct val="0"/>
              </a:spcBef>
              <a:spcAft>
                <a:spcPct val="0"/>
              </a:spcAft>
            </a:pPr>
            <a:endParaRPr lang="en-US" sz="2000" dirty="0" smtClean="0">
              <a:latin typeface="Century Gothic" pitchFamily="34" charset="0"/>
            </a:endParaRPr>
          </a:p>
          <a:p>
            <a:pPr algn="ctr" fontAlgn="base">
              <a:spcBef>
                <a:spcPct val="0"/>
              </a:spcBef>
              <a:spcAft>
                <a:spcPct val="0"/>
              </a:spcAft>
            </a:pPr>
            <a:r>
              <a:rPr lang="en-US" sz="2000" dirty="0" smtClean="0">
                <a:latin typeface="Century Gothic" pitchFamily="34" charset="0"/>
              </a:rPr>
              <a:t>(Ainsworth)</a:t>
            </a:r>
          </a:p>
        </p:txBody>
      </p:sp>
    </p:spTree>
    <p:extLst>
      <p:ext uri="{BB962C8B-B14F-4D97-AF65-F5344CB8AC3E}">
        <p14:creationId xmlns:p14="http://schemas.microsoft.com/office/powerpoint/2010/main" val="1779639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Alisha Gray</a:t>
            </a:r>
          </a:p>
        </p:txBody>
      </p:sp>
      <p:sp>
        <p:nvSpPr>
          <p:cNvPr id="5" name="TextBox 4"/>
          <p:cNvSpPr txBox="1"/>
          <p:nvPr/>
        </p:nvSpPr>
        <p:spPr>
          <a:xfrm>
            <a:off x="152400" y="2133600"/>
            <a:ext cx="4038600" cy="2554545"/>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US" sz="2000" dirty="0" smtClean="0">
                <a:latin typeface="Century Gothic" pitchFamily="34" charset="0"/>
              </a:rPr>
              <a:t>I am an ecosystem and fisheries </a:t>
            </a:r>
            <a:r>
              <a:rPr lang="en-US" sz="2000" dirty="0" err="1" smtClean="0">
                <a:latin typeface="Century Gothic" pitchFamily="34" charset="0"/>
              </a:rPr>
              <a:t>modeller</a:t>
            </a:r>
            <a:r>
              <a:rPr lang="en-US" sz="2000" dirty="0" smtClean="0">
                <a:latin typeface="Century Gothic" pitchFamily="34" charset="0"/>
              </a:rPr>
              <a:t>. </a:t>
            </a:r>
          </a:p>
          <a:p>
            <a:pPr marL="342900" indent="-342900" fontAlgn="base">
              <a:spcBef>
                <a:spcPct val="0"/>
              </a:spcBef>
              <a:spcAft>
                <a:spcPct val="0"/>
              </a:spcAft>
              <a:buFont typeface="Arial" pitchFamily="34" charset="0"/>
              <a:buChar char="•"/>
            </a:pPr>
            <a:endParaRPr lang="en-US" sz="2000" dirty="0">
              <a:latin typeface="Century Gothic" pitchFamily="34" charset="0"/>
            </a:endParaRPr>
          </a:p>
          <a:p>
            <a:pPr marL="342900" indent="-342900" fontAlgn="base">
              <a:spcBef>
                <a:spcPct val="0"/>
              </a:spcBef>
              <a:spcAft>
                <a:spcPct val="0"/>
              </a:spcAft>
              <a:buFont typeface="Arial" pitchFamily="34" charset="0"/>
              <a:buChar char="•"/>
            </a:pPr>
            <a:r>
              <a:rPr lang="en-US" sz="2000" dirty="0" smtClean="0">
                <a:latin typeface="Century Gothic" pitchFamily="34" charset="0"/>
              </a:rPr>
              <a:t>For my master’s degree, I am using ECOPATH with ECOSIM to model how Florida red tides affect the West Florida Shelf. </a:t>
            </a:r>
            <a:endParaRPr lang="en-US" sz="2000" dirty="0">
              <a:latin typeface="Arial"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19600" y="1752600"/>
            <a:ext cx="4432101" cy="3306763"/>
          </a:xfrm>
          <a:ln w="38100">
            <a:solidFill>
              <a:srgbClr val="CDB06C"/>
            </a:solidFill>
          </a:ln>
        </p:spPr>
      </p:pic>
    </p:spTree>
    <p:extLst>
      <p:ext uri="{BB962C8B-B14F-4D97-AF65-F5344CB8AC3E}">
        <p14:creationId xmlns:p14="http://schemas.microsoft.com/office/powerpoint/2010/main" val="2230127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bodyPr>
          <a:lstStyle/>
          <a:p>
            <a:r>
              <a:rPr lang="en-US" sz="4000" dirty="0">
                <a:solidFill>
                  <a:srgbClr val="00706D"/>
                </a:solidFill>
                <a:latin typeface="Century Gothic" pitchFamily="34" charset="0"/>
              </a:rPr>
              <a:t>Mahaffey Family </a:t>
            </a:r>
            <a:r>
              <a:rPr lang="en-US" sz="4000" dirty="0" smtClean="0">
                <a:solidFill>
                  <a:srgbClr val="00706D"/>
                </a:solidFill>
                <a:latin typeface="Century Gothic" pitchFamily="34" charset="0"/>
              </a:rPr>
              <a:t>Graduate Fellowship</a:t>
            </a:r>
            <a:endParaRPr lang="en-US" sz="4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0457" y="1676400"/>
            <a:ext cx="3124200" cy="3459322"/>
          </a:xfrm>
          <a:ln w="38100">
            <a:solidFill>
              <a:srgbClr val="CDB980"/>
            </a:solidFill>
          </a:ln>
        </p:spPr>
      </p:pic>
      <p:sp>
        <p:nvSpPr>
          <p:cNvPr id="5" name="TextBox 4"/>
          <p:cNvSpPr txBox="1"/>
          <p:nvPr/>
        </p:nvSpPr>
        <p:spPr>
          <a:xfrm>
            <a:off x="152400" y="5257409"/>
            <a:ext cx="3200399" cy="400110"/>
          </a:xfrm>
          <a:prstGeom prst="rect">
            <a:avLst/>
          </a:prstGeom>
          <a:noFill/>
        </p:spPr>
        <p:txBody>
          <a:bodyPr wrap="square" rtlCol="0">
            <a:spAutoFit/>
          </a:bodyPr>
          <a:lstStyle/>
          <a:p>
            <a:pPr algn="ctr"/>
            <a:r>
              <a:rPr lang="en-US" sz="2000" dirty="0" smtClean="0">
                <a:latin typeface="Century Gothic" pitchFamily="34" charset="0"/>
              </a:rPr>
              <a:t>Mark Mahaffey</a:t>
            </a:r>
            <a:endParaRPr lang="en-US" sz="2000" dirty="0">
              <a:latin typeface="Century Gothic" pitchFamily="34" charset="0"/>
            </a:endParaRPr>
          </a:p>
        </p:txBody>
      </p:sp>
      <p:sp>
        <p:nvSpPr>
          <p:cNvPr id="6" name="TextBox 5"/>
          <p:cNvSpPr txBox="1"/>
          <p:nvPr/>
        </p:nvSpPr>
        <p:spPr>
          <a:xfrm>
            <a:off x="3352800" y="2133600"/>
            <a:ext cx="5562600" cy="2862322"/>
          </a:xfrm>
          <a:prstGeom prst="rect">
            <a:avLst/>
          </a:prstGeom>
          <a:noFill/>
        </p:spPr>
        <p:txBody>
          <a:bodyPr wrap="square" rtlCol="0">
            <a:spAutoFit/>
          </a:bodyPr>
          <a:lstStyle/>
          <a:p>
            <a:pPr marL="342900" indent="-342900">
              <a:buFont typeface="Arial" pitchFamily="34" charset="0"/>
              <a:buChar char="•"/>
            </a:pPr>
            <a:r>
              <a:rPr lang="en-US" sz="2000" kern="1400" dirty="0">
                <a:solidFill>
                  <a:srgbClr val="000000"/>
                </a:solidFill>
                <a:latin typeface="Century Gothic" pitchFamily="34" charset="0"/>
                <a:ea typeface="Times New Roman"/>
              </a:rPr>
              <a:t>E</a:t>
            </a:r>
            <a:r>
              <a:rPr lang="en-US" sz="2000" kern="1400" dirty="0" smtClean="0">
                <a:solidFill>
                  <a:srgbClr val="000000"/>
                </a:solidFill>
                <a:latin typeface="Century Gothic" pitchFamily="34" charset="0"/>
                <a:ea typeface="Times New Roman"/>
              </a:rPr>
              <a:t>stablished </a:t>
            </a:r>
            <a:r>
              <a:rPr lang="en-US" sz="2000" kern="1400" dirty="0">
                <a:solidFill>
                  <a:srgbClr val="000000"/>
                </a:solidFill>
                <a:latin typeface="Century Gothic" pitchFamily="34" charset="0"/>
                <a:ea typeface="Times New Roman"/>
              </a:rPr>
              <a:t>December </a:t>
            </a:r>
            <a:r>
              <a:rPr lang="en-US" sz="2000" kern="1400" dirty="0" smtClean="0">
                <a:solidFill>
                  <a:srgbClr val="000000"/>
                </a:solidFill>
                <a:latin typeface="Century Gothic" pitchFamily="34" charset="0"/>
                <a:ea typeface="Times New Roman"/>
              </a:rPr>
              <a:t> </a:t>
            </a:r>
            <a:r>
              <a:rPr lang="en-US" sz="2000" kern="1400" dirty="0">
                <a:solidFill>
                  <a:srgbClr val="000000"/>
                </a:solidFill>
                <a:latin typeface="Century Gothic" pitchFamily="34" charset="0"/>
                <a:ea typeface="Times New Roman"/>
              </a:rPr>
              <a:t>2010 by M. Thomas Mahaffey, Jr</a:t>
            </a:r>
            <a:r>
              <a:rPr lang="en-US" sz="2000" kern="1400" dirty="0" smtClean="0">
                <a:solidFill>
                  <a:srgbClr val="000000"/>
                </a:solidFill>
                <a:latin typeface="Century Gothic" pitchFamily="34" charset="0"/>
                <a:ea typeface="Times New Roman"/>
              </a:rPr>
              <a:t>., </a:t>
            </a:r>
            <a:r>
              <a:rPr lang="en-US" sz="2000" kern="1400" dirty="0">
                <a:solidFill>
                  <a:srgbClr val="000000"/>
                </a:solidFill>
                <a:latin typeface="Century Gothic" pitchFamily="34" charset="0"/>
                <a:ea typeface="Times New Roman"/>
              </a:rPr>
              <a:t>Chairman, Mahaffey Family Foundation to benefit the College of Marine </a:t>
            </a:r>
            <a:r>
              <a:rPr lang="en-US" sz="2000" kern="1400" dirty="0" smtClean="0">
                <a:solidFill>
                  <a:srgbClr val="000000"/>
                </a:solidFill>
                <a:latin typeface="Century Gothic" pitchFamily="34" charset="0"/>
                <a:ea typeface="Times New Roman"/>
              </a:rPr>
              <a:t>Science.</a:t>
            </a:r>
            <a:endParaRPr lang="en-US" sz="2000" kern="1400" dirty="0">
              <a:solidFill>
                <a:srgbClr val="000000"/>
              </a:solidFill>
              <a:latin typeface="Century Gothic" pitchFamily="34" charset="0"/>
              <a:ea typeface="Times New Roman"/>
            </a:endParaRPr>
          </a:p>
          <a:p>
            <a:pPr marL="342900" indent="-342900">
              <a:buFont typeface="Arial" pitchFamily="34" charset="0"/>
              <a:buChar char="•"/>
            </a:pPr>
            <a:endParaRPr lang="en-US" sz="2000" kern="1400" dirty="0">
              <a:solidFill>
                <a:srgbClr val="000000"/>
              </a:solidFill>
              <a:latin typeface="Century Gothic" pitchFamily="34" charset="0"/>
              <a:ea typeface="Times New Roman"/>
            </a:endParaRPr>
          </a:p>
          <a:p>
            <a:pPr marL="342900" indent="-342900">
              <a:buFont typeface="Arial" pitchFamily="34" charset="0"/>
              <a:buChar char="•"/>
            </a:pPr>
            <a:r>
              <a:rPr lang="en-US" sz="2000" kern="1400" dirty="0" smtClean="0">
                <a:solidFill>
                  <a:srgbClr val="000000"/>
                </a:solidFill>
                <a:latin typeface="Century Gothic" pitchFamily="34" charset="0"/>
                <a:ea typeface="Times New Roman"/>
              </a:rPr>
              <a:t>To </a:t>
            </a:r>
            <a:r>
              <a:rPr lang="en-US" sz="2000" kern="1400" dirty="0">
                <a:solidFill>
                  <a:srgbClr val="000000"/>
                </a:solidFill>
                <a:latin typeface="Century Gothic" pitchFamily="34" charset="0"/>
                <a:ea typeface="Times New Roman"/>
              </a:rPr>
              <a:t>support a full time graduate student in the College of Marine Science.  </a:t>
            </a:r>
            <a:endParaRPr lang="en-US" sz="2000" kern="1400" dirty="0" smtClean="0">
              <a:solidFill>
                <a:srgbClr val="000000"/>
              </a:solidFill>
              <a:latin typeface="Century Gothic" pitchFamily="34" charset="0"/>
              <a:ea typeface="Times New Roman"/>
            </a:endParaRPr>
          </a:p>
          <a:p>
            <a:pPr marL="342900" indent="-342900">
              <a:buFont typeface="Arial" pitchFamily="34" charset="0"/>
              <a:buChar char="•"/>
            </a:pPr>
            <a:endParaRPr lang="en-US" sz="2000" kern="1400" dirty="0">
              <a:solidFill>
                <a:srgbClr val="000000"/>
              </a:solidFill>
              <a:latin typeface="Century Gothic" pitchFamily="34" charset="0"/>
              <a:ea typeface="Times New Roman"/>
            </a:endParaRPr>
          </a:p>
          <a:p>
            <a:pPr marL="342900" indent="-342900">
              <a:buFont typeface="Arial" pitchFamily="34" charset="0"/>
              <a:buChar char="•"/>
            </a:pPr>
            <a:r>
              <a:rPr lang="en-US" sz="2000" kern="1400" dirty="0" smtClean="0">
                <a:solidFill>
                  <a:srgbClr val="000000"/>
                </a:solidFill>
                <a:latin typeface="Century Gothic" pitchFamily="34" charset="0"/>
                <a:ea typeface="Times New Roman"/>
              </a:rPr>
              <a:t>The </a:t>
            </a:r>
            <a:r>
              <a:rPr lang="en-US" sz="2000" kern="1400" dirty="0">
                <a:solidFill>
                  <a:srgbClr val="000000"/>
                </a:solidFill>
                <a:latin typeface="Century Gothic" pitchFamily="34" charset="0"/>
                <a:ea typeface="Times New Roman"/>
              </a:rPr>
              <a:t>first fellowship was awarded in 2012</a:t>
            </a:r>
            <a:endParaRPr lang="en-US" sz="2000" kern="1400" dirty="0">
              <a:solidFill>
                <a:srgbClr val="000000"/>
              </a:solidFill>
              <a:effectLst/>
              <a:latin typeface="Century Gothic" pitchFamily="34" charset="0"/>
              <a:ea typeface="Times New Roman"/>
            </a:endParaRPr>
          </a:p>
        </p:txBody>
      </p:sp>
    </p:spTree>
    <p:extLst>
      <p:ext uri="{BB962C8B-B14F-4D97-AF65-F5344CB8AC3E}">
        <p14:creationId xmlns:p14="http://schemas.microsoft.com/office/powerpoint/2010/main" val="953113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76200"/>
            <a:ext cx="9144000" cy="1143000"/>
          </a:xfrm>
        </p:spPr>
        <p:txBody>
          <a:bodyPr>
            <a:noAutofit/>
          </a:bodyPr>
          <a:lstStyle/>
          <a:p>
            <a:r>
              <a:rPr lang="en-US" sz="4000" dirty="0" smtClean="0">
                <a:solidFill>
                  <a:srgbClr val="00706D"/>
                </a:solidFill>
                <a:latin typeface="Century Gothic" pitchFamily="34" charset="0"/>
              </a:rPr>
              <a:t>Mahaffey Family Graduate Fellowship</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0"/>
            <a:ext cx="3962400" cy="3462068"/>
          </a:xfrm>
          <a:prstGeom prst="rect">
            <a:avLst/>
          </a:prstGeom>
          <a:noFill/>
          <a:ln w="38100">
            <a:solidFill>
              <a:srgbClr val="CDB06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2"/>
          <p:cNvSpPr txBox="1">
            <a:spLocks/>
          </p:cNvSpPr>
          <p:nvPr/>
        </p:nvSpPr>
        <p:spPr>
          <a:xfrm>
            <a:off x="152400" y="1371600"/>
            <a:ext cx="4800600" cy="419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buFont typeface="Arial" charset="0"/>
              <a:buNone/>
            </a:pPr>
            <a:endParaRPr lang="en-US" sz="3600" b="1" dirty="0" smtClean="0">
              <a:solidFill>
                <a:prstClr val="black"/>
              </a:solidFill>
              <a:latin typeface="Century Gothic" pitchFamily="34" charset="0"/>
            </a:endParaRPr>
          </a:p>
          <a:p>
            <a:pPr algn="ctr" fontAlgn="base">
              <a:spcBef>
                <a:spcPts val="0"/>
              </a:spcBef>
              <a:spcAft>
                <a:spcPct val="0"/>
              </a:spcAft>
              <a:buFont typeface="Arial" charset="0"/>
              <a:buNone/>
            </a:pPr>
            <a:endParaRPr lang="en-US" sz="3600" b="1" dirty="0">
              <a:solidFill>
                <a:prstClr val="black"/>
              </a:solidFill>
              <a:latin typeface="Century Gothic" pitchFamily="34" charset="0"/>
            </a:endParaRPr>
          </a:p>
          <a:p>
            <a:pPr algn="ctr" fontAlgn="base">
              <a:spcBef>
                <a:spcPts val="0"/>
              </a:spcBef>
              <a:spcAft>
                <a:spcPct val="0"/>
              </a:spcAft>
              <a:buFont typeface="Arial" charset="0"/>
              <a:buNone/>
            </a:pPr>
            <a:r>
              <a:rPr lang="en-US" sz="3600" b="1" dirty="0" smtClean="0">
                <a:solidFill>
                  <a:prstClr val="black"/>
                </a:solidFill>
                <a:latin typeface="Century Gothic" pitchFamily="34" charset="0"/>
              </a:rPr>
              <a:t>Mary I. Abercrombie</a:t>
            </a:r>
            <a:endParaRPr lang="en-US" sz="3600" dirty="0" smtClean="0">
              <a:solidFill>
                <a:prstClr val="black"/>
              </a:solidFill>
              <a:latin typeface="Century Gothic" pitchFamily="34" charset="0"/>
            </a:endParaRPr>
          </a:p>
          <a:p>
            <a:pPr algn="ctr" fontAlgn="base">
              <a:spcBef>
                <a:spcPts val="0"/>
              </a:spcBef>
              <a:spcAft>
                <a:spcPct val="0"/>
              </a:spcAft>
              <a:buFont typeface="Arial" charset="0"/>
              <a:buNone/>
            </a:pPr>
            <a:endParaRPr lang="en-US" sz="2000" dirty="0" smtClean="0">
              <a:solidFill>
                <a:prstClr val="black"/>
              </a:solidFill>
              <a:latin typeface="Century Gothic" pitchFamily="34" charset="0"/>
            </a:endParaRPr>
          </a:p>
          <a:p>
            <a:pPr algn="ctr" fontAlgn="base">
              <a:spcBef>
                <a:spcPts val="0"/>
              </a:spcBef>
              <a:spcAft>
                <a:spcPct val="0"/>
              </a:spcAft>
              <a:buFont typeface="Arial" charset="0"/>
              <a:buNone/>
            </a:pPr>
            <a:r>
              <a:rPr lang="en-US" sz="2000" dirty="0" smtClean="0">
                <a:solidFill>
                  <a:prstClr val="black"/>
                </a:solidFill>
                <a:latin typeface="Century Gothic" pitchFamily="34" charset="0"/>
              </a:rPr>
              <a:t>(Coble)</a:t>
            </a:r>
          </a:p>
        </p:txBody>
      </p:sp>
    </p:spTree>
    <p:extLst>
      <p:ext uri="{BB962C8B-B14F-4D97-AF65-F5344CB8AC3E}">
        <p14:creationId xmlns:p14="http://schemas.microsoft.com/office/powerpoint/2010/main" val="36925875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Mary I. Abercrombie</a:t>
            </a:r>
          </a:p>
        </p:txBody>
      </p:sp>
      <p:sp>
        <p:nvSpPr>
          <p:cNvPr id="5" name="Content Placeholder 2"/>
          <p:cNvSpPr txBox="1">
            <a:spLocks/>
          </p:cNvSpPr>
          <p:nvPr/>
        </p:nvSpPr>
        <p:spPr>
          <a:xfrm>
            <a:off x="381000" y="2171700"/>
            <a:ext cx="4191000" cy="2743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Bef>
                <a:spcPts val="0"/>
              </a:spcBef>
              <a:spcAft>
                <a:spcPct val="0"/>
              </a:spcAft>
            </a:pPr>
            <a:r>
              <a:rPr lang="en-US" sz="2000" dirty="0" smtClean="0">
                <a:solidFill>
                  <a:prstClr val="black"/>
                </a:solidFill>
                <a:latin typeface="Century Gothic" pitchFamily="34" charset="0"/>
              </a:rPr>
              <a:t>My research is focused on detection of petroleum in the marine environment.</a:t>
            </a:r>
          </a:p>
          <a:p>
            <a:pPr fontAlgn="base">
              <a:spcBef>
                <a:spcPts val="0"/>
              </a:spcBef>
              <a:spcAft>
                <a:spcPct val="0"/>
              </a:spcAft>
            </a:pPr>
            <a:endParaRPr lang="en-US" sz="2000" dirty="0" smtClean="0">
              <a:solidFill>
                <a:prstClr val="black"/>
              </a:solidFill>
              <a:latin typeface="Century Gothic" pitchFamily="34" charset="0"/>
            </a:endParaRPr>
          </a:p>
          <a:p>
            <a:pPr fontAlgn="base">
              <a:spcBef>
                <a:spcPts val="0"/>
              </a:spcBef>
              <a:spcAft>
                <a:spcPct val="0"/>
              </a:spcAft>
            </a:pPr>
            <a:r>
              <a:rPr lang="en-US" sz="2000" dirty="0" smtClean="0">
                <a:solidFill>
                  <a:prstClr val="black"/>
                </a:solidFill>
                <a:latin typeface="Century Gothic" pitchFamily="34" charset="0"/>
              </a:rPr>
              <a:t>My goal is to validate spectrofluorometry as a fast, </a:t>
            </a:r>
            <a:r>
              <a:rPr lang="en-US" sz="2000" dirty="0">
                <a:solidFill>
                  <a:prstClr val="black"/>
                </a:solidFill>
                <a:latin typeface="Century Gothic" pitchFamily="34" charset="0"/>
              </a:rPr>
              <a:t>efficient </a:t>
            </a:r>
            <a:r>
              <a:rPr lang="en-US" sz="2000" dirty="0" smtClean="0">
                <a:solidFill>
                  <a:prstClr val="black"/>
                </a:solidFill>
                <a:latin typeface="Century Gothic" pitchFamily="34" charset="0"/>
              </a:rPr>
              <a:t>and reliable way to track petroleum spills.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28800"/>
            <a:ext cx="3623426" cy="3429000"/>
          </a:xfrm>
          <a:prstGeom prst="rect">
            <a:avLst/>
          </a:prstGeom>
          <a:noFill/>
          <a:ln w="38100">
            <a:solidFill>
              <a:srgbClr val="CDB06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0348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52400"/>
            <a:ext cx="7467600" cy="1323439"/>
          </a:xfrm>
          <a:prstGeom prst="rect">
            <a:avLst/>
          </a:prstGeom>
        </p:spPr>
        <p:txBody>
          <a:bodyPr wrap="square">
            <a:spAutoFit/>
          </a:bodyPr>
          <a:lstStyle/>
          <a:p>
            <a:pPr algn="ctr"/>
            <a:r>
              <a:rPr lang="en-US" sz="4000" dirty="0">
                <a:solidFill>
                  <a:srgbClr val="00706D"/>
                </a:solidFill>
                <a:latin typeface="Century Gothic" pitchFamily="34" charset="0"/>
              </a:rPr>
              <a:t>W. HOGARTH FELLOWSHIP IN MARINE MAMMALS</a:t>
            </a:r>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447800"/>
            <a:ext cx="2581133" cy="3886200"/>
          </a:xfrm>
          <a:prstGeom prst="rect">
            <a:avLst/>
          </a:prstGeom>
          <a:ln w="38100">
            <a:solidFill>
              <a:srgbClr val="CDB980"/>
            </a:solidFill>
          </a:ln>
        </p:spPr>
      </p:pic>
      <p:sp>
        <p:nvSpPr>
          <p:cNvPr id="6" name="TextBox 5"/>
          <p:cNvSpPr txBox="1"/>
          <p:nvPr/>
        </p:nvSpPr>
        <p:spPr>
          <a:xfrm>
            <a:off x="152400" y="5345668"/>
            <a:ext cx="2581133" cy="400110"/>
          </a:xfrm>
          <a:prstGeom prst="rect">
            <a:avLst/>
          </a:prstGeom>
          <a:noFill/>
        </p:spPr>
        <p:txBody>
          <a:bodyPr wrap="square" rtlCol="0">
            <a:spAutoFit/>
          </a:bodyPr>
          <a:lstStyle/>
          <a:p>
            <a:pPr algn="ctr"/>
            <a:r>
              <a:rPr lang="en-US" sz="2000" dirty="0" smtClean="0">
                <a:latin typeface="Century Gothic" pitchFamily="34" charset="0"/>
              </a:rPr>
              <a:t>Bill Hogarth</a:t>
            </a:r>
          </a:p>
        </p:txBody>
      </p:sp>
      <p:sp>
        <p:nvSpPr>
          <p:cNvPr id="7" name="TextBox 6"/>
          <p:cNvSpPr txBox="1"/>
          <p:nvPr/>
        </p:nvSpPr>
        <p:spPr>
          <a:xfrm>
            <a:off x="2733533" y="1219200"/>
            <a:ext cx="6410467" cy="4708981"/>
          </a:xfrm>
          <a:prstGeom prst="rect">
            <a:avLst/>
          </a:prstGeom>
          <a:noFill/>
        </p:spPr>
        <p:txBody>
          <a:bodyPr wrap="square" rtlCol="0">
            <a:spAutoFit/>
          </a:bodyPr>
          <a:lstStyle/>
          <a:p>
            <a:pPr marL="285750" indent="-285750">
              <a:buFont typeface="Arial" pitchFamily="34" charset="0"/>
              <a:buChar char="•"/>
            </a:pPr>
            <a:r>
              <a:rPr lang="en-US" sz="2000" dirty="0">
                <a:latin typeface="Century Gothic" pitchFamily="34" charset="0"/>
              </a:rPr>
              <a:t>Former Dean of the College of Marine Science and United States Commissioner of the International Whaling </a:t>
            </a:r>
            <a:r>
              <a:rPr lang="en-US" sz="2000" dirty="0" smtClean="0">
                <a:latin typeface="Century Gothic" pitchFamily="34" charset="0"/>
              </a:rPr>
              <a:t>Commission</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Created in 2008 through a generous donation from the International Whaling Commission</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Awarded annually to an especially accomplished biological oceanography graduate student</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Special consideration is given to students enrolled in the Marine Resource Assessment program and whose research is focused on fisheries or marine mammals</a:t>
            </a:r>
            <a:endParaRPr lang="en-US" sz="2000" dirty="0">
              <a:latin typeface="Century Gothic" pitchFamily="34" charset="0"/>
            </a:endParaRPr>
          </a:p>
        </p:txBody>
      </p:sp>
    </p:spTree>
    <p:extLst>
      <p:ext uri="{BB962C8B-B14F-4D97-AF65-F5344CB8AC3E}">
        <p14:creationId xmlns:p14="http://schemas.microsoft.com/office/powerpoint/2010/main" val="1598813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76200"/>
            <a:ext cx="9144000" cy="1143000"/>
          </a:xfrm>
        </p:spPr>
        <p:txBody>
          <a:bodyPr>
            <a:noAutofit/>
          </a:bodyPr>
          <a:lstStyle/>
          <a:p>
            <a:r>
              <a:rPr lang="en-US" sz="4000" dirty="0" smtClean="0">
                <a:solidFill>
                  <a:srgbClr val="00706D"/>
                </a:solidFill>
                <a:latin typeface="Century Gothic" pitchFamily="34" charset="0"/>
              </a:rPr>
              <a:t>W. HOGARTH FELLOWSHIP IN MARINE MAMMALS</a:t>
            </a:r>
          </a:p>
        </p:txBody>
      </p:sp>
      <p:pic>
        <p:nvPicPr>
          <p:cNvPr id="4" name="Content Placeholder 3" descr="DSC01080.JPG"/>
          <p:cNvPicPr>
            <a:picLocks noGrp="1" noChangeAspect="1"/>
          </p:cNvPicPr>
          <p:nvPr>
            <p:ph idx="1"/>
          </p:nvPr>
        </p:nvPicPr>
        <p:blipFill>
          <a:blip r:embed="rId3" cstate="print"/>
          <a:stretch>
            <a:fillRect/>
          </a:stretch>
        </p:blipFill>
        <p:spPr>
          <a:xfrm>
            <a:off x="3810000" y="1600200"/>
            <a:ext cx="5156200" cy="3867150"/>
          </a:xfrm>
          <a:ln w="38100">
            <a:solidFill>
              <a:srgbClr val="CDB980"/>
            </a:solidFill>
          </a:ln>
        </p:spPr>
      </p:pic>
      <p:sp>
        <p:nvSpPr>
          <p:cNvPr id="5" name="TextBox 4"/>
          <p:cNvSpPr txBox="1"/>
          <p:nvPr/>
        </p:nvSpPr>
        <p:spPr>
          <a:xfrm>
            <a:off x="18392" y="2431941"/>
            <a:ext cx="3715407" cy="1815882"/>
          </a:xfrm>
          <a:prstGeom prst="rect">
            <a:avLst/>
          </a:prstGeom>
          <a:noFill/>
        </p:spPr>
        <p:txBody>
          <a:bodyPr wrap="square" rtlCol="0">
            <a:spAutoFit/>
          </a:bodyPr>
          <a:lstStyle/>
          <a:p>
            <a:pPr algn="ctr" fontAlgn="base">
              <a:spcBef>
                <a:spcPct val="0"/>
              </a:spcBef>
              <a:spcAft>
                <a:spcPct val="0"/>
              </a:spcAft>
            </a:pPr>
            <a:r>
              <a:rPr lang="en-US" sz="3600" b="1" dirty="0" smtClean="0">
                <a:solidFill>
                  <a:prstClr val="black"/>
                </a:solidFill>
                <a:latin typeface="Century Gothic" pitchFamily="34" charset="0"/>
              </a:rPr>
              <a:t>Erica Hudson Ombres</a:t>
            </a:r>
          </a:p>
          <a:p>
            <a:pPr algn="ctr" fontAlgn="base">
              <a:spcBef>
                <a:spcPct val="0"/>
              </a:spcBef>
              <a:spcAft>
                <a:spcPct val="0"/>
              </a:spcAft>
            </a:pPr>
            <a:endParaRPr lang="en-US" sz="2000" dirty="0">
              <a:solidFill>
                <a:prstClr val="black"/>
              </a:solidFill>
              <a:latin typeface="Century Gothic" pitchFamily="34" charset="0"/>
            </a:endParaRPr>
          </a:p>
          <a:p>
            <a:pPr algn="ctr" fontAlgn="base">
              <a:spcBef>
                <a:spcPct val="0"/>
              </a:spcBef>
              <a:spcAft>
                <a:spcPct val="0"/>
              </a:spcAft>
            </a:pPr>
            <a:r>
              <a:rPr lang="en-US" sz="2000" dirty="0" smtClean="0">
                <a:solidFill>
                  <a:prstClr val="black"/>
                </a:solidFill>
                <a:latin typeface="Century Gothic" pitchFamily="34" charset="0"/>
              </a:rPr>
              <a:t>(Torres)</a:t>
            </a:r>
          </a:p>
        </p:txBody>
      </p:sp>
    </p:spTree>
    <p:extLst>
      <p:ext uri="{BB962C8B-B14F-4D97-AF65-F5344CB8AC3E}">
        <p14:creationId xmlns:p14="http://schemas.microsoft.com/office/powerpoint/2010/main" val="9992398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latin typeface="Century Gothic" pitchFamily="34" charset="0"/>
              </a:rPr>
              <a:t>Erica Hudson Ombres</a:t>
            </a:r>
            <a:endParaRPr lang="en-US" sz="4000" dirty="0">
              <a:latin typeface="Century Gothic" pitchFamily="34" charset="0"/>
            </a:endParaRPr>
          </a:p>
        </p:txBody>
      </p:sp>
      <p:pic>
        <p:nvPicPr>
          <p:cNvPr id="3" name="Content Placeholder 2" descr="DSC01159.JPG"/>
          <p:cNvPicPr>
            <a:picLocks noGrp="1" noChangeAspect="1"/>
          </p:cNvPicPr>
          <p:nvPr>
            <p:ph idx="1"/>
          </p:nvPr>
        </p:nvPicPr>
        <p:blipFill>
          <a:blip r:embed="rId2" cstate="print"/>
          <a:stretch>
            <a:fillRect/>
          </a:stretch>
        </p:blipFill>
        <p:spPr>
          <a:xfrm>
            <a:off x="5638800" y="1219200"/>
            <a:ext cx="3394472" cy="4525963"/>
          </a:xfrm>
          <a:ln w="38100">
            <a:solidFill>
              <a:srgbClr val="CDB980"/>
            </a:solidFill>
          </a:ln>
        </p:spPr>
      </p:pic>
      <p:sp>
        <p:nvSpPr>
          <p:cNvPr id="5" name="TextBox 4"/>
          <p:cNvSpPr txBox="1"/>
          <p:nvPr/>
        </p:nvSpPr>
        <p:spPr>
          <a:xfrm>
            <a:off x="0" y="1143000"/>
            <a:ext cx="5562600" cy="4401205"/>
          </a:xfrm>
          <a:prstGeom prst="rect">
            <a:avLst/>
          </a:prstGeom>
          <a:noFill/>
        </p:spPr>
        <p:txBody>
          <a:bodyPr wrap="square" rtlCol="0">
            <a:spAutoFit/>
          </a:bodyPr>
          <a:lstStyle/>
          <a:p>
            <a:pPr marL="342900" indent="-342900" fontAlgn="base">
              <a:spcBef>
                <a:spcPct val="0"/>
              </a:spcBef>
              <a:spcAft>
                <a:spcPct val="0"/>
              </a:spcAft>
              <a:buFont typeface="Arial" pitchFamily="34" charset="0"/>
              <a:buChar char="•"/>
            </a:pPr>
            <a:r>
              <a:rPr lang="en-US" sz="2000" dirty="0" smtClean="0">
                <a:solidFill>
                  <a:prstClr val="black"/>
                </a:solidFill>
                <a:latin typeface="Century Gothic" pitchFamily="34" charset="0"/>
              </a:rPr>
              <a:t>My research focuses on the overwintering strategy of the Antarctic krill </a:t>
            </a:r>
            <a:r>
              <a:rPr lang="en-US" sz="2000" i="1" dirty="0" err="1" smtClean="0">
                <a:solidFill>
                  <a:prstClr val="black"/>
                </a:solidFill>
                <a:latin typeface="Century Gothic" pitchFamily="34" charset="0"/>
              </a:rPr>
              <a:t>Euphausia</a:t>
            </a:r>
            <a:r>
              <a:rPr lang="en-US" sz="2000" i="1" dirty="0" smtClean="0">
                <a:solidFill>
                  <a:prstClr val="black"/>
                </a:solidFill>
                <a:latin typeface="Century Gothic" pitchFamily="34" charset="0"/>
              </a:rPr>
              <a:t> superba.  </a:t>
            </a:r>
            <a:r>
              <a:rPr lang="en-US" sz="2000" dirty="0" smtClean="0">
                <a:solidFill>
                  <a:prstClr val="black"/>
                </a:solidFill>
                <a:latin typeface="Century Gothic" pitchFamily="34" charset="0"/>
              </a:rPr>
              <a:t>I hope to figure out how it survives the winter by investigating these areas: </a:t>
            </a:r>
          </a:p>
          <a:p>
            <a:pPr marL="342900" indent="-342900" fontAlgn="base">
              <a:spcBef>
                <a:spcPct val="0"/>
              </a:spcBef>
              <a:spcAft>
                <a:spcPct val="0"/>
              </a:spcAft>
              <a:buFont typeface="Arial" pitchFamily="34" charset="0"/>
              <a:buChar char="•"/>
            </a:pPr>
            <a:endParaRPr lang="en-US" sz="2000" dirty="0" smtClean="0">
              <a:solidFill>
                <a:prstClr val="black"/>
              </a:solidFill>
              <a:latin typeface="Century Gothic" pitchFamily="34" charset="0"/>
            </a:endParaRPr>
          </a:p>
          <a:p>
            <a:pPr marL="808037" indent="-342900" fontAlgn="base">
              <a:spcBef>
                <a:spcPct val="0"/>
              </a:spcBef>
              <a:spcAft>
                <a:spcPct val="0"/>
              </a:spcAft>
              <a:buFont typeface="Arial" pitchFamily="34" charset="0"/>
              <a:buChar char="•"/>
            </a:pPr>
            <a:r>
              <a:rPr lang="en-US" sz="2000" dirty="0" smtClean="0">
                <a:solidFill>
                  <a:prstClr val="black"/>
                </a:solidFill>
                <a:latin typeface="Century Gothic" pitchFamily="34" charset="0"/>
              </a:rPr>
              <a:t>Metabolism </a:t>
            </a:r>
          </a:p>
          <a:p>
            <a:pPr marL="808037" indent="-342900" fontAlgn="base">
              <a:spcBef>
                <a:spcPct val="0"/>
              </a:spcBef>
              <a:spcAft>
                <a:spcPct val="0"/>
              </a:spcAft>
              <a:buFont typeface="Arial" pitchFamily="34" charset="0"/>
              <a:buChar char="•"/>
            </a:pPr>
            <a:r>
              <a:rPr lang="en-US" sz="2000" dirty="0" smtClean="0">
                <a:solidFill>
                  <a:prstClr val="black"/>
                </a:solidFill>
                <a:latin typeface="Century Gothic" pitchFamily="34" charset="0"/>
              </a:rPr>
              <a:t>Individual level: to figure out what the krill are eating during the fall as they transition into winter.</a:t>
            </a:r>
          </a:p>
          <a:p>
            <a:pPr marL="808037" indent="-342900" fontAlgn="base">
              <a:spcBef>
                <a:spcPct val="0"/>
              </a:spcBef>
              <a:spcAft>
                <a:spcPct val="0"/>
              </a:spcAft>
              <a:buFont typeface="Arial" pitchFamily="34" charset="0"/>
              <a:buChar char="•"/>
            </a:pPr>
            <a:r>
              <a:rPr lang="en-US" sz="2000" dirty="0" smtClean="0">
                <a:solidFill>
                  <a:prstClr val="black"/>
                </a:solidFill>
                <a:latin typeface="Century Gothic" pitchFamily="34" charset="0"/>
              </a:rPr>
              <a:t>Ecosystem level:  to see if there are any differences in diet between summer and winter throughout the food web.  </a:t>
            </a:r>
          </a:p>
        </p:txBody>
      </p:sp>
    </p:spTree>
    <p:extLst>
      <p:ext uri="{BB962C8B-B14F-4D97-AF65-F5344CB8AC3E}">
        <p14:creationId xmlns:p14="http://schemas.microsoft.com/office/powerpoint/2010/main" val="227938933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1332" y="152400"/>
            <a:ext cx="7018268" cy="707886"/>
          </a:xfrm>
          <a:prstGeom prst="rect">
            <a:avLst/>
          </a:prstGeom>
        </p:spPr>
        <p:txBody>
          <a:bodyPr wrap="none">
            <a:spAutoFit/>
          </a:bodyPr>
          <a:lstStyle/>
          <a:p>
            <a:r>
              <a:rPr lang="en-US" sz="4000" dirty="0">
                <a:solidFill>
                  <a:srgbClr val="00706D"/>
                </a:solidFill>
                <a:latin typeface="Century Gothic" pitchFamily="34" charset="0"/>
              </a:rPr>
              <a:t>CARL D. RIGGS FELLOWSHIP</a:t>
            </a:r>
            <a:endParaRPr lang="en-US" sz="4000" dirty="0"/>
          </a:p>
        </p:txBody>
      </p:sp>
      <p:pic>
        <p:nvPicPr>
          <p:cNvPr id="5" name="Picture 7" descr="CarlRig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68915"/>
            <a:ext cx="2666596" cy="3733800"/>
          </a:xfrm>
          <a:prstGeom prst="rect">
            <a:avLst/>
          </a:prstGeom>
          <a:noFill/>
          <a:ln w="38100">
            <a:solidFill>
              <a:srgbClr val="CDB98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5249585"/>
            <a:ext cx="2666596" cy="369332"/>
          </a:xfrm>
          <a:prstGeom prst="rect">
            <a:avLst/>
          </a:prstGeom>
          <a:noFill/>
        </p:spPr>
        <p:txBody>
          <a:bodyPr wrap="square" rtlCol="0">
            <a:spAutoFit/>
          </a:bodyPr>
          <a:lstStyle/>
          <a:p>
            <a:pPr algn="ctr"/>
            <a:r>
              <a:rPr lang="en-US" dirty="0" smtClean="0">
                <a:latin typeface="Century Gothic" pitchFamily="34" charset="0"/>
              </a:rPr>
              <a:t>Carl Riggs</a:t>
            </a:r>
            <a:endParaRPr lang="en-US" dirty="0">
              <a:latin typeface="Century Gothic" pitchFamily="34" charset="0"/>
            </a:endParaRPr>
          </a:p>
        </p:txBody>
      </p:sp>
      <p:sp>
        <p:nvSpPr>
          <p:cNvPr id="7" name="TextBox 6"/>
          <p:cNvSpPr txBox="1"/>
          <p:nvPr/>
        </p:nvSpPr>
        <p:spPr>
          <a:xfrm>
            <a:off x="2895196" y="1219200"/>
            <a:ext cx="6096404" cy="4708981"/>
          </a:xfrm>
          <a:prstGeom prst="rect">
            <a:avLst/>
          </a:prstGeom>
          <a:noFill/>
        </p:spPr>
        <p:txBody>
          <a:bodyPr wrap="square" rtlCol="0">
            <a:spAutoFit/>
          </a:bodyPr>
          <a:lstStyle/>
          <a:p>
            <a:pPr marL="285750" indent="-285750">
              <a:buFont typeface="Arial" pitchFamily="34" charset="0"/>
              <a:buChar char="•"/>
            </a:pPr>
            <a:r>
              <a:rPr lang="en-US" sz="2000" dirty="0" smtClean="0">
                <a:latin typeface="Century Gothic" pitchFamily="34" charset="0"/>
              </a:rPr>
              <a:t>Accomplished ichthyologist who served USF in many capacities</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Helped develop the Marine Sciences Department’s oceanographic research and education</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Fellowship was established in 1992</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Student selected to receive fellowship should combine academic excellence and scientific insight with service to either the College of Marine Science, USF, a professional society, some segment of the Tampa Bay community or society at large</a:t>
            </a:r>
            <a:endParaRPr lang="en-US" sz="2000" dirty="0">
              <a:latin typeface="Century Gothic" pitchFamily="34" charset="0"/>
            </a:endParaRPr>
          </a:p>
        </p:txBody>
      </p:sp>
    </p:spTree>
    <p:extLst>
      <p:ext uri="{BB962C8B-B14F-4D97-AF65-F5344CB8AC3E}">
        <p14:creationId xmlns:p14="http://schemas.microsoft.com/office/powerpoint/2010/main" val="449511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idx="1"/>
          </p:nvPr>
        </p:nvSpPr>
        <p:spPr>
          <a:xfrm>
            <a:off x="1524000" y="1265237"/>
            <a:ext cx="6553200" cy="4525963"/>
          </a:xfrm>
        </p:spPr>
        <p:txBody>
          <a:bodyPr>
            <a:normAutofit fontScale="97500" lnSpcReduction="10000"/>
          </a:bodyPr>
          <a:lstStyle/>
          <a:p>
            <a:pPr marL="457200" indent="-457200"/>
            <a:r>
              <a:rPr lang="en-US" b="1" dirty="0" smtClean="0"/>
              <a:t>Success after Graduation</a:t>
            </a:r>
            <a:r>
              <a:rPr lang="en-US" dirty="0"/>
              <a:t/>
            </a:r>
            <a:br>
              <a:rPr lang="en-US" dirty="0"/>
            </a:br>
            <a:r>
              <a:rPr lang="en-US" dirty="0" smtClean="0"/>
              <a:t/>
            </a:r>
            <a:br>
              <a:rPr lang="en-US" dirty="0" smtClean="0"/>
            </a:br>
            <a:r>
              <a:rPr lang="en-US" dirty="0" smtClean="0"/>
              <a:t>Out of </a:t>
            </a:r>
            <a:r>
              <a:rPr lang="en-US" b="1" dirty="0" smtClean="0"/>
              <a:t>8</a:t>
            </a:r>
            <a:r>
              <a:rPr lang="en-US" dirty="0" smtClean="0"/>
              <a:t> recent PhDs:</a:t>
            </a:r>
            <a:br>
              <a:rPr lang="en-US" dirty="0" smtClean="0"/>
            </a:br>
            <a:r>
              <a:rPr lang="en-US" dirty="0"/>
              <a:t/>
            </a:r>
            <a:br>
              <a:rPr lang="en-US" dirty="0"/>
            </a:br>
            <a:r>
              <a:rPr lang="en-US" b="1" dirty="0" smtClean="0"/>
              <a:t>5</a:t>
            </a:r>
            <a:r>
              <a:rPr lang="en-US" dirty="0" smtClean="0"/>
              <a:t> hired as post-docs</a:t>
            </a:r>
            <a:br>
              <a:rPr lang="en-US" dirty="0" smtClean="0"/>
            </a:br>
            <a:r>
              <a:rPr lang="en-US" dirty="0" smtClean="0"/>
              <a:t/>
            </a:r>
            <a:br>
              <a:rPr lang="en-US" dirty="0" smtClean="0"/>
            </a:br>
            <a:r>
              <a:rPr lang="en-US" b="1" dirty="0" smtClean="0"/>
              <a:t>2</a:t>
            </a:r>
            <a:r>
              <a:rPr lang="en-US" dirty="0" smtClean="0"/>
              <a:t> hired as new faculty</a:t>
            </a:r>
            <a:br>
              <a:rPr lang="en-US" dirty="0" smtClean="0"/>
            </a:br>
            <a:r>
              <a:rPr lang="en-US" dirty="0"/>
              <a:t/>
            </a:r>
            <a:br>
              <a:rPr lang="en-US" dirty="0"/>
            </a:br>
            <a:r>
              <a:rPr lang="en-US" b="1" dirty="0" smtClean="0"/>
              <a:t>1</a:t>
            </a:r>
            <a:r>
              <a:rPr lang="en-US" dirty="0" smtClean="0"/>
              <a:t> hired at state research agency</a:t>
            </a:r>
            <a:r>
              <a:rPr lang="en-US" dirty="0"/>
              <a:t/>
            </a:r>
            <a:br>
              <a:rPr lang="en-US" dirty="0"/>
            </a:br>
            <a:endParaRPr lang="en-US" dirty="0"/>
          </a:p>
        </p:txBody>
      </p:sp>
      <p:sp>
        <p:nvSpPr>
          <p:cNvPr id="5" name="TextBox 4"/>
          <p:cNvSpPr txBox="1"/>
          <p:nvPr/>
        </p:nvSpPr>
        <p:spPr>
          <a:xfrm>
            <a:off x="2438400" y="228600"/>
            <a:ext cx="4140527" cy="769441"/>
          </a:xfrm>
          <a:prstGeom prst="rect">
            <a:avLst/>
          </a:prstGeom>
          <a:noFill/>
        </p:spPr>
        <p:txBody>
          <a:bodyPr wrap="none" rtlCol="0">
            <a:spAutoFit/>
          </a:bodyPr>
          <a:lstStyle/>
          <a:p>
            <a:r>
              <a:rPr lang="en-US" sz="4400" dirty="0" smtClean="0">
                <a:solidFill>
                  <a:srgbClr val="10818B"/>
                </a:solidFill>
                <a:latin typeface="Century Gothic"/>
                <a:cs typeface="Century Gothic"/>
              </a:rPr>
              <a:t>Points of Pride:</a:t>
            </a:r>
            <a:endParaRPr lang="en-US" sz="4400" dirty="0">
              <a:solidFill>
                <a:srgbClr val="10818B"/>
              </a:solidFill>
              <a:latin typeface="Century Gothic"/>
              <a:cs typeface="Century Gothic"/>
            </a:endParaRPr>
          </a:p>
        </p:txBody>
      </p:sp>
    </p:spTree>
    <p:extLst>
      <p:ext uri="{BB962C8B-B14F-4D97-AF65-F5344CB8AC3E}">
        <p14:creationId xmlns:p14="http://schemas.microsoft.com/office/powerpoint/2010/main" val="3671718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a:solidFill>
                  <a:srgbClr val="00706D"/>
                </a:solidFill>
                <a:latin typeface="Century Gothic" pitchFamily="34" charset="0"/>
              </a:rPr>
              <a:t>CARL D. RIGGS </a:t>
            </a:r>
            <a:r>
              <a:rPr lang="en-US" sz="4000" dirty="0" smtClean="0">
                <a:solidFill>
                  <a:srgbClr val="00706D"/>
                </a:solidFill>
                <a:latin typeface="Century Gothic" pitchFamily="34" charset="0"/>
              </a:rPr>
              <a:t>FELLOWSHIP</a:t>
            </a:r>
          </a:p>
        </p:txBody>
      </p:sp>
      <p:sp>
        <p:nvSpPr>
          <p:cNvPr id="8195" name="Content Placeholder 2"/>
          <p:cNvSpPr>
            <a:spLocks noGrp="1"/>
          </p:cNvSpPr>
          <p:nvPr>
            <p:ph idx="1"/>
          </p:nvPr>
        </p:nvSpPr>
        <p:spPr>
          <a:xfrm>
            <a:off x="0" y="1371600"/>
            <a:ext cx="5562600" cy="4191000"/>
          </a:xfrm>
        </p:spPr>
        <p:txBody>
          <a:bodyPr>
            <a:noAutofit/>
          </a:bodyPr>
          <a:lstStyle/>
          <a:p>
            <a:pPr algn="ctr">
              <a:spcBef>
                <a:spcPts val="0"/>
              </a:spcBef>
              <a:buFont typeface="Arial" charset="0"/>
              <a:buNone/>
            </a:pPr>
            <a:endParaRPr lang="en-US" b="1" dirty="0" smtClean="0">
              <a:latin typeface="Century Gothic" pitchFamily="34" charset="0"/>
            </a:endParaRPr>
          </a:p>
          <a:p>
            <a:pPr algn="ctr">
              <a:spcBef>
                <a:spcPts val="0"/>
              </a:spcBef>
              <a:buFont typeface="Arial" charset="0"/>
              <a:buNone/>
            </a:pPr>
            <a:endParaRPr lang="en-US" b="1" dirty="0">
              <a:latin typeface="Century Gothic" pitchFamily="34" charset="0"/>
            </a:endParaRPr>
          </a:p>
          <a:p>
            <a:pPr algn="ctr">
              <a:spcBef>
                <a:spcPts val="0"/>
              </a:spcBef>
              <a:buFont typeface="Arial" charset="0"/>
              <a:buNone/>
            </a:pPr>
            <a:endParaRPr lang="en-US" b="1" dirty="0" smtClean="0">
              <a:latin typeface="Century Gothic" pitchFamily="34" charset="0"/>
            </a:endParaRPr>
          </a:p>
          <a:p>
            <a:pPr algn="ctr">
              <a:spcBef>
                <a:spcPts val="0"/>
              </a:spcBef>
              <a:buFont typeface="Arial" charset="0"/>
              <a:buNone/>
            </a:pPr>
            <a:r>
              <a:rPr lang="en-US" sz="3600" b="1" dirty="0" smtClean="0">
                <a:latin typeface="Century Gothic" pitchFamily="34" charset="0"/>
              </a:rPr>
              <a:t>Paul Suprenand</a:t>
            </a:r>
          </a:p>
          <a:p>
            <a:pPr algn="ctr">
              <a:spcBef>
                <a:spcPts val="0"/>
              </a:spcBef>
              <a:buFont typeface="Arial" charset="0"/>
              <a:buNone/>
            </a:pPr>
            <a:endParaRPr lang="en-US" sz="2000" dirty="0" smtClean="0">
              <a:latin typeface="Century Gothic" pitchFamily="34" charset="0"/>
            </a:endParaRPr>
          </a:p>
          <a:p>
            <a:pPr algn="ctr">
              <a:spcBef>
                <a:spcPts val="0"/>
              </a:spcBef>
              <a:buFont typeface="Arial" charset="0"/>
              <a:buNone/>
            </a:pPr>
            <a:r>
              <a:rPr lang="en-US" sz="2000" dirty="0" smtClean="0">
                <a:latin typeface="Century Gothic" pitchFamily="34" charset="0"/>
              </a:rPr>
              <a:t>(Hallock Muller)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371600"/>
            <a:ext cx="3352800" cy="4191000"/>
          </a:xfrm>
          <a:prstGeom prst="rect">
            <a:avLst/>
          </a:prstGeom>
          <a:ln w="38100">
            <a:solidFill>
              <a:srgbClr val="CDB980"/>
            </a:solidFill>
          </a:ln>
        </p:spPr>
      </p:pic>
    </p:spTree>
    <p:extLst>
      <p:ext uri="{BB962C8B-B14F-4D97-AF65-F5344CB8AC3E}">
        <p14:creationId xmlns:p14="http://schemas.microsoft.com/office/powerpoint/2010/main" val="18595552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8229600" cy="1143000"/>
          </a:xfrm>
        </p:spPr>
        <p:txBody>
          <a:bodyPr>
            <a:normAutofit/>
          </a:bodyPr>
          <a:lstStyle/>
          <a:p>
            <a:r>
              <a:rPr lang="en-US" sz="4000" dirty="0">
                <a:solidFill>
                  <a:srgbClr val="00706D"/>
                </a:solidFill>
                <a:latin typeface="Century Gothic" pitchFamily="34" charset="0"/>
              </a:rPr>
              <a:t>Paul </a:t>
            </a:r>
            <a:r>
              <a:rPr lang="en-US" sz="4000" dirty="0" err="1">
                <a:solidFill>
                  <a:srgbClr val="00706D"/>
                </a:solidFill>
                <a:latin typeface="Century Gothic" pitchFamily="34" charset="0"/>
              </a:rPr>
              <a:t>Suprenand</a:t>
            </a:r>
            <a:endParaRPr lang="en-US" sz="40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43400" y="1981200"/>
            <a:ext cx="4619273" cy="3352800"/>
          </a:xfrm>
          <a:prstGeom prst="rect">
            <a:avLst/>
          </a:prstGeom>
          <a:ln w="38100">
            <a:solidFill>
              <a:srgbClr val="CDB980"/>
            </a:solidFill>
          </a:ln>
        </p:spPr>
      </p:pic>
      <p:sp>
        <p:nvSpPr>
          <p:cNvPr id="3" name="Rectangle 2"/>
          <p:cNvSpPr/>
          <p:nvPr/>
        </p:nvSpPr>
        <p:spPr>
          <a:xfrm>
            <a:off x="152400" y="2209800"/>
            <a:ext cx="4191000" cy="2554545"/>
          </a:xfrm>
          <a:prstGeom prst="rect">
            <a:avLst/>
          </a:prstGeom>
        </p:spPr>
        <p:txBody>
          <a:bodyPr wrap="square">
            <a:spAutoFit/>
          </a:bodyPr>
          <a:lstStyle/>
          <a:p>
            <a:pPr marL="255588" indent="-255588">
              <a:spcBef>
                <a:spcPts val="0"/>
              </a:spcBef>
              <a:buFont typeface="Arial" pitchFamily="34" charset="0"/>
              <a:buChar char="•"/>
            </a:pPr>
            <a:r>
              <a:rPr lang="en-US" sz="2000" dirty="0" smtClean="0">
                <a:latin typeface="Century Gothic" pitchFamily="34" charset="0"/>
              </a:rPr>
              <a:t>Studying </a:t>
            </a:r>
            <a:r>
              <a:rPr lang="en-US" sz="2000" dirty="0">
                <a:latin typeface="Century Gothic" pitchFamily="34" charset="0"/>
              </a:rPr>
              <a:t>Biological Oceanography </a:t>
            </a:r>
            <a:endParaRPr lang="en-US" sz="2000" dirty="0" smtClean="0">
              <a:latin typeface="Century Gothic" pitchFamily="34" charset="0"/>
            </a:endParaRPr>
          </a:p>
          <a:p>
            <a:pPr marL="255588" indent="-255588">
              <a:spcBef>
                <a:spcPts val="0"/>
              </a:spcBef>
              <a:buFont typeface="Arial" pitchFamily="34" charset="0"/>
              <a:buChar char="•"/>
            </a:pPr>
            <a:endParaRPr lang="en-US" sz="2000" dirty="0">
              <a:latin typeface="Century Gothic" pitchFamily="34" charset="0"/>
            </a:endParaRPr>
          </a:p>
          <a:p>
            <a:pPr marL="255588" indent="-255588">
              <a:spcBef>
                <a:spcPts val="0"/>
              </a:spcBef>
              <a:buFont typeface="Arial" pitchFamily="34" charset="0"/>
              <a:buChar char="•"/>
            </a:pPr>
            <a:r>
              <a:rPr lang="en-US" sz="2000" dirty="0" smtClean="0">
                <a:latin typeface="Century Gothic" pitchFamily="34" charset="0"/>
              </a:rPr>
              <a:t>My </a:t>
            </a:r>
            <a:r>
              <a:rPr lang="en-US" sz="2000" dirty="0">
                <a:latin typeface="Century Gothic" pitchFamily="34" charset="0"/>
              </a:rPr>
              <a:t>research focuses on the Ecology, Physiology, Geochemistry, and </a:t>
            </a:r>
            <a:r>
              <a:rPr lang="en-US" sz="2000" dirty="0" err="1">
                <a:latin typeface="Century Gothic" pitchFamily="34" charset="0"/>
              </a:rPr>
              <a:t>Modelling</a:t>
            </a:r>
            <a:r>
              <a:rPr lang="en-US" sz="2000" dirty="0">
                <a:latin typeface="Century Gothic" pitchFamily="34" charset="0"/>
              </a:rPr>
              <a:t> of environmental parameters that influence </a:t>
            </a:r>
            <a:r>
              <a:rPr lang="en-US" sz="2000" dirty="0" smtClean="0">
                <a:latin typeface="Century Gothic" pitchFamily="34" charset="0"/>
              </a:rPr>
              <a:t>zooplankton</a:t>
            </a:r>
            <a:endParaRPr lang="en-US" sz="2000" dirty="0">
              <a:latin typeface="Century Gothic" pitchFamily="34" charset="0"/>
            </a:endParaRPr>
          </a:p>
        </p:txBody>
      </p:sp>
    </p:spTree>
    <p:extLst>
      <p:ext uri="{BB962C8B-B14F-4D97-AF65-F5344CB8AC3E}">
        <p14:creationId xmlns:p14="http://schemas.microsoft.com/office/powerpoint/2010/main" val="997562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Linton </a:t>
            </a:r>
            <a:r>
              <a:rPr lang="en-US" sz="4000" dirty="0" err="1" smtClean="0">
                <a:solidFill>
                  <a:srgbClr val="00706D"/>
                </a:solidFill>
                <a:latin typeface="Century Gothic" pitchFamily="34" charset="0"/>
              </a:rPr>
              <a:t>Tibbetts</a:t>
            </a:r>
            <a:r>
              <a:rPr lang="en-US" sz="4000" dirty="0" smtClean="0">
                <a:solidFill>
                  <a:srgbClr val="00706D"/>
                </a:solidFill>
                <a:latin typeface="Century Gothic" pitchFamily="34" charset="0"/>
              </a:rPr>
              <a:t> Fellowship</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360" r="5000"/>
          <a:stretch/>
        </p:blipFill>
        <p:spPr>
          <a:xfrm>
            <a:off x="457200" y="1447800"/>
            <a:ext cx="3185160" cy="4266324"/>
          </a:xfrm>
          <a:prstGeom prst="rect">
            <a:avLst/>
          </a:prstGeom>
          <a:ln w="38100">
            <a:solidFill>
              <a:srgbClr val="CDB980"/>
            </a:solidFill>
          </a:ln>
        </p:spPr>
      </p:pic>
      <p:sp>
        <p:nvSpPr>
          <p:cNvPr id="3" name="Rectangle 2"/>
          <p:cNvSpPr/>
          <p:nvPr/>
        </p:nvSpPr>
        <p:spPr>
          <a:xfrm>
            <a:off x="152400" y="1282182"/>
            <a:ext cx="5181600" cy="4031873"/>
          </a:xfrm>
          <a:prstGeom prst="rect">
            <a:avLst/>
          </a:prstGeom>
        </p:spPr>
        <p:txBody>
          <a:bodyPr wrap="square">
            <a:spAutoFit/>
          </a:bodyPr>
          <a:lstStyle/>
          <a:p>
            <a:endParaRPr lang="en-US" sz="3200" b="1" dirty="0" smtClean="0">
              <a:latin typeface="Century Gothic" pitchFamily="34" charset="0"/>
            </a:endParaRPr>
          </a:p>
          <a:p>
            <a:endParaRPr lang="en-US" sz="3200" b="1" dirty="0">
              <a:latin typeface="Century Gothic" pitchFamily="34" charset="0"/>
            </a:endParaRPr>
          </a:p>
          <a:p>
            <a:endParaRPr lang="en-US" sz="3200" b="1" dirty="0" smtClean="0">
              <a:latin typeface="Century Gothic" pitchFamily="34" charset="0"/>
            </a:endParaRPr>
          </a:p>
          <a:p>
            <a:endParaRPr lang="en-US" sz="3200" b="1" dirty="0">
              <a:latin typeface="Century Gothic" pitchFamily="34" charset="0"/>
            </a:endParaRPr>
          </a:p>
          <a:p>
            <a:endParaRPr lang="en-US" sz="3200" b="1" dirty="0">
              <a:latin typeface="Century Gothic" pitchFamily="34" charset="0"/>
            </a:endParaRPr>
          </a:p>
          <a:p>
            <a:endParaRPr lang="en-US" sz="3200" b="1" dirty="0" smtClean="0">
              <a:latin typeface="Century Gothic" pitchFamily="34" charset="0"/>
            </a:endParaRPr>
          </a:p>
          <a:p>
            <a:endParaRPr lang="en-US" sz="3200" b="1" dirty="0">
              <a:latin typeface="Century Gothic" pitchFamily="34" charset="0"/>
            </a:endParaRPr>
          </a:p>
          <a:p>
            <a:endParaRPr lang="en-US" sz="3200" b="1" dirty="0"/>
          </a:p>
        </p:txBody>
      </p:sp>
      <p:sp>
        <p:nvSpPr>
          <p:cNvPr id="4" name="Rectangle 3"/>
          <p:cNvSpPr/>
          <p:nvPr/>
        </p:nvSpPr>
        <p:spPr>
          <a:xfrm>
            <a:off x="4114800" y="1905000"/>
            <a:ext cx="4572000" cy="3170099"/>
          </a:xfrm>
          <a:prstGeom prst="rect">
            <a:avLst/>
          </a:prstGeom>
        </p:spPr>
        <p:txBody>
          <a:bodyPr>
            <a:spAutoFit/>
          </a:bodyPr>
          <a:lstStyle/>
          <a:p>
            <a:pPr marL="285750" indent="-285750">
              <a:buFont typeface="Arial" pitchFamily="34" charset="0"/>
              <a:buChar char="•"/>
            </a:pPr>
            <a:r>
              <a:rPr lang="en-US" sz="2000" dirty="0">
                <a:latin typeface="Century Gothic" pitchFamily="34" charset="0"/>
              </a:rPr>
              <a:t>Established in </a:t>
            </a:r>
            <a:r>
              <a:rPr lang="en-US" sz="2000" dirty="0" smtClean="0">
                <a:latin typeface="Century Gothic" pitchFamily="34" charset="0"/>
              </a:rPr>
              <a:t>2011 </a:t>
            </a:r>
            <a:r>
              <a:rPr lang="en-US" sz="2000" dirty="0">
                <a:latin typeface="Century Gothic" pitchFamily="34" charset="0"/>
              </a:rPr>
              <a:t>by </a:t>
            </a:r>
            <a:r>
              <a:rPr lang="en-US" sz="2000" dirty="0" smtClean="0">
                <a:latin typeface="Century Gothic" pitchFamily="34" charset="0"/>
              </a:rPr>
              <a:t>Linton N. </a:t>
            </a:r>
            <a:r>
              <a:rPr lang="en-US" sz="2000" dirty="0" err="1" smtClean="0">
                <a:latin typeface="Century Gothic" pitchFamily="34" charset="0"/>
              </a:rPr>
              <a:t>Tibbetts</a:t>
            </a:r>
            <a:r>
              <a:rPr lang="en-US" sz="2000" dirty="0" smtClean="0">
                <a:latin typeface="Century Gothic" pitchFamily="34" charset="0"/>
              </a:rPr>
              <a:t>, O.B.E.</a:t>
            </a:r>
          </a:p>
          <a:p>
            <a:pPr marL="285750" indent="-285750">
              <a:buFont typeface="Arial" pitchFamily="34" charset="0"/>
              <a:buChar char="•"/>
            </a:pPr>
            <a:endParaRPr lang="en-US" sz="2000" dirty="0">
              <a:latin typeface="Century Gothic" pitchFamily="34" charset="0"/>
            </a:endParaRPr>
          </a:p>
          <a:p>
            <a:pPr marL="285750" indent="-285750">
              <a:buFont typeface="Arial" pitchFamily="34" charset="0"/>
              <a:buChar char="•"/>
            </a:pPr>
            <a:r>
              <a:rPr lang="en-US" sz="2000" dirty="0">
                <a:latin typeface="Century Gothic" pitchFamily="34" charset="0"/>
              </a:rPr>
              <a:t>Awarded annually to a full-time marine science graduate student </a:t>
            </a:r>
            <a:r>
              <a:rPr lang="en-US" sz="2000" dirty="0" smtClean="0">
                <a:latin typeface="Century Gothic" pitchFamily="34" charset="0"/>
              </a:rPr>
              <a:t>involved in marine science research relevant to the Caribbean region</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First awarded in 2012</a:t>
            </a:r>
            <a:endParaRPr lang="en-US" sz="2000" dirty="0">
              <a:latin typeface="Century Gothic" pitchFamily="34" charset="0"/>
            </a:endParaRPr>
          </a:p>
        </p:txBody>
      </p:sp>
    </p:spTree>
    <p:extLst>
      <p:ext uri="{BB962C8B-B14F-4D97-AF65-F5344CB8AC3E}">
        <p14:creationId xmlns:p14="http://schemas.microsoft.com/office/powerpoint/2010/main" val="20315961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LINTON TIBBETTS FELLOWSHIP</a:t>
            </a:r>
          </a:p>
        </p:txBody>
      </p:sp>
      <p:sp>
        <p:nvSpPr>
          <p:cNvPr id="8195" name="Content Placeholder 2"/>
          <p:cNvSpPr>
            <a:spLocks noGrp="1"/>
          </p:cNvSpPr>
          <p:nvPr>
            <p:ph idx="1"/>
          </p:nvPr>
        </p:nvSpPr>
        <p:spPr>
          <a:xfrm>
            <a:off x="76200" y="1371600"/>
            <a:ext cx="4800600" cy="4191000"/>
          </a:xfrm>
        </p:spPr>
        <p:txBody>
          <a:bodyPr>
            <a:noAutofit/>
          </a:bodyPr>
          <a:lstStyle/>
          <a:p>
            <a:pPr algn="ctr">
              <a:spcBef>
                <a:spcPts val="0"/>
              </a:spcBef>
              <a:buFont typeface="Arial" charset="0"/>
              <a:buNone/>
            </a:pPr>
            <a:endParaRPr lang="en-US" dirty="0" smtClean="0">
              <a:solidFill>
                <a:schemeClr val="tx1"/>
              </a:solidFill>
              <a:latin typeface="Century Gothic" pitchFamily="34" charset="0"/>
            </a:endParaRPr>
          </a:p>
          <a:p>
            <a:pPr algn="ctr">
              <a:spcBef>
                <a:spcPts val="0"/>
              </a:spcBef>
              <a:buFont typeface="Arial" charset="0"/>
              <a:buNone/>
            </a:pPr>
            <a:endParaRPr lang="en-US" dirty="0" smtClean="0">
              <a:latin typeface="Century Gothic" pitchFamily="34" charset="0"/>
            </a:endParaRPr>
          </a:p>
          <a:p>
            <a:pPr algn="ctr">
              <a:spcBef>
                <a:spcPts val="0"/>
              </a:spcBef>
              <a:buFont typeface="Arial" charset="0"/>
              <a:buNone/>
            </a:pPr>
            <a:endParaRPr lang="en-US" dirty="0" smtClean="0">
              <a:solidFill>
                <a:schemeClr val="tx1"/>
              </a:solidFill>
              <a:latin typeface="Century Gothic" pitchFamily="34" charset="0"/>
            </a:endParaRPr>
          </a:p>
          <a:p>
            <a:pPr algn="ctr">
              <a:spcBef>
                <a:spcPts val="0"/>
              </a:spcBef>
              <a:buFont typeface="Arial" charset="0"/>
              <a:buNone/>
            </a:pPr>
            <a:r>
              <a:rPr lang="en-US" sz="3600" b="1" dirty="0" smtClean="0">
                <a:solidFill>
                  <a:schemeClr val="tx1"/>
                </a:solidFill>
                <a:latin typeface="Century Gothic" pitchFamily="34" charset="0"/>
              </a:rPr>
              <a:t>Katie Wirt</a:t>
            </a:r>
          </a:p>
          <a:p>
            <a:pPr algn="ctr">
              <a:spcBef>
                <a:spcPts val="0"/>
              </a:spcBef>
              <a:buFont typeface="Arial" charset="0"/>
              <a:buNone/>
            </a:pPr>
            <a:endParaRPr lang="en-US" sz="2000" dirty="0" smtClean="0">
              <a:latin typeface="Century Gothic" pitchFamily="34" charset="0"/>
            </a:endParaRPr>
          </a:p>
          <a:p>
            <a:pPr algn="ctr">
              <a:spcBef>
                <a:spcPts val="0"/>
              </a:spcBef>
              <a:buFont typeface="Arial" charset="0"/>
              <a:buNone/>
            </a:pPr>
            <a:r>
              <a:rPr lang="en-US" sz="2000" dirty="0" smtClean="0">
                <a:latin typeface="Century Gothic" pitchFamily="34" charset="0"/>
              </a:rPr>
              <a:t>(Hallock Muller)</a:t>
            </a:r>
            <a:endParaRPr lang="en-US" sz="2000" dirty="0" smtClean="0">
              <a:solidFill>
                <a:schemeClr val="tx1"/>
              </a:solidFill>
              <a:latin typeface="Century Gothic" pitchFamily="34" charset="0"/>
            </a:endParaRPr>
          </a:p>
        </p:txBody>
      </p:sp>
      <p:pic>
        <p:nvPicPr>
          <p:cNvPr id="1026" name="Picture 2" descr="C:\Documents and Settings\Katherine.wirt\Desktop\1 Katie Wirt.jpg"/>
          <p:cNvPicPr>
            <a:picLocks noChangeAspect="1" noChangeArrowheads="1"/>
          </p:cNvPicPr>
          <p:nvPr/>
        </p:nvPicPr>
        <p:blipFill>
          <a:blip r:embed="rId3" cstate="print"/>
          <a:srcRect/>
          <a:stretch>
            <a:fillRect/>
          </a:stretch>
        </p:blipFill>
        <p:spPr bwMode="auto">
          <a:xfrm>
            <a:off x="5410200" y="1371600"/>
            <a:ext cx="3039817" cy="4255058"/>
          </a:xfrm>
          <a:prstGeom prst="rect">
            <a:avLst/>
          </a:prstGeom>
          <a:noFill/>
          <a:ln w="38100">
            <a:solidFill>
              <a:srgbClr val="CDB980"/>
            </a:solidFill>
          </a:ln>
        </p:spPr>
      </p:pic>
    </p:spTree>
    <p:extLst>
      <p:ext uri="{BB962C8B-B14F-4D97-AF65-F5344CB8AC3E}">
        <p14:creationId xmlns:p14="http://schemas.microsoft.com/office/powerpoint/2010/main" val="288780144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04800" y="2249506"/>
            <a:ext cx="4800600" cy="3544631"/>
          </a:xfrm>
        </p:spPr>
        <p:txBody>
          <a:bodyPr>
            <a:normAutofit/>
          </a:bodyPr>
          <a:lstStyle/>
          <a:p>
            <a:r>
              <a:rPr lang="en-US" sz="2000" dirty="0" smtClean="0">
                <a:latin typeface="Century Gothic" pitchFamily="34" charset="0"/>
              </a:rPr>
              <a:t>Historically major reef builders in the western Atlantic and Caribbean</a:t>
            </a:r>
          </a:p>
          <a:p>
            <a:endParaRPr lang="en-US" sz="2000" dirty="0" smtClean="0">
              <a:latin typeface="Century Gothic" pitchFamily="34" charset="0"/>
            </a:endParaRPr>
          </a:p>
          <a:p>
            <a:r>
              <a:rPr lang="en-US" sz="2000" dirty="0" smtClean="0">
                <a:latin typeface="Century Gothic" pitchFamily="34" charset="0"/>
              </a:rPr>
              <a:t>Critically endangered</a:t>
            </a:r>
          </a:p>
          <a:p>
            <a:endParaRPr lang="en-US" sz="2000" dirty="0" smtClean="0">
              <a:latin typeface="Century Gothic" pitchFamily="34" charset="0"/>
            </a:endParaRPr>
          </a:p>
          <a:p>
            <a:r>
              <a:rPr lang="en-US" sz="2000" dirty="0" smtClean="0">
                <a:latin typeface="Century Gothic" pitchFamily="34" charset="0"/>
              </a:rPr>
              <a:t>Refine critical habitat maps in order to better protect the two species</a:t>
            </a:r>
          </a:p>
        </p:txBody>
      </p:sp>
      <p:pic>
        <p:nvPicPr>
          <p:cNvPr id="5" name="Picture 9" descr="http://faculty.mdc.edu/mchiappo/Organisms/acropora_cervicornis.jpg"/>
          <p:cNvPicPr>
            <a:picLocks noChangeAspect="1" noChangeArrowheads="1"/>
          </p:cNvPicPr>
          <p:nvPr/>
        </p:nvPicPr>
        <p:blipFill>
          <a:blip r:embed="rId3" cstate="print"/>
          <a:srcRect/>
          <a:stretch>
            <a:fillRect/>
          </a:stretch>
        </p:blipFill>
        <p:spPr bwMode="auto">
          <a:xfrm>
            <a:off x="5181600" y="1371600"/>
            <a:ext cx="2953512" cy="2214870"/>
          </a:xfrm>
          <a:prstGeom prst="rect">
            <a:avLst/>
          </a:prstGeom>
          <a:ln w="38100">
            <a:solidFill>
              <a:srgbClr val="CDB980"/>
            </a:solidFill>
          </a:ln>
          <a:effectLst/>
        </p:spPr>
      </p:pic>
      <p:pic>
        <p:nvPicPr>
          <p:cNvPr id="6" name="Picture 5"/>
          <p:cNvPicPr>
            <a:picLocks noChangeAspect="1"/>
          </p:cNvPicPr>
          <p:nvPr/>
        </p:nvPicPr>
        <p:blipFill>
          <a:blip r:embed="rId4" cstate="print"/>
          <a:srcRect/>
          <a:stretch>
            <a:fillRect/>
          </a:stretch>
        </p:blipFill>
        <p:spPr bwMode="auto">
          <a:xfrm>
            <a:off x="5715000" y="3733800"/>
            <a:ext cx="2954414" cy="2212737"/>
          </a:xfrm>
          <a:prstGeom prst="rect">
            <a:avLst/>
          </a:prstGeom>
          <a:ln w="38100">
            <a:solidFill>
              <a:srgbClr val="CDB980"/>
            </a:solidFill>
          </a:ln>
          <a:effectLst/>
        </p:spPr>
      </p:pic>
      <p:sp>
        <p:nvSpPr>
          <p:cNvPr id="7"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Katie Wirt</a:t>
            </a:r>
          </a:p>
        </p:txBody>
      </p:sp>
      <p:sp>
        <p:nvSpPr>
          <p:cNvPr id="2" name="TextBox 1"/>
          <p:cNvSpPr txBox="1"/>
          <p:nvPr/>
        </p:nvSpPr>
        <p:spPr>
          <a:xfrm>
            <a:off x="304800" y="1495455"/>
            <a:ext cx="4876800" cy="400110"/>
          </a:xfrm>
          <a:prstGeom prst="rect">
            <a:avLst/>
          </a:prstGeom>
          <a:noFill/>
        </p:spPr>
        <p:txBody>
          <a:bodyPr wrap="square" rtlCol="0">
            <a:spAutoFit/>
          </a:bodyPr>
          <a:lstStyle/>
          <a:p>
            <a:r>
              <a:rPr lang="en-US" sz="2000" dirty="0">
                <a:solidFill>
                  <a:srgbClr val="00706D"/>
                </a:solidFill>
                <a:latin typeface="Century Gothic" pitchFamily="34" charset="0"/>
              </a:rPr>
              <a:t>Elkhorn and </a:t>
            </a:r>
            <a:r>
              <a:rPr lang="en-US" sz="2000" dirty="0" err="1">
                <a:solidFill>
                  <a:srgbClr val="00706D"/>
                </a:solidFill>
                <a:latin typeface="Century Gothic" pitchFamily="34" charset="0"/>
              </a:rPr>
              <a:t>Staghorn</a:t>
            </a:r>
            <a:r>
              <a:rPr lang="en-US" sz="2000" dirty="0">
                <a:solidFill>
                  <a:srgbClr val="00706D"/>
                </a:solidFill>
                <a:latin typeface="Century Gothic" pitchFamily="34" charset="0"/>
              </a:rPr>
              <a:t> Coral Habitat</a:t>
            </a:r>
            <a:endParaRPr lang="en-US" sz="2000" dirty="0"/>
          </a:p>
        </p:txBody>
      </p:sp>
    </p:spTree>
    <p:extLst>
      <p:ext uri="{BB962C8B-B14F-4D97-AF65-F5344CB8AC3E}">
        <p14:creationId xmlns:p14="http://schemas.microsoft.com/office/powerpoint/2010/main" val="27782502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anbiel_group_19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46146"/>
            <a:ext cx="3794760" cy="1868854"/>
          </a:xfrm>
          <a:prstGeom prst="rect">
            <a:avLst/>
          </a:prstGeom>
          <a:noFill/>
          <a:ln w="38100">
            <a:solidFill>
              <a:srgbClr val="CDB980"/>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104239"/>
            <a:ext cx="6781800" cy="1323439"/>
          </a:xfrm>
          <a:prstGeom prst="rect">
            <a:avLst/>
          </a:prstGeom>
        </p:spPr>
        <p:txBody>
          <a:bodyPr wrap="square">
            <a:spAutoFit/>
          </a:bodyPr>
          <a:lstStyle/>
          <a:p>
            <a:pPr algn="ctr"/>
            <a:r>
              <a:rPr lang="en-US" sz="4000" dirty="0">
                <a:solidFill>
                  <a:srgbClr val="00706D"/>
                </a:solidFill>
                <a:latin typeface="Century Gothic" pitchFamily="34" charset="0"/>
              </a:rPr>
              <a:t>SANIBEL-CAPTIVA/BRIDELL MEMORIAL FELLOWSHIP</a:t>
            </a:r>
            <a:endParaRPr lang="en-US" sz="4000" dirty="0"/>
          </a:p>
        </p:txBody>
      </p:sp>
      <p:sp>
        <p:nvSpPr>
          <p:cNvPr id="6" name="TextBox 5"/>
          <p:cNvSpPr txBox="1"/>
          <p:nvPr/>
        </p:nvSpPr>
        <p:spPr>
          <a:xfrm>
            <a:off x="0" y="1219200"/>
            <a:ext cx="9067800" cy="2785378"/>
          </a:xfrm>
          <a:prstGeom prst="rect">
            <a:avLst/>
          </a:prstGeom>
          <a:noFill/>
        </p:spPr>
        <p:txBody>
          <a:bodyPr wrap="square" rtlCol="0">
            <a:spAutoFit/>
          </a:bodyPr>
          <a:lstStyle/>
          <a:p>
            <a:pPr marL="285750" indent="-285750">
              <a:spcAft>
                <a:spcPts val="600"/>
              </a:spcAft>
              <a:buFont typeface="Arial" pitchFamily="34" charset="0"/>
              <a:buChar char="•"/>
            </a:pPr>
            <a:r>
              <a:rPr lang="en-US" sz="2000" dirty="0" smtClean="0">
                <a:latin typeface="Century Gothic" pitchFamily="34" charset="0"/>
              </a:rPr>
              <a:t>In 1982, the </a:t>
            </a:r>
            <a:r>
              <a:rPr lang="en-US" sz="2000" dirty="0" err="1" smtClean="0">
                <a:latin typeface="Century Gothic" pitchFamily="34" charset="0"/>
              </a:rPr>
              <a:t>Saanibel</a:t>
            </a:r>
            <a:r>
              <a:rPr lang="en-US" sz="2000" dirty="0" smtClean="0">
                <a:latin typeface="Century Gothic" pitchFamily="34" charset="0"/>
              </a:rPr>
              <a:t>-Captiva Club made its first contribution to the College’s first Ph.D. student to purchase equipment that was critical to his dissertation</a:t>
            </a:r>
          </a:p>
          <a:p>
            <a:pPr marL="285750" indent="-285750">
              <a:spcAft>
                <a:spcPts val="600"/>
              </a:spcAft>
              <a:buFont typeface="Arial" pitchFamily="34" charset="0"/>
              <a:buChar char="•"/>
            </a:pPr>
            <a:r>
              <a:rPr lang="en-US" sz="2000" dirty="0" smtClean="0">
                <a:latin typeface="Century Gothic" pitchFamily="34" charset="0"/>
              </a:rPr>
              <a:t>In 1985, they voted to establish an endowed fellowship</a:t>
            </a:r>
          </a:p>
          <a:p>
            <a:pPr marL="285750" indent="-285750">
              <a:spcAft>
                <a:spcPts val="600"/>
              </a:spcAft>
              <a:buFont typeface="Arial" pitchFamily="34" charset="0"/>
              <a:buChar char="•"/>
            </a:pPr>
            <a:r>
              <a:rPr lang="en-US" sz="2000" dirty="0" smtClean="0">
                <a:latin typeface="Century Gothic" pitchFamily="34" charset="0"/>
              </a:rPr>
              <a:t>Mary and Al Bridell Fellowship was established in 1992 to help graduate students who need financial support to explore new ideas/concepts about all aspects of the ocean/atmosphere system</a:t>
            </a:r>
          </a:p>
          <a:p>
            <a:pPr marL="285750" indent="-285750">
              <a:buFont typeface="Arial" pitchFamily="34" charset="0"/>
              <a:buChar char="•"/>
            </a:pPr>
            <a:endParaRPr lang="en-US" sz="2000" dirty="0" smtClean="0">
              <a:latin typeface="Century Gothic" pitchFamily="34" charset="0"/>
            </a:endParaRPr>
          </a:p>
        </p:txBody>
      </p:sp>
      <p:sp>
        <p:nvSpPr>
          <p:cNvPr id="3" name="TextBox 2"/>
          <p:cNvSpPr txBox="1"/>
          <p:nvPr/>
        </p:nvSpPr>
        <p:spPr>
          <a:xfrm>
            <a:off x="15240" y="3657600"/>
            <a:ext cx="4709160" cy="1323439"/>
          </a:xfrm>
          <a:prstGeom prst="rect">
            <a:avLst/>
          </a:prstGeom>
          <a:noFill/>
        </p:spPr>
        <p:txBody>
          <a:bodyPr wrap="square" rtlCol="0">
            <a:spAutoFit/>
          </a:bodyPr>
          <a:lstStyle/>
          <a:p>
            <a:pPr marL="285750" indent="-285750">
              <a:buFont typeface="Arial" pitchFamily="34" charset="0"/>
              <a:buChar char="•"/>
            </a:pPr>
            <a:r>
              <a:rPr lang="en-US" sz="2000" dirty="0">
                <a:latin typeface="Century Gothic" pitchFamily="34" charset="0"/>
              </a:rPr>
              <a:t>These two funds where consolidated in 2009 to maximize support available to the Fellowship recipient</a:t>
            </a:r>
          </a:p>
        </p:txBody>
      </p:sp>
    </p:spTree>
    <p:extLst>
      <p:ext uri="{BB962C8B-B14F-4D97-AF65-F5344CB8AC3E}">
        <p14:creationId xmlns:p14="http://schemas.microsoft.com/office/powerpoint/2010/main" val="374473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a:solidFill>
                  <a:srgbClr val="00706D"/>
                </a:solidFill>
                <a:latin typeface="Century Gothic" pitchFamily="34" charset="0"/>
              </a:rPr>
              <a:t>Sanibel Captiva/</a:t>
            </a:r>
            <a:r>
              <a:rPr lang="en-US" sz="4000" dirty="0" err="1">
                <a:solidFill>
                  <a:srgbClr val="00706D"/>
                </a:solidFill>
                <a:latin typeface="Century Gothic" pitchFamily="34" charset="0"/>
              </a:rPr>
              <a:t>Bridell</a:t>
            </a:r>
            <a:r>
              <a:rPr lang="en-US" sz="4000" dirty="0">
                <a:solidFill>
                  <a:srgbClr val="00706D"/>
                </a:solidFill>
                <a:latin typeface="Century Gothic" pitchFamily="34" charset="0"/>
              </a:rPr>
              <a:t> Memorial  </a:t>
            </a:r>
            <a:r>
              <a:rPr lang="en-US" sz="4000" dirty="0" smtClean="0">
                <a:solidFill>
                  <a:srgbClr val="00706D"/>
                </a:solidFill>
                <a:latin typeface="Century Gothic" pitchFamily="34" charset="0"/>
              </a:rPr>
              <a:t>Fellowship</a:t>
            </a:r>
          </a:p>
        </p:txBody>
      </p:sp>
      <p:sp>
        <p:nvSpPr>
          <p:cNvPr id="8195" name="Content Placeholder 2"/>
          <p:cNvSpPr>
            <a:spLocks noGrp="1"/>
          </p:cNvSpPr>
          <p:nvPr>
            <p:ph idx="1"/>
          </p:nvPr>
        </p:nvSpPr>
        <p:spPr>
          <a:xfrm>
            <a:off x="152400" y="2072566"/>
            <a:ext cx="4800600" cy="2819400"/>
          </a:xfrm>
        </p:spPr>
        <p:txBody>
          <a:bodyPr>
            <a:noAutofit/>
          </a:bodyPr>
          <a:lstStyle/>
          <a:p>
            <a:pPr algn="ctr">
              <a:spcBef>
                <a:spcPts val="0"/>
              </a:spcBef>
              <a:buFont typeface="Arial" charset="0"/>
              <a:buNone/>
            </a:pPr>
            <a:endParaRPr lang="en-US" b="1" dirty="0" smtClean="0">
              <a:latin typeface="Century Gothic" pitchFamily="34" charset="0"/>
            </a:endParaRPr>
          </a:p>
          <a:p>
            <a:pPr algn="ctr">
              <a:spcBef>
                <a:spcPts val="0"/>
              </a:spcBef>
              <a:buFont typeface="Arial" charset="0"/>
              <a:buNone/>
            </a:pPr>
            <a:endParaRPr lang="en-US" b="1" dirty="0">
              <a:latin typeface="Century Gothic" pitchFamily="34" charset="0"/>
            </a:endParaRPr>
          </a:p>
          <a:p>
            <a:pPr algn="ctr">
              <a:spcBef>
                <a:spcPts val="0"/>
              </a:spcBef>
              <a:buFont typeface="Arial" charset="0"/>
              <a:buNone/>
            </a:pPr>
            <a:r>
              <a:rPr lang="en-US" sz="3600" b="1" dirty="0" smtClean="0">
                <a:latin typeface="Century Gothic" pitchFamily="34" charset="0"/>
              </a:rPr>
              <a:t>Robert </a:t>
            </a:r>
            <a:r>
              <a:rPr lang="en-US" sz="3600" b="1" dirty="0">
                <a:latin typeface="Century Gothic" pitchFamily="34" charset="0"/>
              </a:rPr>
              <a:t>M. </a:t>
            </a:r>
            <a:r>
              <a:rPr lang="en-US" sz="3600" b="1" dirty="0" smtClean="0">
                <a:latin typeface="Century Gothic" pitchFamily="34" charset="0"/>
              </a:rPr>
              <a:t>Ulrich</a:t>
            </a:r>
          </a:p>
          <a:p>
            <a:pPr algn="ctr">
              <a:spcBef>
                <a:spcPts val="0"/>
              </a:spcBef>
              <a:buFont typeface="Arial" charset="0"/>
              <a:buNone/>
            </a:pPr>
            <a:endParaRPr lang="en-US" sz="2000" dirty="0" smtClean="0">
              <a:latin typeface="Century Gothic" pitchFamily="34" charset="0"/>
            </a:endParaRPr>
          </a:p>
          <a:p>
            <a:pPr algn="ctr">
              <a:spcBef>
                <a:spcPts val="0"/>
              </a:spcBef>
              <a:buFont typeface="Arial" charset="0"/>
              <a:buNone/>
            </a:pPr>
            <a:r>
              <a:rPr lang="en-US" sz="2000" dirty="0" smtClean="0">
                <a:latin typeface="Century Gothic" pitchFamily="34" charset="0"/>
              </a:rPr>
              <a:t>(Paul)</a:t>
            </a:r>
          </a:p>
        </p:txBody>
      </p:sp>
      <p:pic>
        <p:nvPicPr>
          <p:cNvPr id="1026" name="Picture 2" descr="C:\Users\admin\Documents\Paul Lab Research\GSS 2012\Bob-Ulri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371600"/>
            <a:ext cx="2743200" cy="4221332"/>
          </a:xfrm>
          <a:prstGeom prst="rect">
            <a:avLst/>
          </a:prstGeom>
          <a:noFill/>
          <a:ln w="38100">
            <a:solidFill>
              <a:srgbClr val="CDB98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4494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solidFill>
                  <a:srgbClr val="00706D"/>
                </a:solidFill>
                <a:latin typeface="Century Gothic" pitchFamily="34" charset="0"/>
              </a:rPr>
              <a:t>Robert M. Ulrich</a:t>
            </a:r>
            <a:endParaRPr lang="en-US" sz="4000" dirty="0"/>
          </a:p>
        </p:txBody>
      </p:sp>
      <p:sp>
        <p:nvSpPr>
          <p:cNvPr id="3" name="Content Placeholder 2"/>
          <p:cNvSpPr>
            <a:spLocks noGrp="1"/>
          </p:cNvSpPr>
          <p:nvPr>
            <p:ph idx="1"/>
          </p:nvPr>
        </p:nvSpPr>
        <p:spPr>
          <a:xfrm>
            <a:off x="0" y="1600201"/>
            <a:ext cx="4419600" cy="4114800"/>
          </a:xfrm>
        </p:spPr>
        <p:txBody>
          <a:bodyPr>
            <a:normAutofit fontScale="62500" lnSpcReduction="20000"/>
          </a:bodyPr>
          <a:lstStyle/>
          <a:p>
            <a:r>
              <a:rPr lang="en-US" dirty="0">
                <a:latin typeface="Century Gothic" pitchFamily="34" charset="0"/>
              </a:rPr>
              <a:t>My research focuses on the development of gene-based detection assays for the identification of several organisms important to the marine environment and marine resource management.  </a:t>
            </a:r>
            <a:endParaRPr lang="en-US" dirty="0" smtClean="0">
              <a:latin typeface="Century Gothic" pitchFamily="34" charset="0"/>
            </a:endParaRPr>
          </a:p>
          <a:p>
            <a:endParaRPr lang="en-US" dirty="0">
              <a:latin typeface="Century Gothic" pitchFamily="34" charset="0"/>
            </a:endParaRPr>
          </a:p>
          <a:p>
            <a:r>
              <a:rPr lang="en-US" dirty="0" smtClean="0">
                <a:latin typeface="Century Gothic" pitchFamily="34" charset="0"/>
              </a:rPr>
              <a:t>Such </a:t>
            </a:r>
            <a:r>
              <a:rPr lang="en-US" dirty="0">
                <a:latin typeface="Century Gothic" pitchFamily="34" charset="0"/>
              </a:rPr>
              <a:t>organisms include harmful algal bloom species, bacterial indicators of seawater pollution, and grouper species as they relate to the seafood industry and larval settlement patterns.</a:t>
            </a:r>
          </a:p>
          <a:p>
            <a:endParaRPr lang="en-US" dirty="0"/>
          </a:p>
        </p:txBody>
      </p:sp>
      <p:pic>
        <p:nvPicPr>
          <p:cNvPr id="4" name="Picture 3" descr="C:\Users\admin\Desktop\IMAG00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41"/>
          <a:stretch/>
        </p:blipFill>
        <p:spPr bwMode="auto">
          <a:xfrm>
            <a:off x="4419600" y="1951548"/>
            <a:ext cx="4565561" cy="2954903"/>
          </a:xfrm>
          <a:prstGeom prst="rect">
            <a:avLst/>
          </a:prstGeom>
          <a:noFill/>
          <a:ln w="38100">
            <a:solidFill>
              <a:srgbClr val="CDB98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644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76200"/>
            <a:ext cx="7239000" cy="1323439"/>
          </a:xfrm>
          <a:prstGeom prst="rect">
            <a:avLst/>
          </a:prstGeom>
        </p:spPr>
        <p:txBody>
          <a:bodyPr wrap="square">
            <a:spAutoFit/>
          </a:bodyPr>
          <a:lstStyle/>
          <a:p>
            <a:pPr algn="ctr"/>
            <a:r>
              <a:rPr lang="en-US" sz="4000" dirty="0">
                <a:solidFill>
                  <a:srgbClr val="00706D"/>
                </a:solidFill>
                <a:latin typeface="Century Gothic" pitchFamily="34" charset="0"/>
              </a:rPr>
              <a:t>TAMPA BAY PARROT HEAD</a:t>
            </a:r>
            <a:br>
              <a:rPr lang="en-US" sz="4000" dirty="0">
                <a:solidFill>
                  <a:srgbClr val="00706D"/>
                </a:solidFill>
                <a:latin typeface="Century Gothic" pitchFamily="34" charset="0"/>
              </a:rPr>
            </a:br>
            <a:r>
              <a:rPr lang="en-US" sz="4000" dirty="0">
                <a:solidFill>
                  <a:srgbClr val="00706D"/>
                </a:solidFill>
                <a:latin typeface="Century Gothic" pitchFamily="34" charset="0"/>
              </a:rPr>
              <a:t>FELLOWSHIP</a:t>
            </a:r>
            <a:endParaRPr lang="en-US" sz="4000" dirty="0"/>
          </a:p>
        </p:txBody>
      </p:sp>
      <p:pic>
        <p:nvPicPr>
          <p:cNvPr id="5" name="Picture 6" descr="CaptHarr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30289"/>
            <a:ext cx="3505200" cy="3727511"/>
          </a:xfrm>
          <a:prstGeom prst="rect">
            <a:avLst/>
          </a:prstGeom>
          <a:noFill/>
          <a:ln w="38100">
            <a:solidFill>
              <a:srgbClr val="CDB98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1" y="5391090"/>
            <a:ext cx="3581400" cy="400110"/>
          </a:xfrm>
          <a:prstGeom prst="rect">
            <a:avLst/>
          </a:prstGeom>
          <a:noFill/>
        </p:spPr>
        <p:txBody>
          <a:bodyPr wrap="square" rtlCol="0">
            <a:spAutoFit/>
          </a:bodyPr>
          <a:lstStyle/>
          <a:p>
            <a:pPr algn="ctr"/>
            <a:r>
              <a:rPr lang="en-US" sz="2000" dirty="0" err="1" smtClean="0">
                <a:latin typeface="Century Gothic" pitchFamily="34" charset="0"/>
              </a:rPr>
              <a:t>Captn</a:t>
            </a:r>
            <a:r>
              <a:rPr lang="en-US" sz="2000" dirty="0" smtClean="0">
                <a:latin typeface="Century Gothic" pitchFamily="34" charset="0"/>
              </a:rPr>
              <a:t>” Harry Fink</a:t>
            </a:r>
            <a:endParaRPr lang="en-US" sz="2000" dirty="0">
              <a:latin typeface="Century Gothic" pitchFamily="34" charset="0"/>
            </a:endParaRPr>
          </a:p>
        </p:txBody>
      </p:sp>
      <p:sp>
        <p:nvSpPr>
          <p:cNvPr id="7" name="TextBox 6"/>
          <p:cNvSpPr txBox="1"/>
          <p:nvPr/>
        </p:nvSpPr>
        <p:spPr>
          <a:xfrm>
            <a:off x="4803058" y="2111276"/>
            <a:ext cx="4038600" cy="2862322"/>
          </a:xfrm>
          <a:prstGeom prst="rect">
            <a:avLst/>
          </a:prstGeom>
          <a:noFill/>
        </p:spPr>
        <p:txBody>
          <a:bodyPr wrap="square" rtlCol="0">
            <a:spAutoFit/>
          </a:bodyPr>
          <a:lstStyle/>
          <a:p>
            <a:pPr marL="285750" indent="-285750">
              <a:buFont typeface="Arial" pitchFamily="34" charset="0"/>
              <a:buChar char="•"/>
            </a:pPr>
            <a:r>
              <a:rPr lang="en-US" sz="2000" dirty="0" smtClean="0">
                <a:latin typeface="Century Gothic" pitchFamily="34" charset="0"/>
              </a:rPr>
              <a:t>Established in 1998 by the Tampa Bay Parrot Heads in Paradise Club</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Pays tribute to a USF Marine Science graduate student who is conducting marine research in and around the water of Tampa Bay</a:t>
            </a:r>
          </a:p>
        </p:txBody>
      </p:sp>
    </p:spTree>
    <p:extLst>
      <p:ext uri="{BB962C8B-B14F-4D97-AF65-F5344CB8AC3E}">
        <p14:creationId xmlns:p14="http://schemas.microsoft.com/office/powerpoint/2010/main" val="1369266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PARROT HEAD FELLOWSHIP</a:t>
            </a:r>
          </a:p>
        </p:txBody>
      </p:sp>
      <p:sp>
        <p:nvSpPr>
          <p:cNvPr id="8195" name="Content Placeholder 2"/>
          <p:cNvSpPr>
            <a:spLocks noGrp="1"/>
          </p:cNvSpPr>
          <p:nvPr>
            <p:ph idx="1"/>
          </p:nvPr>
        </p:nvSpPr>
        <p:spPr>
          <a:xfrm>
            <a:off x="76200" y="1371600"/>
            <a:ext cx="4800600" cy="4191000"/>
          </a:xfrm>
        </p:spPr>
        <p:txBody>
          <a:bodyPr>
            <a:noAutofit/>
          </a:bodyPr>
          <a:lstStyle/>
          <a:p>
            <a:pPr algn="ctr">
              <a:spcBef>
                <a:spcPts val="0"/>
              </a:spcBef>
              <a:buFont typeface="Arial" charset="0"/>
              <a:buNone/>
            </a:pPr>
            <a:endParaRPr lang="en-US" dirty="0" smtClean="0">
              <a:solidFill>
                <a:schemeClr val="tx1"/>
              </a:solidFill>
              <a:latin typeface="Century Gothic" pitchFamily="34" charset="0"/>
            </a:endParaRPr>
          </a:p>
          <a:p>
            <a:pPr algn="ctr">
              <a:spcBef>
                <a:spcPts val="0"/>
              </a:spcBef>
              <a:buFont typeface="Arial" charset="0"/>
              <a:buNone/>
            </a:pPr>
            <a:endParaRPr lang="en-US" dirty="0" smtClean="0">
              <a:latin typeface="Century Gothic" pitchFamily="34" charset="0"/>
            </a:endParaRPr>
          </a:p>
          <a:p>
            <a:pPr algn="ctr">
              <a:spcBef>
                <a:spcPts val="0"/>
              </a:spcBef>
              <a:buFont typeface="Arial" charset="0"/>
              <a:buNone/>
            </a:pPr>
            <a:endParaRPr lang="en-US" dirty="0" smtClean="0">
              <a:solidFill>
                <a:schemeClr val="tx1"/>
              </a:solidFill>
              <a:latin typeface="Century Gothic" pitchFamily="34" charset="0"/>
            </a:endParaRPr>
          </a:p>
          <a:p>
            <a:pPr algn="ctr">
              <a:spcBef>
                <a:spcPts val="0"/>
              </a:spcBef>
              <a:buFont typeface="Arial" charset="0"/>
              <a:buNone/>
            </a:pPr>
            <a:r>
              <a:rPr lang="en-US" sz="3600" b="1" dirty="0" smtClean="0">
                <a:solidFill>
                  <a:schemeClr val="tx1"/>
                </a:solidFill>
                <a:latin typeface="Century Gothic" pitchFamily="34" charset="0"/>
              </a:rPr>
              <a:t>Brendan O’Connor</a:t>
            </a:r>
          </a:p>
          <a:p>
            <a:pPr algn="ctr">
              <a:spcBef>
                <a:spcPts val="0"/>
              </a:spcBef>
              <a:buFont typeface="Arial" charset="0"/>
              <a:buNone/>
            </a:pPr>
            <a:endParaRPr lang="en-US" sz="2000" dirty="0" smtClean="0">
              <a:latin typeface="Century Gothic" pitchFamily="34" charset="0"/>
            </a:endParaRPr>
          </a:p>
          <a:p>
            <a:pPr algn="ctr">
              <a:spcBef>
                <a:spcPts val="0"/>
              </a:spcBef>
              <a:buFont typeface="Arial" charset="0"/>
              <a:buNone/>
            </a:pPr>
            <a:r>
              <a:rPr lang="en-US" sz="2000" dirty="0" smtClean="0">
                <a:latin typeface="Century Gothic" pitchFamily="34" charset="0"/>
              </a:rPr>
              <a:t>(Muller-Karger)</a:t>
            </a:r>
            <a:endParaRPr lang="en-US" sz="2000" dirty="0" smtClean="0">
              <a:solidFill>
                <a:schemeClr val="tx1"/>
              </a:solidFill>
              <a:latin typeface="Century Gothic" pitchFamily="34" charset="0"/>
            </a:endParaRPr>
          </a:p>
        </p:txBody>
      </p:sp>
      <p:pic>
        <p:nvPicPr>
          <p:cNvPr id="2050" name="Picture 2" descr="C:\Users\cms-deansoffice\AppData\Local\Microsoft\Windows\Temporary Internet Files\Content.Outlook\JXWWCF7L\Brendan O'Connor head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28800"/>
            <a:ext cx="4267200" cy="3200400"/>
          </a:xfrm>
          <a:prstGeom prst="rect">
            <a:avLst/>
          </a:prstGeom>
          <a:noFill/>
          <a:ln w="38100">
            <a:solidFill>
              <a:srgbClr val="CDB06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5462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2133739928"/>
              </p:ext>
            </p:extLst>
          </p:nvPr>
        </p:nvGraphicFramePr>
        <p:xfrm>
          <a:off x="294163" y="248897"/>
          <a:ext cx="8672286" cy="62895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753825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Brendan O’Connor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306" y="1752600"/>
            <a:ext cx="4267200" cy="3200400"/>
          </a:xfrm>
          <a:prstGeom prst="rect">
            <a:avLst/>
          </a:prstGeom>
          <a:ln w="38100">
            <a:solidFill>
              <a:srgbClr val="CDB06C"/>
            </a:solidFill>
          </a:ln>
        </p:spPr>
      </p:pic>
      <p:sp>
        <p:nvSpPr>
          <p:cNvPr id="8195" name="Content Placeholder 2"/>
          <p:cNvSpPr>
            <a:spLocks noGrp="1"/>
          </p:cNvSpPr>
          <p:nvPr>
            <p:ph idx="1"/>
          </p:nvPr>
        </p:nvSpPr>
        <p:spPr>
          <a:xfrm>
            <a:off x="22220" y="1981200"/>
            <a:ext cx="4800600" cy="2971800"/>
          </a:xfrm>
        </p:spPr>
        <p:txBody>
          <a:bodyPr>
            <a:noAutofit/>
          </a:bodyPr>
          <a:lstStyle/>
          <a:p>
            <a:pPr>
              <a:spcBef>
                <a:spcPts val="0"/>
              </a:spcBef>
            </a:pPr>
            <a:r>
              <a:rPr lang="en-US" sz="2000" dirty="0" smtClean="0">
                <a:solidFill>
                  <a:schemeClr val="tx1"/>
                </a:solidFill>
                <a:latin typeface="Century Gothic" pitchFamily="34" charset="0"/>
              </a:rPr>
              <a:t>Analyze the spectral </a:t>
            </a:r>
            <a:r>
              <a:rPr lang="en-US" sz="2000" dirty="0" smtClean="0">
                <a:latin typeface="Century Gothic" pitchFamily="34" charset="0"/>
              </a:rPr>
              <a:t>properties of the DWH oil spill using airplane derived imagery</a:t>
            </a:r>
          </a:p>
          <a:p>
            <a:pPr>
              <a:spcBef>
                <a:spcPts val="0"/>
              </a:spcBef>
            </a:pPr>
            <a:endParaRPr lang="en-US" sz="2000" dirty="0" smtClean="0">
              <a:latin typeface="Century Gothic" pitchFamily="34" charset="0"/>
            </a:endParaRPr>
          </a:p>
          <a:p>
            <a:pPr>
              <a:spcBef>
                <a:spcPts val="0"/>
              </a:spcBef>
            </a:pPr>
            <a:r>
              <a:rPr lang="en-US" sz="2000" dirty="0" smtClean="0">
                <a:latin typeface="Century Gothic" pitchFamily="34" charset="0"/>
              </a:rPr>
              <a:t>Creating a mapping technique to enhance detection of surface </a:t>
            </a:r>
            <a:br>
              <a:rPr lang="en-US" sz="2000" dirty="0" smtClean="0">
                <a:latin typeface="Century Gothic" pitchFamily="34" charset="0"/>
              </a:rPr>
            </a:br>
            <a:r>
              <a:rPr lang="en-US" sz="2000" dirty="0" smtClean="0">
                <a:latin typeface="Century Gothic" pitchFamily="34" charset="0"/>
              </a:rPr>
              <a:t>oil</a:t>
            </a: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p:txBody>
      </p:sp>
    </p:spTree>
    <p:extLst>
      <p:ext uri="{BB962C8B-B14F-4D97-AF65-F5344CB8AC3E}">
        <p14:creationId xmlns:p14="http://schemas.microsoft.com/office/powerpoint/2010/main" val="15909029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52400"/>
            <a:ext cx="8534400" cy="707886"/>
          </a:xfrm>
          <a:prstGeom prst="rect">
            <a:avLst/>
          </a:prstGeom>
        </p:spPr>
        <p:txBody>
          <a:bodyPr wrap="square">
            <a:spAutoFit/>
          </a:bodyPr>
          <a:lstStyle/>
          <a:p>
            <a:r>
              <a:rPr lang="en-US" sz="4000" dirty="0">
                <a:solidFill>
                  <a:srgbClr val="00706D"/>
                </a:solidFill>
                <a:latin typeface="Century Gothic" pitchFamily="34" charset="0"/>
              </a:rPr>
              <a:t>GEORGE LORTON FELLOWSHIP</a:t>
            </a:r>
            <a:endParaRPr lang="en-US" sz="4000" dirty="0"/>
          </a:p>
        </p:txBody>
      </p:sp>
      <p:sp>
        <p:nvSpPr>
          <p:cNvPr id="5" name="TextBox 4"/>
          <p:cNvSpPr txBox="1"/>
          <p:nvPr/>
        </p:nvSpPr>
        <p:spPr>
          <a:xfrm>
            <a:off x="4800600" y="1958876"/>
            <a:ext cx="3581400" cy="3170099"/>
          </a:xfrm>
          <a:prstGeom prst="rect">
            <a:avLst/>
          </a:prstGeom>
          <a:noFill/>
        </p:spPr>
        <p:txBody>
          <a:bodyPr wrap="square" rtlCol="0">
            <a:spAutoFit/>
          </a:bodyPr>
          <a:lstStyle/>
          <a:p>
            <a:pPr marL="285750" indent="-285750">
              <a:buFont typeface="Arial" pitchFamily="34" charset="0"/>
              <a:buChar char="•"/>
            </a:pPr>
            <a:r>
              <a:rPr lang="en-US" sz="2000" dirty="0" smtClean="0">
                <a:latin typeface="Century Gothic" pitchFamily="34" charset="0"/>
              </a:rPr>
              <a:t>Established in 2010 by George Harvey Lorton</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Awarded annually to a full-time marine science graduate student pursuing a graduate career in one of the four major oceanographic disciplines</a:t>
            </a:r>
            <a:endParaRPr lang="en-US" sz="2000" dirty="0">
              <a:latin typeface="Century Gothic" pitchFamily="34" charset="0"/>
            </a:endParaRPr>
          </a:p>
        </p:txBody>
      </p:sp>
      <p:pic>
        <p:nvPicPr>
          <p:cNvPr id="1026" name="Picture 2" descr="C:\Users\cms-deansoffice\AppData\Local\Microsoft\Windows\Temporary Internet Files\Content.Outlook\JXWWCF7L\George Lorton pic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49438"/>
            <a:ext cx="4267200" cy="4238561"/>
          </a:xfrm>
          <a:prstGeom prst="rect">
            <a:avLst/>
          </a:prstGeom>
          <a:noFill/>
          <a:ln w="38100">
            <a:solidFill>
              <a:srgbClr val="CDB06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161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George Lorton Fellowship</a:t>
            </a:r>
          </a:p>
        </p:txBody>
      </p:sp>
      <p:pic>
        <p:nvPicPr>
          <p:cNvPr id="9" name="Picture 8" descr="me on turkey day.jpg"/>
          <p:cNvPicPr>
            <a:picLocks noChangeAspect="1"/>
          </p:cNvPicPr>
          <p:nvPr/>
        </p:nvPicPr>
        <p:blipFill>
          <a:blip r:embed="rId3" cstate="print"/>
          <a:srcRect l="22185" t="5335" r="32119" b="-621"/>
          <a:stretch>
            <a:fillRect/>
          </a:stretch>
        </p:blipFill>
        <p:spPr>
          <a:xfrm>
            <a:off x="5867400" y="1289439"/>
            <a:ext cx="3133724" cy="4359963"/>
          </a:xfrm>
          <a:prstGeom prst="rect">
            <a:avLst/>
          </a:prstGeom>
          <a:ln w="38100">
            <a:solidFill>
              <a:srgbClr val="CDB06C"/>
            </a:solidFill>
          </a:ln>
        </p:spPr>
      </p:pic>
      <p:sp>
        <p:nvSpPr>
          <p:cNvPr id="3" name="Rectangle 2"/>
          <p:cNvSpPr/>
          <p:nvPr/>
        </p:nvSpPr>
        <p:spPr>
          <a:xfrm>
            <a:off x="533400" y="2209800"/>
            <a:ext cx="4953000" cy="2246769"/>
          </a:xfrm>
          <a:prstGeom prst="rect">
            <a:avLst/>
          </a:prstGeom>
        </p:spPr>
        <p:txBody>
          <a:bodyPr wrap="square">
            <a:spAutoFit/>
          </a:bodyPr>
          <a:lstStyle/>
          <a:p>
            <a:endParaRPr lang="en-US" sz="3200" b="1" dirty="0">
              <a:latin typeface="Century Gothic" pitchFamily="34" charset="0"/>
            </a:endParaRPr>
          </a:p>
          <a:p>
            <a:r>
              <a:rPr lang="en-US" sz="3600" b="1" dirty="0" smtClean="0">
                <a:latin typeface="Century Gothic" pitchFamily="34" charset="0"/>
              </a:rPr>
              <a:t>Danielle Greenhow</a:t>
            </a:r>
          </a:p>
          <a:p>
            <a:pPr algn="ctr"/>
            <a:endParaRPr lang="en-US" sz="2000" dirty="0" smtClean="0">
              <a:latin typeface="Century Gothic" pitchFamily="34" charset="0"/>
            </a:endParaRPr>
          </a:p>
          <a:p>
            <a:pPr algn="ctr"/>
            <a:r>
              <a:rPr lang="en-US" sz="2000" dirty="0" smtClean="0">
                <a:latin typeface="Century Gothic" pitchFamily="34" charset="0"/>
              </a:rPr>
              <a:t>(Mann)</a:t>
            </a:r>
          </a:p>
          <a:p>
            <a:endParaRPr lang="en-US" sz="3200" b="1" dirty="0"/>
          </a:p>
        </p:txBody>
      </p:sp>
    </p:spTree>
    <p:extLst>
      <p:ext uri="{BB962C8B-B14F-4D97-AF65-F5344CB8AC3E}">
        <p14:creationId xmlns:p14="http://schemas.microsoft.com/office/powerpoint/2010/main" val="8064801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dirty="0" smtClean="0">
                <a:solidFill>
                  <a:srgbClr val="00706D"/>
                </a:solidFill>
                <a:latin typeface="Century Gothic" pitchFamily="34" charset="0"/>
              </a:rPr>
              <a:t>Danielle </a:t>
            </a:r>
            <a:r>
              <a:rPr lang="en-US" sz="4000" dirty="0">
                <a:solidFill>
                  <a:srgbClr val="00706D"/>
                </a:solidFill>
                <a:latin typeface="Century Gothic" pitchFamily="34" charset="0"/>
              </a:rPr>
              <a:t>Greenhow</a:t>
            </a:r>
            <a:endParaRPr lang="en-US" sz="4000" dirty="0"/>
          </a:p>
        </p:txBody>
      </p:sp>
      <p:sp>
        <p:nvSpPr>
          <p:cNvPr id="4" name="Content Placeholder 2"/>
          <p:cNvSpPr txBox="1">
            <a:spLocks/>
          </p:cNvSpPr>
          <p:nvPr/>
        </p:nvSpPr>
        <p:spPr>
          <a:xfrm>
            <a:off x="76200" y="1447800"/>
            <a:ext cx="5486400" cy="419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0513" indent="-290513">
              <a:spcBef>
                <a:spcPts val="0"/>
              </a:spcBef>
              <a:spcAft>
                <a:spcPts val="1200"/>
              </a:spcAft>
            </a:pPr>
            <a:r>
              <a:rPr lang="en-US" sz="2000" dirty="0" smtClean="0">
                <a:latin typeface="Century Gothic" pitchFamily="34" charset="0"/>
              </a:rPr>
              <a:t>Echolocation Beam Patterns in Freely Swimming Dolphins</a:t>
            </a:r>
          </a:p>
          <a:p>
            <a:pPr marL="290513" indent="-290513">
              <a:spcBef>
                <a:spcPts val="0"/>
              </a:spcBef>
              <a:spcAft>
                <a:spcPts val="1200"/>
              </a:spcAft>
            </a:pPr>
            <a:r>
              <a:rPr lang="en-US" sz="2000" dirty="0" smtClean="0">
                <a:latin typeface="Century Gothic" pitchFamily="34" charset="0"/>
              </a:rPr>
              <a:t>Measuring dolphin hearing thresholds using behavioral and psychophysical methods</a:t>
            </a:r>
          </a:p>
          <a:p>
            <a:pPr marL="290513" indent="-290513">
              <a:spcBef>
                <a:spcPts val="0"/>
              </a:spcBef>
              <a:spcAft>
                <a:spcPts val="1200"/>
              </a:spcAft>
            </a:pPr>
            <a:r>
              <a:rPr lang="en-US" sz="2000" dirty="0" smtClean="0">
                <a:latin typeface="Century Gothic" pitchFamily="34" charset="0"/>
              </a:rPr>
              <a:t>Comparing hearing ability with echolocation beam pattern to determine if output compensation occurs with high frequency hearing loss</a:t>
            </a:r>
          </a:p>
          <a:p>
            <a:pPr marL="290513" indent="-290513">
              <a:spcBef>
                <a:spcPts val="0"/>
              </a:spcBef>
              <a:spcAft>
                <a:spcPts val="1200"/>
              </a:spcAft>
            </a:pPr>
            <a:r>
              <a:rPr lang="en-US" sz="2000" dirty="0" smtClean="0">
                <a:latin typeface="Century Gothic" pitchFamily="34" charset="0"/>
              </a:rPr>
              <a:t>Cross-species comparison of beam pattern and beam steering abilities</a:t>
            </a:r>
          </a:p>
        </p:txBody>
      </p:sp>
      <p:pic>
        <p:nvPicPr>
          <p:cNvPr id="5" name="Picture 4" descr="IMG_0568.JPG"/>
          <p:cNvPicPr preferRelativeResize="0">
            <a:picLocks noChangeAspect="1"/>
          </p:cNvPicPr>
          <p:nvPr/>
        </p:nvPicPr>
        <p:blipFill>
          <a:blip r:embed="rId3" cstate="print">
            <a:lum bright="10000" contrast="30000"/>
          </a:blip>
          <a:srcRect l="36471" b="23310"/>
          <a:stretch>
            <a:fillRect/>
          </a:stretch>
        </p:blipFill>
        <p:spPr>
          <a:xfrm>
            <a:off x="5572868" y="3200400"/>
            <a:ext cx="3571132" cy="2422749"/>
          </a:xfrm>
          <a:prstGeom prst="rect">
            <a:avLst/>
          </a:prstGeom>
          <a:ln w="38100">
            <a:solidFill>
              <a:srgbClr val="CDB06C"/>
            </a:solidFill>
          </a:ln>
        </p:spPr>
      </p:pic>
      <p:pic>
        <p:nvPicPr>
          <p:cNvPr id="6" name="Picture 5" descr="IMG_0579.JPG"/>
          <p:cNvPicPr preferRelativeResize="0">
            <a:picLocks noChangeAspect="1"/>
          </p:cNvPicPr>
          <p:nvPr/>
        </p:nvPicPr>
        <p:blipFill>
          <a:blip r:embed="rId4" cstate="print"/>
          <a:srcRect l="18546" t="17378" r="7500" b="29241"/>
          <a:stretch>
            <a:fillRect/>
          </a:stretch>
        </p:blipFill>
        <p:spPr>
          <a:xfrm>
            <a:off x="5423487" y="1219200"/>
            <a:ext cx="3724073" cy="1510700"/>
          </a:xfrm>
          <a:prstGeom prst="rect">
            <a:avLst/>
          </a:prstGeom>
          <a:ln w="38100">
            <a:solidFill>
              <a:srgbClr val="CDB06C"/>
            </a:solidFill>
          </a:ln>
        </p:spPr>
      </p:pic>
    </p:spTree>
    <p:extLst>
      <p:ext uri="{BB962C8B-B14F-4D97-AF65-F5344CB8AC3E}">
        <p14:creationId xmlns:p14="http://schemas.microsoft.com/office/powerpoint/2010/main" val="3650852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1360"/>
            <a:ext cx="8915400" cy="1143000"/>
          </a:xfrm>
        </p:spPr>
        <p:txBody>
          <a:bodyPr>
            <a:noAutofit/>
          </a:bodyPr>
          <a:lstStyle/>
          <a:p>
            <a:r>
              <a:rPr lang="en-US" sz="4000" dirty="0" smtClean="0">
                <a:solidFill>
                  <a:srgbClr val="00706D"/>
                </a:solidFill>
                <a:latin typeface="Century Gothic" pitchFamily="34" charset="0"/>
              </a:rPr>
              <a:t>Von </a:t>
            </a:r>
            <a:r>
              <a:rPr lang="en-US" sz="4000" dirty="0" err="1" smtClean="0">
                <a:solidFill>
                  <a:srgbClr val="00706D"/>
                </a:solidFill>
                <a:latin typeface="Century Gothic" pitchFamily="34" charset="0"/>
              </a:rPr>
              <a:t>Rosenstiel</a:t>
            </a:r>
            <a:r>
              <a:rPr lang="en-US" sz="4000" dirty="0" smtClean="0">
                <a:solidFill>
                  <a:srgbClr val="00706D"/>
                </a:solidFill>
                <a:latin typeface="Century Gothic" pitchFamily="34" charset="0"/>
              </a:rPr>
              <a:t> Endowed Fellowships (4 awardees)</a:t>
            </a:r>
            <a:endParaRPr lang="en-US" sz="4000" dirty="0">
              <a:solidFill>
                <a:srgbClr val="00706D"/>
              </a:solidFill>
              <a:latin typeface="Century Gothic" pitchFamily="34" charset="0"/>
            </a:endParaRPr>
          </a:p>
        </p:txBody>
      </p:sp>
      <p:pic>
        <p:nvPicPr>
          <p:cNvPr id="4" name="Picture 6" descr="VonRosenstiel"/>
          <p:cNvPicPr>
            <a:picLocks noChangeAspect="1" noChangeArrowheads="1"/>
          </p:cNvPicPr>
          <p:nvPr/>
        </p:nvPicPr>
        <p:blipFill>
          <a:blip r:embed="rId3">
            <a:extLst>
              <a:ext uri="{28A0092B-C50C-407E-A947-70E740481C1C}">
                <a14:useLocalDpi xmlns:a14="http://schemas.microsoft.com/office/drawing/2010/main" val="0"/>
              </a:ext>
            </a:extLst>
          </a:blip>
          <a:srcRect l="5008" t="4010" r="5008" b="30080"/>
          <a:stretch>
            <a:fillRect/>
          </a:stretch>
        </p:blipFill>
        <p:spPr bwMode="auto">
          <a:xfrm>
            <a:off x="609600" y="1524000"/>
            <a:ext cx="3733800" cy="3416300"/>
          </a:xfrm>
          <a:prstGeom prst="rect">
            <a:avLst/>
          </a:prstGeom>
          <a:noFill/>
          <a:ln w="38100">
            <a:solidFill>
              <a:srgbClr val="CDB98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5117068"/>
            <a:ext cx="3962400" cy="400110"/>
          </a:xfrm>
          <a:prstGeom prst="rect">
            <a:avLst/>
          </a:prstGeom>
          <a:noFill/>
        </p:spPr>
        <p:txBody>
          <a:bodyPr wrap="square" rtlCol="0">
            <a:spAutoFit/>
          </a:bodyPr>
          <a:lstStyle/>
          <a:p>
            <a:r>
              <a:rPr lang="en-US" sz="2000" dirty="0" smtClean="0">
                <a:latin typeface="Century Gothic" pitchFamily="34" charset="0"/>
              </a:rPr>
              <a:t>Anne &amp; Werner Von </a:t>
            </a:r>
            <a:r>
              <a:rPr lang="en-US" sz="2000" dirty="0" err="1" smtClean="0">
                <a:latin typeface="Century Gothic" pitchFamily="34" charset="0"/>
              </a:rPr>
              <a:t>Rosenstiel</a:t>
            </a:r>
            <a:endParaRPr lang="en-US" sz="2000" dirty="0">
              <a:latin typeface="Century Gothic" pitchFamily="34" charset="0"/>
            </a:endParaRPr>
          </a:p>
        </p:txBody>
      </p:sp>
      <p:sp>
        <p:nvSpPr>
          <p:cNvPr id="7" name="TextBox 6"/>
          <p:cNvSpPr txBox="1"/>
          <p:nvPr/>
        </p:nvSpPr>
        <p:spPr>
          <a:xfrm>
            <a:off x="4572000" y="1295400"/>
            <a:ext cx="4419600" cy="4401205"/>
          </a:xfrm>
          <a:prstGeom prst="rect">
            <a:avLst/>
          </a:prstGeom>
          <a:noFill/>
        </p:spPr>
        <p:txBody>
          <a:bodyPr wrap="square" rtlCol="0">
            <a:spAutoFit/>
          </a:bodyPr>
          <a:lstStyle/>
          <a:p>
            <a:pPr marL="285750" indent="-285750">
              <a:buFont typeface="Arial" pitchFamily="34" charset="0"/>
              <a:buChar char="•"/>
            </a:pPr>
            <a:r>
              <a:rPr lang="en-US" sz="2000" dirty="0" smtClean="0">
                <a:latin typeface="Century Gothic" pitchFamily="34" charset="0"/>
              </a:rPr>
              <a:t>Established in 1992 by the Von </a:t>
            </a:r>
            <a:r>
              <a:rPr lang="en-US" sz="2000" dirty="0" err="1" smtClean="0">
                <a:latin typeface="Century Gothic" pitchFamily="34" charset="0"/>
              </a:rPr>
              <a:t>Rosenstiels</a:t>
            </a:r>
            <a:endParaRPr lang="en-US" sz="2000" dirty="0" smtClean="0">
              <a:latin typeface="Century Gothic" pitchFamily="34" charset="0"/>
            </a:endParaRP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Primary purpose is to attract the most talented and most deserving graduate student in marine science</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Awards are made in each of the four major oceanographic disciplines to a new student who is interested in applying an advanced technology to oceanographic science</a:t>
            </a:r>
          </a:p>
        </p:txBody>
      </p:sp>
    </p:spTree>
    <p:extLst>
      <p:ext uri="{BB962C8B-B14F-4D97-AF65-F5344CB8AC3E}">
        <p14:creationId xmlns:p14="http://schemas.microsoft.com/office/powerpoint/2010/main" val="107271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a:solidFill>
                  <a:srgbClr val="00706D"/>
                </a:solidFill>
                <a:latin typeface="Century Gothic" pitchFamily="34" charset="0"/>
              </a:rPr>
              <a:t>Von </a:t>
            </a:r>
            <a:r>
              <a:rPr lang="en-US" sz="4000" dirty="0" err="1">
                <a:solidFill>
                  <a:srgbClr val="00706D"/>
                </a:solidFill>
                <a:latin typeface="Century Gothic" pitchFamily="34" charset="0"/>
              </a:rPr>
              <a:t>Rosenstiel</a:t>
            </a:r>
            <a:r>
              <a:rPr lang="en-US" sz="4000" dirty="0">
                <a:solidFill>
                  <a:srgbClr val="00706D"/>
                </a:solidFill>
                <a:latin typeface="Century Gothic" pitchFamily="34" charset="0"/>
              </a:rPr>
              <a:t> Endowed Fellowship</a:t>
            </a:r>
            <a:endParaRPr lang="en-US" sz="4000" dirty="0" smtClean="0">
              <a:solidFill>
                <a:srgbClr val="00706D"/>
              </a:solidFill>
              <a:latin typeface="Century Gothic" pitchFamily="34" charset="0"/>
            </a:endParaRPr>
          </a:p>
        </p:txBody>
      </p:sp>
      <p:sp>
        <p:nvSpPr>
          <p:cNvPr id="6" name="TextBox 5"/>
          <p:cNvSpPr txBox="1"/>
          <p:nvPr/>
        </p:nvSpPr>
        <p:spPr>
          <a:xfrm>
            <a:off x="457200" y="1752600"/>
            <a:ext cx="5257800" cy="3354765"/>
          </a:xfrm>
          <a:prstGeom prst="rect">
            <a:avLst/>
          </a:prstGeom>
          <a:noFill/>
        </p:spPr>
        <p:txBody>
          <a:bodyPr wrap="square" rtlCol="0">
            <a:spAutoFit/>
          </a:bodyPr>
          <a:lstStyle/>
          <a:p>
            <a:pPr algn="ctr"/>
            <a:endParaRPr lang="en-US" sz="3600" b="1" dirty="0" smtClean="0">
              <a:latin typeface="Century Gothic" pitchFamily="34" charset="0"/>
            </a:endParaRPr>
          </a:p>
          <a:p>
            <a:pPr algn="ctr"/>
            <a:endParaRPr lang="en-US" sz="3600" b="1" dirty="0">
              <a:latin typeface="Century Gothic" pitchFamily="34" charset="0"/>
            </a:endParaRPr>
          </a:p>
          <a:p>
            <a:pPr algn="ctr"/>
            <a:r>
              <a:rPr lang="en-US" sz="3600" b="1" dirty="0" smtClean="0">
                <a:latin typeface="Century Gothic" pitchFamily="34" charset="0"/>
              </a:rPr>
              <a:t>Jenny Fenton</a:t>
            </a:r>
          </a:p>
          <a:p>
            <a:pPr algn="ctr"/>
            <a:endParaRPr lang="en-US" sz="2000" dirty="0" smtClean="0">
              <a:latin typeface="Century Gothic" pitchFamily="34" charset="0"/>
            </a:endParaRPr>
          </a:p>
          <a:p>
            <a:pPr algn="ctr"/>
            <a:r>
              <a:rPr lang="en-US" sz="2000" dirty="0" smtClean="0">
                <a:latin typeface="Century Gothic" pitchFamily="34" charset="0"/>
              </a:rPr>
              <a:t>(Hollander / Peebles)</a:t>
            </a:r>
          </a:p>
          <a:p>
            <a:endParaRPr lang="en-US" sz="3200" dirty="0"/>
          </a:p>
          <a:p>
            <a:endParaRPr lang="en-US" sz="3200" dirty="0"/>
          </a:p>
        </p:txBody>
      </p:sp>
      <p:pic>
        <p:nvPicPr>
          <p:cNvPr id="5" name="Picture 4" descr="JFenton_fix.jpg"/>
          <p:cNvPicPr>
            <a:picLocks noChangeAspect="1"/>
          </p:cNvPicPr>
          <p:nvPr/>
        </p:nvPicPr>
        <p:blipFill>
          <a:blip r:embed="rId3" cstate="print"/>
          <a:stretch>
            <a:fillRect/>
          </a:stretch>
        </p:blipFill>
        <p:spPr>
          <a:xfrm>
            <a:off x="5943600" y="1676400"/>
            <a:ext cx="2754848" cy="3631391"/>
          </a:xfrm>
          <a:prstGeom prst="rect">
            <a:avLst/>
          </a:prstGeom>
          <a:ln w="38100">
            <a:solidFill>
              <a:srgbClr val="CDB06C"/>
            </a:solidFill>
          </a:ln>
        </p:spPr>
      </p:pic>
    </p:spTree>
    <p:extLst>
      <p:ext uri="{BB962C8B-B14F-4D97-AF65-F5344CB8AC3E}">
        <p14:creationId xmlns:p14="http://schemas.microsoft.com/office/powerpoint/2010/main" val="4374221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43"/>
            <a:ext cx="8229600" cy="1143000"/>
          </a:xfrm>
        </p:spPr>
        <p:txBody>
          <a:bodyPr>
            <a:normAutofit/>
          </a:bodyPr>
          <a:lstStyle/>
          <a:p>
            <a:r>
              <a:rPr lang="en-US" sz="4000" dirty="0">
                <a:solidFill>
                  <a:srgbClr val="00706D"/>
                </a:solidFill>
                <a:latin typeface="Century Gothic" pitchFamily="34" charset="0"/>
              </a:rPr>
              <a:t>Jenny Fenton</a:t>
            </a:r>
            <a:endParaRPr lang="en-US" sz="4000" dirty="0"/>
          </a:p>
        </p:txBody>
      </p:sp>
      <p:sp>
        <p:nvSpPr>
          <p:cNvPr id="3" name="Content Placeholder 2"/>
          <p:cNvSpPr>
            <a:spLocks noGrp="1"/>
          </p:cNvSpPr>
          <p:nvPr>
            <p:ph idx="1"/>
          </p:nvPr>
        </p:nvSpPr>
        <p:spPr>
          <a:xfrm>
            <a:off x="304800" y="2438400"/>
            <a:ext cx="4876800" cy="2285999"/>
          </a:xfrm>
        </p:spPr>
        <p:txBody>
          <a:bodyPr>
            <a:normAutofit/>
          </a:bodyPr>
          <a:lstStyle/>
          <a:p>
            <a:r>
              <a:rPr lang="en-US" sz="2000" dirty="0">
                <a:latin typeface="Century Gothic" pitchFamily="34" charset="0"/>
              </a:rPr>
              <a:t>I started my PhD in the Fall of 2012, working with Dr. Hollander and Dr. Peebles, looking at migration and habitat use of fishes through stable isotope analysis and </a:t>
            </a:r>
            <a:r>
              <a:rPr lang="en-US" sz="2000" dirty="0" err="1">
                <a:latin typeface="Century Gothic" pitchFamily="34" charset="0"/>
              </a:rPr>
              <a:t>otolith</a:t>
            </a:r>
            <a:r>
              <a:rPr lang="en-US" sz="2000" dirty="0">
                <a:latin typeface="Century Gothic" pitchFamily="34" charset="0"/>
              </a:rPr>
              <a:t> microchemistry</a:t>
            </a:r>
            <a:r>
              <a:rPr lang="en-US" sz="2000" dirty="0" smtClean="0">
                <a:latin typeface="Century Gothic" pitchFamily="34" charset="0"/>
              </a:rPr>
              <a:t>.</a:t>
            </a:r>
            <a:endParaRPr lang="en-US" sz="2000" dirty="0">
              <a:latin typeface="Century Gothic" pitchFamily="34" charset="0"/>
            </a:endParaRPr>
          </a:p>
        </p:txBody>
      </p:sp>
      <p:pic>
        <p:nvPicPr>
          <p:cNvPr id="1026" name="Picture 2" descr="C:\Users\cms-deansoffice\AppData\Local\Microsoft\Windows\Temporary Internet Files\Content.Outlook\JXWWCF7L\DSCF44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1150" y="1295400"/>
            <a:ext cx="3429000" cy="4572000"/>
          </a:xfrm>
          <a:prstGeom prst="rect">
            <a:avLst/>
          </a:prstGeom>
          <a:noFill/>
          <a:ln w="38100">
            <a:solidFill>
              <a:srgbClr val="CDB06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16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a:solidFill>
                  <a:srgbClr val="00706D"/>
                </a:solidFill>
                <a:latin typeface="Century Gothic" pitchFamily="34" charset="0"/>
              </a:rPr>
              <a:t>Von </a:t>
            </a:r>
            <a:r>
              <a:rPr lang="en-US" sz="4000" dirty="0" err="1">
                <a:solidFill>
                  <a:srgbClr val="00706D"/>
                </a:solidFill>
                <a:latin typeface="Century Gothic" pitchFamily="34" charset="0"/>
              </a:rPr>
              <a:t>Rosenstiel</a:t>
            </a:r>
            <a:r>
              <a:rPr lang="en-US" sz="4000" dirty="0">
                <a:solidFill>
                  <a:srgbClr val="00706D"/>
                </a:solidFill>
                <a:latin typeface="Century Gothic" pitchFamily="34" charset="0"/>
              </a:rPr>
              <a:t> Endowed Fellowship</a:t>
            </a:r>
            <a:endParaRPr lang="en-US" sz="4000" dirty="0" smtClean="0">
              <a:solidFill>
                <a:srgbClr val="00706D"/>
              </a:solidFill>
              <a:latin typeface="Century Gothic" pitchFamily="34" charset="0"/>
            </a:endParaRPr>
          </a:p>
        </p:txBody>
      </p:sp>
      <p:sp>
        <p:nvSpPr>
          <p:cNvPr id="8195" name="Content Placeholder 2"/>
          <p:cNvSpPr>
            <a:spLocks noGrp="1"/>
          </p:cNvSpPr>
          <p:nvPr>
            <p:ph idx="1"/>
          </p:nvPr>
        </p:nvSpPr>
        <p:spPr>
          <a:xfrm>
            <a:off x="76200" y="1371600"/>
            <a:ext cx="5867400" cy="4419600"/>
          </a:xfrm>
        </p:spPr>
        <p:txBody>
          <a:bodyPr>
            <a:noAutofit/>
          </a:bodyPr>
          <a:lstStyle/>
          <a:p>
            <a:pPr algn="ctr">
              <a:spcBef>
                <a:spcPts val="0"/>
              </a:spcBef>
              <a:buFont typeface="Arial" charset="0"/>
              <a:buNone/>
            </a:pPr>
            <a:endParaRPr lang="en-US" b="1" dirty="0" smtClean="0">
              <a:latin typeface="Century Gothic" pitchFamily="34" charset="0"/>
            </a:endParaRPr>
          </a:p>
          <a:p>
            <a:pPr algn="ctr">
              <a:spcBef>
                <a:spcPts val="0"/>
              </a:spcBef>
              <a:buFont typeface="Arial" charset="0"/>
              <a:buNone/>
            </a:pPr>
            <a:endParaRPr lang="en-US" b="1" dirty="0">
              <a:latin typeface="Century Gothic" pitchFamily="34" charset="0"/>
            </a:endParaRPr>
          </a:p>
          <a:p>
            <a:pPr algn="ctr">
              <a:spcBef>
                <a:spcPts val="0"/>
              </a:spcBef>
              <a:buFont typeface="Arial" charset="0"/>
              <a:buNone/>
            </a:pPr>
            <a:endParaRPr lang="en-US" b="1" dirty="0" smtClean="0">
              <a:latin typeface="Century Gothic" pitchFamily="34" charset="0"/>
            </a:endParaRPr>
          </a:p>
          <a:p>
            <a:pPr algn="ctr">
              <a:spcBef>
                <a:spcPts val="0"/>
              </a:spcBef>
              <a:buFont typeface="Arial" charset="0"/>
              <a:buNone/>
            </a:pPr>
            <a:r>
              <a:rPr lang="en-US" sz="3600" b="1" dirty="0" err="1" smtClean="0">
                <a:latin typeface="Century Gothic" pitchFamily="34" charset="0"/>
              </a:rPr>
              <a:t>Jacquelin</a:t>
            </a:r>
            <a:r>
              <a:rPr lang="en-US" sz="3600" b="1" dirty="0" smtClean="0">
                <a:latin typeface="Century Gothic" pitchFamily="34" charset="0"/>
              </a:rPr>
              <a:t> </a:t>
            </a:r>
            <a:r>
              <a:rPr lang="en-US" sz="3600" b="1" dirty="0" err="1" smtClean="0">
                <a:latin typeface="Century Gothic" pitchFamily="34" charset="0"/>
              </a:rPr>
              <a:t>Hipes</a:t>
            </a:r>
            <a:endParaRPr lang="en-US" sz="3600" b="1" dirty="0" smtClean="0">
              <a:latin typeface="Century Gothic" pitchFamily="34" charset="0"/>
            </a:endParaRPr>
          </a:p>
          <a:p>
            <a:pPr algn="ctr">
              <a:spcBef>
                <a:spcPts val="0"/>
              </a:spcBef>
              <a:buFont typeface="Arial" charset="0"/>
              <a:buNone/>
            </a:pPr>
            <a:endParaRPr lang="en-US" sz="2000" dirty="0" smtClean="0">
              <a:latin typeface="Century Gothic" pitchFamily="34" charset="0"/>
            </a:endParaRPr>
          </a:p>
          <a:p>
            <a:pPr algn="ctr">
              <a:spcBef>
                <a:spcPts val="0"/>
              </a:spcBef>
              <a:buFont typeface="Arial" charset="0"/>
              <a:buNone/>
            </a:pPr>
            <a:r>
              <a:rPr lang="en-US" sz="2000" dirty="0" smtClean="0">
                <a:latin typeface="Century Gothic" pitchFamily="34" charset="0"/>
              </a:rPr>
              <a:t>(Murawski)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219199"/>
            <a:ext cx="2667000" cy="4685079"/>
          </a:xfrm>
          <a:prstGeom prst="rect">
            <a:avLst/>
          </a:prstGeom>
          <a:noFill/>
          <a:ln w="38100">
            <a:solidFill>
              <a:srgbClr val="CDB06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22820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1143000"/>
          </a:xfrm>
        </p:spPr>
        <p:txBody>
          <a:bodyPr>
            <a:normAutofit/>
          </a:bodyPr>
          <a:lstStyle/>
          <a:p>
            <a:r>
              <a:rPr lang="en-US" sz="4000" dirty="0" err="1">
                <a:solidFill>
                  <a:srgbClr val="00706D"/>
                </a:solidFill>
                <a:latin typeface="Century Gothic" pitchFamily="34" charset="0"/>
              </a:rPr>
              <a:t>Jacquelin</a:t>
            </a:r>
            <a:r>
              <a:rPr lang="en-US" sz="4000" dirty="0">
                <a:solidFill>
                  <a:srgbClr val="00706D"/>
                </a:solidFill>
                <a:latin typeface="Century Gothic" pitchFamily="34" charset="0"/>
              </a:rPr>
              <a:t> </a:t>
            </a:r>
            <a:r>
              <a:rPr lang="en-US" sz="4000" dirty="0" err="1">
                <a:solidFill>
                  <a:srgbClr val="00706D"/>
                </a:solidFill>
                <a:latin typeface="Century Gothic" pitchFamily="34" charset="0"/>
              </a:rPr>
              <a:t>Hipes</a:t>
            </a:r>
            <a:endParaRPr lang="en-US" sz="4000" dirty="0"/>
          </a:p>
        </p:txBody>
      </p:sp>
      <p:sp>
        <p:nvSpPr>
          <p:cNvPr id="3" name="Content Placeholder 2"/>
          <p:cNvSpPr>
            <a:spLocks noGrp="1"/>
          </p:cNvSpPr>
          <p:nvPr>
            <p:ph idx="1"/>
          </p:nvPr>
        </p:nvSpPr>
        <p:spPr>
          <a:xfrm>
            <a:off x="152400" y="2823135"/>
            <a:ext cx="5257800" cy="1724710"/>
          </a:xfrm>
        </p:spPr>
        <p:txBody>
          <a:bodyPr>
            <a:normAutofit/>
          </a:bodyPr>
          <a:lstStyle/>
          <a:p>
            <a:r>
              <a:rPr lang="en-US" sz="2000" dirty="0">
                <a:latin typeface="Century Gothic" pitchFamily="34" charset="0"/>
              </a:rPr>
              <a:t>I will be pursuing an M.S. in Biological Oceanography with Steve Murawski, looking at fish scale deposition in sediment cores from an anoxic basin in the Gulf of Mexico</a:t>
            </a:r>
            <a:r>
              <a:rPr lang="en-US" sz="2000" dirty="0" smtClean="0">
                <a:latin typeface="Century Gothic" pitchFamily="34" charset="0"/>
              </a:rPr>
              <a:t>.</a:t>
            </a:r>
            <a:endParaRPr lang="en-US" sz="2000" dirty="0">
              <a:latin typeface="Century Gothic" pitchFamily="34" charset="0"/>
            </a:endParaRPr>
          </a:p>
          <a:p>
            <a:endParaRPr lang="en-US" sz="20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295400"/>
            <a:ext cx="2510570" cy="4638054"/>
          </a:xfrm>
          <a:prstGeom prst="rect">
            <a:avLst/>
          </a:prstGeom>
          <a:noFill/>
          <a:ln w="38100">
            <a:solidFill>
              <a:srgbClr val="CDB06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059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143000"/>
          </a:xfrm>
        </p:spPr>
        <p:txBody>
          <a:bodyPr>
            <a:normAutofit fontScale="90000"/>
          </a:bodyPr>
          <a:lstStyle/>
          <a:p>
            <a:r>
              <a:rPr lang="en-US" dirty="0">
                <a:solidFill>
                  <a:srgbClr val="00706D"/>
                </a:solidFill>
                <a:latin typeface="Century Gothic" pitchFamily="34" charset="0"/>
              </a:rPr>
              <a:t>Von </a:t>
            </a:r>
            <a:r>
              <a:rPr lang="en-US" dirty="0" err="1">
                <a:solidFill>
                  <a:srgbClr val="00706D"/>
                </a:solidFill>
                <a:latin typeface="Century Gothic" pitchFamily="34" charset="0"/>
              </a:rPr>
              <a:t>Rosenstiel</a:t>
            </a:r>
            <a:r>
              <a:rPr lang="en-US" dirty="0">
                <a:solidFill>
                  <a:srgbClr val="00706D"/>
                </a:solidFill>
                <a:latin typeface="Century Gothic" pitchFamily="34" charset="0"/>
              </a:rPr>
              <a:t> Endowed Fellowship</a:t>
            </a:r>
            <a:endParaRPr lang="en-US" dirty="0"/>
          </a:p>
        </p:txBody>
      </p:sp>
      <p:sp>
        <p:nvSpPr>
          <p:cNvPr id="3" name="Content Placeholder 2"/>
          <p:cNvSpPr>
            <a:spLocks noGrp="1"/>
          </p:cNvSpPr>
          <p:nvPr>
            <p:ph idx="1"/>
          </p:nvPr>
        </p:nvSpPr>
        <p:spPr>
          <a:xfrm>
            <a:off x="76200" y="2133600"/>
            <a:ext cx="4572000" cy="2057401"/>
          </a:xfrm>
        </p:spPr>
        <p:txBody>
          <a:bodyPr>
            <a:normAutofit/>
          </a:bodyPr>
          <a:lstStyle/>
          <a:p>
            <a:pPr marL="0" indent="0" algn="ctr">
              <a:buNone/>
            </a:pPr>
            <a:endParaRPr lang="en-US" sz="3600" b="1" dirty="0" smtClean="0"/>
          </a:p>
          <a:p>
            <a:pPr marL="0" indent="0" algn="ctr">
              <a:buNone/>
            </a:pPr>
            <a:r>
              <a:rPr lang="en-US" sz="3600" b="1" dirty="0" smtClean="0">
                <a:latin typeface="Century Gothic" pitchFamily="34" charset="0"/>
              </a:rPr>
              <a:t>Joshua Breithaupt</a:t>
            </a:r>
          </a:p>
          <a:p>
            <a:pPr algn="ctr">
              <a:spcBef>
                <a:spcPts val="0"/>
              </a:spcBef>
              <a:buFont typeface="Arial" charset="0"/>
              <a:buNone/>
            </a:pPr>
            <a:endParaRPr lang="en-US" sz="2000" dirty="0" smtClean="0">
              <a:latin typeface="Century Gothic" pitchFamily="34" charset="0"/>
            </a:endParaRPr>
          </a:p>
          <a:p>
            <a:pPr algn="ctr">
              <a:spcBef>
                <a:spcPts val="0"/>
              </a:spcBef>
              <a:buFont typeface="Arial" charset="0"/>
              <a:buNone/>
            </a:pPr>
            <a:r>
              <a:rPr lang="en-US" sz="2000" dirty="0" smtClean="0">
                <a:latin typeface="Century Gothic" pitchFamily="34" charset="0"/>
              </a:rPr>
              <a:t>(Byrne</a:t>
            </a:r>
            <a:r>
              <a:rPr lang="en-US" sz="2000" dirty="0">
                <a:latin typeface="Century Gothic" pitchFamily="34" charset="0"/>
              </a:rPr>
              <a:t> </a:t>
            </a:r>
            <a:r>
              <a:rPr lang="en-US" sz="2000" dirty="0" smtClean="0">
                <a:latin typeface="Century Gothic" pitchFamily="34" charset="0"/>
              </a:rPr>
              <a:t>/ Hallock Muller / Peebles)</a:t>
            </a:r>
            <a:endParaRPr lang="en-US" sz="1800" dirty="0">
              <a:latin typeface="Century Gothic" pitchFamily="34" charset="0"/>
            </a:endParaRPr>
          </a:p>
        </p:txBody>
      </p:sp>
      <p:pic>
        <p:nvPicPr>
          <p:cNvPr id="4" name="Picture 3" descr="headshot.jpg"/>
          <p:cNvPicPr>
            <a:picLocks noChangeAspect="1"/>
          </p:cNvPicPr>
          <p:nvPr/>
        </p:nvPicPr>
        <p:blipFill rotWithShape="1">
          <a:blip r:embed="rId2"/>
          <a:srcRect l="-66" r="14066"/>
          <a:stretch/>
        </p:blipFill>
        <p:spPr>
          <a:xfrm>
            <a:off x="4800600" y="1828800"/>
            <a:ext cx="3931920" cy="3429000"/>
          </a:xfrm>
          <a:prstGeom prst="rect">
            <a:avLst/>
          </a:prstGeom>
          <a:ln w="38100">
            <a:solidFill>
              <a:srgbClr val="CDB06C"/>
            </a:solidFill>
          </a:ln>
        </p:spPr>
      </p:pic>
    </p:spTree>
    <p:extLst>
      <p:ext uri="{BB962C8B-B14F-4D97-AF65-F5344CB8AC3E}">
        <p14:creationId xmlns:p14="http://schemas.microsoft.com/office/powerpoint/2010/main" val="3944101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600" dirty="0">
                <a:solidFill>
                  <a:srgbClr val="10818B"/>
                </a:solidFill>
                <a:latin typeface="Century Gothic"/>
                <a:cs typeface="Century Gothic"/>
              </a:rPr>
              <a:t>Undergraduate Opportunities</a:t>
            </a:r>
            <a:br>
              <a:rPr lang="en-US" sz="3600" dirty="0">
                <a:solidFill>
                  <a:srgbClr val="10818B"/>
                </a:solidFill>
                <a:latin typeface="Century Gothic"/>
                <a:cs typeface="Century Gothic"/>
              </a:rPr>
            </a:br>
            <a:r>
              <a:rPr lang="en-US" sz="3600" dirty="0">
                <a:solidFill>
                  <a:srgbClr val="10818B"/>
                </a:solidFill>
                <a:latin typeface="Century Gothic"/>
                <a:cs typeface="Century Gothic"/>
              </a:rPr>
              <a:t>offered by CMS:</a:t>
            </a:r>
          </a:p>
        </p:txBody>
      </p:sp>
      <p:sp>
        <p:nvSpPr>
          <p:cNvPr id="3" name="Content Placeholder 2"/>
          <p:cNvSpPr>
            <a:spLocks noGrp="1"/>
          </p:cNvSpPr>
          <p:nvPr>
            <p:ph idx="1"/>
          </p:nvPr>
        </p:nvSpPr>
        <p:spPr>
          <a:xfrm>
            <a:off x="685800" y="1828800"/>
            <a:ext cx="8229600" cy="3200400"/>
          </a:xfrm>
        </p:spPr>
        <p:txBody>
          <a:bodyPr/>
          <a:lstStyle/>
          <a:p>
            <a:r>
              <a:rPr lang="en-US" b="1" dirty="0" smtClean="0"/>
              <a:t>2 advanced oceanography classes </a:t>
            </a:r>
            <a:r>
              <a:rPr lang="en-US" b="1" dirty="0"/>
              <a:t>in </a:t>
            </a:r>
            <a:r>
              <a:rPr lang="en-US" b="1" dirty="0" smtClean="0"/>
              <a:t>Tampa</a:t>
            </a:r>
            <a:endParaRPr lang="en-US" b="1" dirty="0"/>
          </a:p>
          <a:p>
            <a:r>
              <a:rPr lang="en-US" b="1" dirty="0" smtClean="0"/>
              <a:t>4 </a:t>
            </a:r>
            <a:r>
              <a:rPr lang="en-US" b="1" dirty="0"/>
              <a:t>classes at </a:t>
            </a:r>
            <a:r>
              <a:rPr lang="en-US" b="1" dirty="0" smtClean="0"/>
              <a:t>USFSP</a:t>
            </a:r>
          </a:p>
          <a:p>
            <a:r>
              <a:rPr lang="en-US" b="1" dirty="0"/>
              <a:t>S</a:t>
            </a:r>
            <a:r>
              <a:rPr lang="en-US" b="1" dirty="0" smtClean="0"/>
              <a:t>everal </a:t>
            </a:r>
            <a:r>
              <a:rPr lang="en-US" b="1" dirty="0"/>
              <a:t>Lab </a:t>
            </a:r>
            <a:r>
              <a:rPr lang="en-US" b="1" dirty="0" smtClean="0"/>
              <a:t>Internships</a:t>
            </a:r>
            <a:endParaRPr lang="en-US" b="1" dirty="0"/>
          </a:p>
          <a:p>
            <a:r>
              <a:rPr lang="en-US" b="1" dirty="0"/>
              <a:t>N</a:t>
            </a:r>
            <a:r>
              <a:rPr lang="en-US" b="1" dirty="0" smtClean="0"/>
              <a:t>ew </a:t>
            </a:r>
            <a:r>
              <a:rPr lang="en-US" b="1" dirty="0"/>
              <a:t>Marine Biology Emphasis at USFSP</a:t>
            </a:r>
            <a:endParaRPr lang="en-US" dirty="0"/>
          </a:p>
        </p:txBody>
      </p:sp>
    </p:spTree>
    <p:extLst>
      <p:ext uri="{BB962C8B-B14F-4D97-AF65-F5344CB8AC3E}">
        <p14:creationId xmlns:p14="http://schemas.microsoft.com/office/powerpoint/2010/main" val="87234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Joshua L. Breithaupt</a:t>
            </a:r>
          </a:p>
        </p:txBody>
      </p:sp>
      <p:sp>
        <p:nvSpPr>
          <p:cNvPr id="5" name="Rectangle 4"/>
          <p:cNvSpPr/>
          <p:nvPr/>
        </p:nvSpPr>
        <p:spPr>
          <a:xfrm>
            <a:off x="228600" y="1699805"/>
            <a:ext cx="4876800" cy="1631216"/>
          </a:xfrm>
          <a:prstGeom prst="rect">
            <a:avLst/>
          </a:prstGeom>
        </p:spPr>
        <p:txBody>
          <a:bodyPr wrap="square">
            <a:spAutoFit/>
          </a:bodyPr>
          <a:lstStyle/>
          <a:p>
            <a:pPr marL="342900" indent="-342900" fontAlgn="auto">
              <a:spcBef>
                <a:spcPct val="20000"/>
              </a:spcBef>
              <a:spcAft>
                <a:spcPts val="0"/>
              </a:spcAft>
              <a:buFont typeface="Arial"/>
              <a:buChar char="•"/>
            </a:pPr>
            <a:r>
              <a:rPr lang="en-US" sz="2000" dirty="0" smtClean="0">
                <a:latin typeface="Century Gothic" pitchFamily="34" charset="0"/>
              </a:rPr>
              <a:t>The cycling of carbon in mangrove environments, particularly the processes that contribute to long-term sequestration of organic carbon in mangrove forest soils. </a:t>
            </a:r>
          </a:p>
        </p:txBody>
      </p:sp>
      <p:pic>
        <p:nvPicPr>
          <p:cNvPr id="6" name="Picture 5" descr="PB160106.jpg"/>
          <p:cNvPicPr>
            <a:picLocks noChangeAspect="1"/>
          </p:cNvPicPr>
          <p:nvPr/>
        </p:nvPicPr>
        <p:blipFill>
          <a:blip r:embed="rId3"/>
          <a:srcRect t="36372" b="22743"/>
          <a:stretch>
            <a:fillRect/>
          </a:stretch>
        </p:blipFill>
        <p:spPr>
          <a:xfrm>
            <a:off x="5174411" y="4191000"/>
            <a:ext cx="3727490" cy="1143001"/>
          </a:xfrm>
          <a:prstGeom prst="rect">
            <a:avLst/>
          </a:prstGeom>
          <a:ln w="38100">
            <a:solidFill>
              <a:srgbClr val="CDB06C"/>
            </a:solidFill>
          </a:ln>
        </p:spPr>
      </p:pic>
      <p:pic>
        <p:nvPicPr>
          <p:cNvPr id="8" name="Picture 7" descr="laguncularia &amp; DOC.jpg"/>
          <p:cNvPicPr>
            <a:picLocks noChangeAspect="1"/>
          </p:cNvPicPr>
          <p:nvPr/>
        </p:nvPicPr>
        <p:blipFill>
          <a:blip r:embed="rId4"/>
          <a:stretch>
            <a:fillRect/>
          </a:stretch>
        </p:blipFill>
        <p:spPr>
          <a:xfrm>
            <a:off x="5181600" y="1284179"/>
            <a:ext cx="3733800" cy="2800350"/>
          </a:xfrm>
          <a:prstGeom prst="rect">
            <a:avLst/>
          </a:prstGeom>
          <a:ln w="38100">
            <a:solidFill>
              <a:srgbClr val="CDB06C"/>
            </a:solidFill>
          </a:ln>
        </p:spPr>
      </p:pic>
    </p:spTree>
    <p:extLst>
      <p:ext uri="{BB962C8B-B14F-4D97-AF65-F5344CB8AC3E}">
        <p14:creationId xmlns:p14="http://schemas.microsoft.com/office/powerpoint/2010/main" val="419758594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a:cs typeface="Century Gothic"/>
              </a:rPr>
              <a:t>Von </a:t>
            </a:r>
            <a:r>
              <a:rPr lang="en-US" sz="4000" dirty="0" err="1" smtClean="0">
                <a:solidFill>
                  <a:srgbClr val="00706D"/>
                </a:solidFill>
                <a:latin typeface="Century Gothic"/>
                <a:cs typeface="Century Gothic"/>
              </a:rPr>
              <a:t>Rosenstiel</a:t>
            </a:r>
            <a:r>
              <a:rPr lang="en-US" sz="4000" dirty="0" smtClean="0">
                <a:solidFill>
                  <a:srgbClr val="00706D"/>
                </a:solidFill>
                <a:latin typeface="Century Gothic"/>
                <a:cs typeface="Century Gothic"/>
              </a:rPr>
              <a:t> Fellowship</a:t>
            </a:r>
          </a:p>
        </p:txBody>
      </p:sp>
      <p:pic>
        <p:nvPicPr>
          <p:cNvPr id="6" name="Content Placeholder 5" descr="tripic.jpg"/>
          <p:cNvPicPr>
            <a:picLocks noGrp="1" noChangeAspect="1"/>
          </p:cNvPicPr>
          <p:nvPr>
            <p:ph idx="1"/>
          </p:nvPr>
        </p:nvPicPr>
        <p:blipFill>
          <a:blip r:embed="rId3"/>
          <a:srcRect l="19048" t="911" r="15873" b="911"/>
          <a:stretch>
            <a:fillRect/>
          </a:stretch>
        </p:blipFill>
        <p:spPr>
          <a:xfrm>
            <a:off x="4572000" y="1295400"/>
            <a:ext cx="4419600" cy="4419600"/>
          </a:xfrm>
          <a:ln w="38100">
            <a:solidFill>
              <a:srgbClr val="CDB06C"/>
            </a:solidFill>
          </a:ln>
        </p:spPr>
      </p:pic>
      <p:sp>
        <p:nvSpPr>
          <p:cNvPr id="7" name="TextBox 6"/>
          <p:cNvSpPr txBox="1"/>
          <p:nvPr/>
        </p:nvSpPr>
        <p:spPr>
          <a:xfrm>
            <a:off x="35103" y="1676400"/>
            <a:ext cx="4876800" cy="2862322"/>
          </a:xfrm>
          <a:prstGeom prst="rect">
            <a:avLst/>
          </a:prstGeom>
          <a:noFill/>
        </p:spPr>
        <p:txBody>
          <a:bodyPr wrap="square" rtlCol="0">
            <a:spAutoFit/>
          </a:bodyPr>
          <a:lstStyle/>
          <a:p>
            <a:pPr algn="ctr"/>
            <a:endParaRPr lang="en-US" sz="3600" b="1" dirty="0" smtClean="0">
              <a:latin typeface="Century Gothic"/>
              <a:cs typeface="Century Gothic"/>
            </a:endParaRPr>
          </a:p>
          <a:p>
            <a:pPr algn="ctr"/>
            <a:endParaRPr lang="en-US" sz="3600" b="1" dirty="0">
              <a:latin typeface="Century Gothic"/>
              <a:cs typeface="Century Gothic"/>
            </a:endParaRPr>
          </a:p>
          <a:p>
            <a:pPr algn="ctr"/>
            <a:r>
              <a:rPr lang="en-US" sz="3600" b="1" dirty="0" smtClean="0">
                <a:latin typeface="Century Gothic"/>
                <a:cs typeface="Century Gothic"/>
              </a:rPr>
              <a:t>Sarah Kwon</a:t>
            </a:r>
          </a:p>
          <a:p>
            <a:pPr algn="ctr"/>
            <a:endParaRPr lang="en-US" sz="2000" dirty="0" smtClean="0">
              <a:latin typeface="Century Gothic"/>
              <a:cs typeface="Century Gothic"/>
            </a:endParaRPr>
          </a:p>
          <a:p>
            <a:pPr algn="ctr"/>
            <a:r>
              <a:rPr lang="en-US" sz="2000" dirty="0" smtClean="0">
                <a:latin typeface="Century Gothic"/>
                <a:cs typeface="Century Gothic"/>
              </a:rPr>
              <a:t>(Chambers)</a:t>
            </a:r>
          </a:p>
          <a:p>
            <a:pPr algn="ctr"/>
            <a:endParaRPr lang="en-US" sz="3200" dirty="0" smtClean="0">
              <a:latin typeface="Century Gothic"/>
              <a:cs typeface="Century Gothic"/>
            </a:endParaRPr>
          </a:p>
        </p:txBody>
      </p:sp>
    </p:spTree>
    <p:extLst>
      <p:ext uri="{BB962C8B-B14F-4D97-AF65-F5344CB8AC3E}">
        <p14:creationId xmlns:p14="http://schemas.microsoft.com/office/powerpoint/2010/main" val="119132253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Sarah Kwon</a:t>
            </a:r>
          </a:p>
        </p:txBody>
      </p:sp>
      <p:sp>
        <p:nvSpPr>
          <p:cNvPr id="8195" name="Content Placeholder 2"/>
          <p:cNvSpPr>
            <a:spLocks noGrp="1"/>
          </p:cNvSpPr>
          <p:nvPr>
            <p:ph idx="1"/>
          </p:nvPr>
        </p:nvSpPr>
        <p:spPr>
          <a:xfrm>
            <a:off x="228600" y="2133600"/>
            <a:ext cx="5029200" cy="2453642"/>
          </a:xfrm>
        </p:spPr>
        <p:txBody>
          <a:bodyPr>
            <a:noAutofit/>
          </a:bodyPr>
          <a:lstStyle/>
          <a:p>
            <a:pPr>
              <a:spcBef>
                <a:spcPts val="0"/>
              </a:spcBef>
              <a:buNone/>
            </a:pPr>
            <a:r>
              <a:rPr lang="en-US" dirty="0" smtClean="0"/>
              <a:t>	</a:t>
            </a:r>
          </a:p>
          <a:p>
            <a:pPr>
              <a:spcBef>
                <a:spcPts val="0"/>
              </a:spcBef>
              <a:buNone/>
            </a:pPr>
            <a:endParaRPr lang="en-US" dirty="0"/>
          </a:p>
          <a:p>
            <a:pPr>
              <a:spcBef>
                <a:spcPts val="0"/>
              </a:spcBef>
            </a:pPr>
            <a:r>
              <a:rPr lang="en-US" sz="2000" dirty="0" smtClean="0">
                <a:latin typeface="Century Gothic" pitchFamily="34" charset="0"/>
              </a:rPr>
              <a:t>I </a:t>
            </a:r>
            <a:r>
              <a:rPr lang="en-US" sz="2000" dirty="0">
                <a:latin typeface="Century Gothic" pitchFamily="34" charset="0"/>
              </a:rPr>
              <a:t>will be working on multi-decadal oscillations in sea level using tide gauge data</a:t>
            </a:r>
            <a:r>
              <a:rPr lang="en-US" sz="2000" dirty="0" smtClean="0">
                <a:latin typeface="Century Gothic" pitchFamily="34" charset="0"/>
              </a:rPr>
              <a:t>.</a:t>
            </a:r>
            <a:endParaRPr lang="en-US" sz="2000" dirty="0">
              <a:latin typeface="Century Gothic" pitchFamily="34" charset="0"/>
            </a:endParaRPr>
          </a:p>
        </p:txBody>
      </p:sp>
      <p:pic>
        <p:nvPicPr>
          <p:cNvPr id="1026" name="Picture 2" descr="C:\Users\cms-deansoffice\AppData\Local\Microsoft\Windows\Temporary Internet Files\Content.Outlook\JXWWCF7L\Car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371599"/>
            <a:ext cx="2988134" cy="4489635"/>
          </a:xfrm>
          <a:prstGeom prst="rect">
            <a:avLst/>
          </a:prstGeom>
          <a:noFill/>
          <a:ln w="38100">
            <a:solidFill>
              <a:srgbClr val="CDB06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64271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76200"/>
            <a:ext cx="8001000" cy="1077218"/>
          </a:xfrm>
          <a:prstGeom prst="rect">
            <a:avLst/>
          </a:prstGeom>
        </p:spPr>
        <p:txBody>
          <a:bodyPr wrap="square">
            <a:spAutoFit/>
          </a:bodyPr>
          <a:lstStyle/>
          <a:p>
            <a:pPr algn="ctr"/>
            <a:r>
              <a:rPr lang="en-US" sz="3200" dirty="0">
                <a:solidFill>
                  <a:srgbClr val="00706D"/>
                </a:solidFill>
                <a:latin typeface="Century Gothic" pitchFamily="34" charset="0"/>
              </a:rPr>
              <a:t>GULF OCEANOGRAPHIC CHARITABLE TRUST </a:t>
            </a:r>
            <a:r>
              <a:rPr lang="en-US" sz="3200" dirty="0" smtClean="0">
                <a:solidFill>
                  <a:srgbClr val="00706D"/>
                </a:solidFill>
                <a:latin typeface="Century Gothic" pitchFamily="34" charset="0"/>
              </a:rPr>
              <a:t>FELLOWSHIP(2 AWARDEES)</a:t>
            </a:r>
            <a:endParaRPr lang="en-US" sz="3200" dirty="0"/>
          </a:p>
        </p:txBody>
      </p:sp>
      <p:sp>
        <p:nvSpPr>
          <p:cNvPr id="5" name="TextBox 4"/>
          <p:cNvSpPr txBox="1"/>
          <p:nvPr/>
        </p:nvSpPr>
        <p:spPr>
          <a:xfrm>
            <a:off x="3733800" y="1371600"/>
            <a:ext cx="5181600" cy="3785652"/>
          </a:xfrm>
          <a:prstGeom prst="rect">
            <a:avLst/>
          </a:prstGeom>
          <a:noFill/>
        </p:spPr>
        <p:txBody>
          <a:bodyPr wrap="square" rtlCol="0">
            <a:spAutoFit/>
          </a:bodyPr>
          <a:lstStyle/>
          <a:p>
            <a:pPr marL="342900" indent="-342900">
              <a:buFont typeface="Arial"/>
              <a:buChar char="•"/>
            </a:pPr>
            <a:r>
              <a:rPr lang="en-US" sz="2000" dirty="0" smtClean="0">
                <a:latin typeface="Century Gothic" pitchFamily="34" charset="0"/>
              </a:rPr>
              <a:t>Trust was founded in 1967 by the City of St. Petersburg to promote local marine science research</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Trust has since become separate from the city and now operates as an independent entity</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The Gulf Oceanographic Trust made two contributions to the College in order to create two endowed fellowships</a:t>
            </a:r>
            <a:endParaRPr lang="en-US" sz="2000" dirty="0">
              <a:latin typeface="Century Gothic" pitchFamily="34" charset="0"/>
            </a:endParaRPr>
          </a:p>
        </p:txBody>
      </p:sp>
      <p:pic>
        <p:nvPicPr>
          <p:cNvPr id="6" name="Picture 7" descr="Betzer_Greene"/>
          <p:cNvPicPr>
            <a:picLocks noChangeAspect="1" noChangeArrowheads="1"/>
          </p:cNvPicPr>
          <p:nvPr/>
        </p:nvPicPr>
        <p:blipFill>
          <a:blip r:embed="rId3">
            <a:extLst>
              <a:ext uri="{28A0092B-C50C-407E-A947-70E740481C1C}">
                <a14:useLocalDpi xmlns:a14="http://schemas.microsoft.com/office/drawing/2010/main" val="0"/>
              </a:ext>
            </a:extLst>
          </a:blip>
          <a:srcRect l="52454" t="9901" r="1692" b="2475"/>
          <a:stretch>
            <a:fillRect/>
          </a:stretch>
        </p:blipFill>
        <p:spPr bwMode="auto">
          <a:xfrm>
            <a:off x="533400" y="1419840"/>
            <a:ext cx="2819400" cy="3685560"/>
          </a:xfrm>
          <a:prstGeom prst="rect">
            <a:avLst/>
          </a:prstGeom>
          <a:noFill/>
          <a:ln w="38100">
            <a:solidFill>
              <a:srgbClr val="CDB98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8000" y="5275943"/>
            <a:ext cx="2819400" cy="400110"/>
          </a:xfrm>
          <a:prstGeom prst="rect">
            <a:avLst/>
          </a:prstGeom>
          <a:noFill/>
        </p:spPr>
        <p:txBody>
          <a:bodyPr wrap="square" rtlCol="0">
            <a:spAutoFit/>
          </a:bodyPr>
          <a:lstStyle/>
          <a:p>
            <a:pPr algn="ctr"/>
            <a:r>
              <a:rPr lang="en-US" sz="2000" dirty="0" smtClean="0">
                <a:latin typeface="Century Gothic" pitchFamily="34" charset="0"/>
              </a:rPr>
              <a:t>Claude Greene</a:t>
            </a:r>
            <a:endParaRPr lang="en-US" sz="2000" dirty="0">
              <a:latin typeface="Century Gothic" pitchFamily="34" charset="0"/>
            </a:endParaRPr>
          </a:p>
        </p:txBody>
      </p:sp>
    </p:spTree>
    <p:extLst>
      <p:ext uri="{BB962C8B-B14F-4D97-AF65-F5344CB8AC3E}">
        <p14:creationId xmlns:p14="http://schemas.microsoft.com/office/powerpoint/2010/main" val="251246411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a:solidFill>
                  <a:srgbClr val="00706D"/>
                </a:solidFill>
                <a:latin typeface="Century Gothic" pitchFamily="34" charset="0"/>
              </a:rPr>
              <a:t>GULF OCEANOGRAPHIC CHARITABLE TRUST FELLOWSHIP</a:t>
            </a:r>
            <a:endParaRPr lang="en-US" sz="4000" dirty="0"/>
          </a:p>
        </p:txBody>
      </p:sp>
      <p:sp>
        <p:nvSpPr>
          <p:cNvPr id="8195" name="Content Placeholder 2"/>
          <p:cNvSpPr>
            <a:spLocks noGrp="1"/>
          </p:cNvSpPr>
          <p:nvPr>
            <p:ph idx="1"/>
          </p:nvPr>
        </p:nvSpPr>
        <p:spPr>
          <a:xfrm>
            <a:off x="76200" y="1371600"/>
            <a:ext cx="3886200" cy="4191000"/>
          </a:xfrm>
        </p:spPr>
        <p:txBody>
          <a:bodyPr>
            <a:noAutofit/>
          </a:bodyPr>
          <a:lstStyle/>
          <a:p>
            <a:pPr algn="ctr">
              <a:spcBef>
                <a:spcPts val="0"/>
              </a:spcBef>
              <a:buFont typeface="Arial" charset="0"/>
              <a:buNone/>
            </a:pPr>
            <a:endParaRPr lang="en-US" dirty="0" smtClean="0">
              <a:solidFill>
                <a:schemeClr val="tx1"/>
              </a:solidFill>
              <a:latin typeface="Century Gothic" pitchFamily="34" charset="0"/>
            </a:endParaRPr>
          </a:p>
          <a:p>
            <a:pPr algn="ctr">
              <a:spcBef>
                <a:spcPts val="0"/>
              </a:spcBef>
              <a:buFont typeface="Arial" charset="0"/>
              <a:buNone/>
            </a:pPr>
            <a:endParaRPr lang="en-US" dirty="0" smtClean="0">
              <a:latin typeface="Century Gothic" pitchFamily="34" charset="0"/>
            </a:endParaRPr>
          </a:p>
          <a:p>
            <a:pPr algn="ctr">
              <a:spcBef>
                <a:spcPts val="0"/>
              </a:spcBef>
              <a:buFont typeface="Arial" charset="0"/>
              <a:buNone/>
            </a:pPr>
            <a:endParaRPr lang="en-US" dirty="0" smtClean="0">
              <a:solidFill>
                <a:schemeClr val="tx1"/>
              </a:solidFill>
              <a:latin typeface="Century Gothic" pitchFamily="34" charset="0"/>
            </a:endParaRPr>
          </a:p>
          <a:p>
            <a:pPr algn="ctr">
              <a:spcBef>
                <a:spcPts val="0"/>
              </a:spcBef>
              <a:buFont typeface="Arial" charset="0"/>
              <a:buNone/>
            </a:pPr>
            <a:r>
              <a:rPr lang="en-US" sz="3600" b="1" dirty="0" smtClean="0">
                <a:solidFill>
                  <a:schemeClr val="tx1"/>
                </a:solidFill>
                <a:latin typeface="Century Gothic" pitchFamily="34" charset="0"/>
              </a:rPr>
              <a:t>Holly J. Rolls</a:t>
            </a:r>
          </a:p>
          <a:p>
            <a:pPr algn="ctr">
              <a:spcBef>
                <a:spcPts val="0"/>
              </a:spcBef>
              <a:buFont typeface="Arial" charset="0"/>
              <a:buNone/>
            </a:pPr>
            <a:endParaRPr lang="en-US" sz="2000" dirty="0" smtClean="0">
              <a:latin typeface="Century Gothic" pitchFamily="34" charset="0"/>
            </a:endParaRPr>
          </a:p>
          <a:p>
            <a:pPr algn="ctr">
              <a:spcBef>
                <a:spcPts val="0"/>
              </a:spcBef>
              <a:buFont typeface="Arial" charset="0"/>
              <a:buNone/>
            </a:pPr>
            <a:r>
              <a:rPr lang="en-US" sz="2000" dirty="0" smtClean="0">
                <a:latin typeface="Century Gothic" pitchFamily="34" charset="0"/>
              </a:rPr>
              <a:t>(Peebles)</a:t>
            </a:r>
            <a:endParaRPr lang="en-US" sz="2000" dirty="0" smtClean="0">
              <a:solidFill>
                <a:schemeClr val="tx1"/>
              </a:solidFill>
              <a:latin typeface="Century Gothic" pitchFamily="34" charset="0"/>
            </a:endParaRPr>
          </a:p>
        </p:txBody>
      </p:sp>
      <p:sp>
        <p:nvSpPr>
          <p:cNvPr id="2" name="TextBox 1"/>
          <p:cNvSpPr txBox="1"/>
          <p:nvPr/>
        </p:nvSpPr>
        <p:spPr>
          <a:xfrm>
            <a:off x="5867400" y="2971800"/>
            <a:ext cx="1981200" cy="369332"/>
          </a:xfrm>
          <a:prstGeom prst="rect">
            <a:avLst/>
          </a:prstGeom>
          <a:noFill/>
        </p:spPr>
        <p:txBody>
          <a:bodyPr wrap="square" rtlCol="0">
            <a:spAutoFit/>
          </a:bodyPr>
          <a:lstStyle/>
          <a:p>
            <a:r>
              <a:rPr lang="en-US" dirty="0">
                <a:solidFill>
                  <a:prstClr val="black"/>
                </a:solidFill>
              </a:rPr>
              <a:t>Headshot Photo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1626632"/>
            <a:ext cx="4642250" cy="3783568"/>
          </a:xfrm>
          <a:prstGeom prst="rect">
            <a:avLst/>
          </a:prstGeom>
          <a:ln w="38100">
            <a:solidFill>
              <a:srgbClr val="CDB06C"/>
            </a:solidFill>
          </a:ln>
        </p:spPr>
      </p:pic>
    </p:spTree>
    <p:extLst>
      <p:ext uri="{BB962C8B-B14F-4D97-AF65-F5344CB8AC3E}">
        <p14:creationId xmlns:p14="http://schemas.microsoft.com/office/powerpoint/2010/main" val="116423241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Holly J. Rolls</a:t>
            </a:r>
          </a:p>
        </p:txBody>
      </p:sp>
      <p:sp>
        <p:nvSpPr>
          <p:cNvPr id="8195" name="Content Placeholder 2"/>
          <p:cNvSpPr>
            <a:spLocks noGrp="1"/>
          </p:cNvSpPr>
          <p:nvPr>
            <p:ph idx="1"/>
          </p:nvPr>
        </p:nvSpPr>
        <p:spPr>
          <a:xfrm>
            <a:off x="0" y="2438400"/>
            <a:ext cx="5105400" cy="2362200"/>
          </a:xfrm>
        </p:spPr>
        <p:txBody>
          <a:bodyPr>
            <a:noAutofit/>
          </a:bodyPr>
          <a:lstStyle/>
          <a:p>
            <a:pPr marL="800100" indent="-457200">
              <a:spcBef>
                <a:spcPts val="0"/>
              </a:spcBef>
            </a:pPr>
            <a:r>
              <a:rPr lang="en-US" sz="2000" dirty="0">
                <a:latin typeface="Century Gothic" pitchFamily="34" charset="0"/>
              </a:rPr>
              <a:t>Using otolith elemental chemistry to understand the habitat use and life history characteristics of common snook (</a:t>
            </a:r>
            <a:r>
              <a:rPr lang="en-US" sz="2000" i="1" dirty="0">
                <a:latin typeface="Century Gothic" pitchFamily="34" charset="0"/>
              </a:rPr>
              <a:t>Centropomus undecimalis</a:t>
            </a:r>
            <a:r>
              <a:rPr lang="en-US" sz="2000" dirty="0">
                <a:latin typeface="Century Gothic" pitchFamily="34" charset="0"/>
              </a:rPr>
              <a:t>) and red drum (</a:t>
            </a:r>
            <a:r>
              <a:rPr lang="en-US" sz="2000" i="1" dirty="0">
                <a:latin typeface="Century Gothic" pitchFamily="34" charset="0"/>
              </a:rPr>
              <a:t>Sciaenops ocellatus</a:t>
            </a:r>
            <a:r>
              <a:rPr lang="en-US" sz="2000" dirty="0">
                <a:latin typeface="Century Gothic" pitchFamily="34" charset="0"/>
              </a:rPr>
              <a:t>).</a:t>
            </a:r>
          </a:p>
          <a:p>
            <a:pPr marL="0" indent="0">
              <a:spcBef>
                <a:spcPts val="0"/>
              </a:spcBef>
              <a:buNone/>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p:txBody>
      </p:sp>
      <p:sp>
        <p:nvSpPr>
          <p:cNvPr id="3" name="TextBox 2"/>
          <p:cNvSpPr txBox="1"/>
          <p:nvPr/>
        </p:nvSpPr>
        <p:spPr>
          <a:xfrm>
            <a:off x="6096000" y="2743200"/>
            <a:ext cx="2133600" cy="923330"/>
          </a:xfrm>
          <a:prstGeom prst="rect">
            <a:avLst/>
          </a:prstGeom>
          <a:noFill/>
        </p:spPr>
        <p:txBody>
          <a:bodyPr wrap="square" rtlCol="0">
            <a:spAutoFit/>
          </a:bodyPr>
          <a:lstStyle/>
          <a:p>
            <a:r>
              <a:rPr lang="en-US" dirty="0">
                <a:solidFill>
                  <a:prstClr val="black"/>
                </a:solidFill>
              </a:rPr>
              <a:t>Picture of your research or of you doing research</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1939" t="17507" r="890" b="1845"/>
          <a:stretch/>
        </p:blipFill>
        <p:spPr>
          <a:xfrm>
            <a:off x="5410200" y="1295400"/>
            <a:ext cx="3566160" cy="4572000"/>
          </a:xfrm>
          <a:prstGeom prst="rect">
            <a:avLst/>
          </a:prstGeom>
          <a:ln w="38100">
            <a:solidFill>
              <a:srgbClr val="CDB06C"/>
            </a:solidFill>
          </a:ln>
        </p:spPr>
      </p:pic>
    </p:spTree>
    <p:extLst>
      <p:ext uri="{BB962C8B-B14F-4D97-AF65-F5344CB8AC3E}">
        <p14:creationId xmlns:p14="http://schemas.microsoft.com/office/powerpoint/2010/main" val="61825074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a:solidFill>
                  <a:srgbClr val="00706D"/>
                </a:solidFill>
                <a:latin typeface="Century Gothic" pitchFamily="34" charset="0"/>
              </a:rPr>
              <a:t>GULF OCEANOGRAPHIC CHARITABLE TRUST </a:t>
            </a:r>
            <a:r>
              <a:rPr lang="en-US" sz="4000" dirty="0" smtClean="0">
                <a:solidFill>
                  <a:srgbClr val="00706D"/>
                </a:solidFill>
                <a:latin typeface="Century Gothic" pitchFamily="34" charset="0"/>
              </a:rPr>
              <a:t>FELLOWSHIP</a:t>
            </a:r>
          </a:p>
        </p:txBody>
      </p:sp>
      <p:sp>
        <p:nvSpPr>
          <p:cNvPr id="8195" name="Content Placeholder 2"/>
          <p:cNvSpPr>
            <a:spLocks noGrp="1"/>
          </p:cNvSpPr>
          <p:nvPr>
            <p:ph idx="1"/>
          </p:nvPr>
        </p:nvSpPr>
        <p:spPr>
          <a:xfrm>
            <a:off x="76200" y="1371600"/>
            <a:ext cx="4800600" cy="4191000"/>
          </a:xfrm>
        </p:spPr>
        <p:txBody>
          <a:bodyPr>
            <a:noAutofit/>
          </a:bodyPr>
          <a:lstStyle/>
          <a:p>
            <a:pPr algn="ctr">
              <a:spcBef>
                <a:spcPts val="0"/>
              </a:spcBef>
              <a:buFont typeface="Arial" charset="0"/>
              <a:buNone/>
            </a:pPr>
            <a:endParaRPr lang="en-US" dirty="0" smtClean="0">
              <a:solidFill>
                <a:schemeClr val="tx1"/>
              </a:solidFill>
              <a:latin typeface="Century Gothic" pitchFamily="34" charset="0"/>
            </a:endParaRPr>
          </a:p>
          <a:p>
            <a:pPr algn="ctr">
              <a:spcBef>
                <a:spcPts val="0"/>
              </a:spcBef>
              <a:buFont typeface="Arial" charset="0"/>
              <a:buNone/>
            </a:pPr>
            <a:endParaRPr lang="en-US" dirty="0" smtClean="0">
              <a:latin typeface="Century Gothic" pitchFamily="34" charset="0"/>
            </a:endParaRPr>
          </a:p>
          <a:p>
            <a:pPr algn="ctr">
              <a:spcBef>
                <a:spcPts val="0"/>
              </a:spcBef>
              <a:buFont typeface="Arial" charset="0"/>
              <a:buNone/>
            </a:pPr>
            <a:endParaRPr lang="en-US" dirty="0" smtClean="0">
              <a:solidFill>
                <a:schemeClr val="tx1"/>
              </a:solidFill>
              <a:latin typeface="Century Gothic" pitchFamily="34" charset="0"/>
            </a:endParaRPr>
          </a:p>
          <a:p>
            <a:pPr algn="ctr">
              <a:spcBef>
                <a:spcPts val="0"/>
              </a:spcBef>
              <a:buFont typeface="Arial" charset="0"/>
              <a:buNone/>
            </a:pPr>
            <a:r>
              <a:rPr lang="en-US" sz="3600" b="1" dirty="0" smtClean="0">
                <a:solidFill>
                  <a:schemeClr val="tx1"/>
                </a:solidFill>
                <a:latin typeface="Century Gothic" pitchFamily="34" charset="0"/>
              </a:rPr>
              <a:t>Benjamin Ross</a:t>
            </a:r>
          </a:p>
          <a:p>
            <a:pPr algn="ctr">
              <a:spcBef>
                <a:spcPts val="0"/>
              </a:spcBef>
              <a:buFont typeface="Arial" charset="0"/>
              <a:buNone/>
            </a:pPr>
            <a:endParaRPr lang="en-US" sz="2000" dirty="0" smtClean="0">
              <a:latin typeface="Century Gothic" pitchFamily="34" charset="0"/>
            </a:endParaRPr>
          </a:p>
          <a:p>
            <a:pPr algn="ctr">
              <a:spcBef>
                <a:spcPts val="0"/>
              </a:spcBef>
              <a:buFont typeface="Arial" charset="0"/>
              <a:buNone/>
            </a:pPr>
            <a:r>
              <a:rPr lang="en-US" sz="2000" dirty="0">
                <a:latin typeface="Century Gothic" pitchFamily="34" charset="0"/>
              </a:rPr>
              <a:t>(</a:t>
            </a:r>
            <a:r>
              <a:rPr lang="en-US" sz="2000" dirty="0" smtClean="0">
                <a:latin typeface="Century Gothic" pitchFamily="34" charset="0"/>
              </a:rPr>
              <a:t>Hallock Muller)</a:t>
            </a:r>
          </a:p>
        </p:txBody>
      </p:sp>
      <p:sp>
        <p:nvSpPr>
          <p:cNvPr id="2" name="TextBox 1"/>
          <p:cNvSpPr txBox="1"/>
          <p:nvPr/>
        </p:nvSpPr>
        <p:spPr>
          <a:xfrm>
            <a:off x="5867400" y="2971800"/>
            <a:ext cx="1981200" cy="369332"/>
          </a:xfrm>
          <a:prstGeom prst="rect">
            <a:avLst/>
          </a:prstGeom>
          <a:noFill/>
        </p:spPr>
        <p:txBody>
          <a:bodyPr wrap="square" rtlCol="0">
            <a:spAutoFit/>
          </a:bodyPr>
          <a:lstStyle/>
          <a:p>
            <a:r>
              <a:rPr lang="en-US" dirty="0">
                <a:solidFill>
                  <a:prstClr val="black"/>
                </a:solidFill>
              </a:rPr>
              <a:t>Headshot Photo</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2429" y="1391424"/>
            <a:ext cx="3633961" cy="4399776"/>
          </a:xfrm>
          <a:prstGeom prst="rect">
            <a:avLst/>
          </a:prstGeom>
          <a:noFill/>
          <a:ln w="38100">
            <a:solidFill>
              <a:srgbClr val="CDB06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30735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Benjamin Ross</a:t>
            </a:r>
          </a:p>
        </p:txBody>
      </p:sp>
      <p:sp>
        <p:nvSpPr>
          <p:cNvPr id="8195" name="Content Placeholder 2"/>
          <p:cNvSpPr>
            <a:spLocks noGrp="1"/>
          </p:cNvSpPr>
          <p:nvPr>
            <p:ph idx="1"/>
          </p:nvPr>
        </p:nvSpPr>
        <p:spPr>
          <a:xfrm>
            <a:off x="228600" y="1905000"/>
            <a:ext cx="5181600" cy="3124200"/>
          </a:xfrm>
        </p:spPr>
        <p:txBody>
          <a:bodyPr>
            <a:noAutofit/>
          </a:bodyPr>
          <a:lstStyle/>
          <a:p>
            <a:pPr>
              <a:spcBef>
                <a:spcPts val="0"/>
              </a:spcBef>
            </a:pPr>
            <a:r>
              <a:rPr lang="en-US" sz="2000" dirty="0" smtClean="0">
                <a:latin typeface="Century Gothic" pitchFamily="34" charset="0"/>
              </a:rPr>
              <a:t>I am studying the effects of environmental stress, especially chemical pollutants, on reef-dwelling foraminifera. </a:t>
            </a:r>
          </a:p>
          <a:p>
            <a:pPr>
              <a:spcBef>
                <a:spcPts val="0"/>
              </a:spcBef>
            </a:pPr>
            <a:endParaRPr lang="en-US" sz="2000" dirty="0" smtClean="0">
              <a:latin typeface="Century Gothic" pitchFamily="34" charset="0"/>
            </a:endParaRPr>
          </a:p>
          <a:p>
            <a:pPr>
              <a:spcBef>
                <a:spcPts val="0"/>
              </a:spcBef>
            </a:pPr>
            <a:r>
              <a:rPr lang="en-US" sz="2000" dirty="0" smtClean="0">
                <a:latin typeface="Century Gothic" pitchFamily="34" charset="0"/>
              </a:rPr>
              <a:t>My goals are to better understand their stress responses and to increase their utility as </a:t>
            </a:r>
            <a:r>
              <a:rPr lang="en-US" sz="2000" dirty="0" err="1" smtClean="0">
                <a:latin typeface="Century Gothic" pitchFamily="34" charset="0"/>
              </a:rPr>
              <a:t>bioindicators</a:t>
            </a:r>
            <a:endParaRPr lang="en-US" sz="2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p:txBody>
      </p:sp>
      <p:pic>
        <p:nvPicPr>
          <p:cNvPr id="5" name="Picture 5" descr="H:\Backed up from PC before reformat\New folder\IMG_68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447800"/>
            <a:ext cx="2399778" cy="4266275"/>
          </a:xfrm>
          <a:prstGeom prst="rect">
            <a:avLst/>
          </a:prstGeom>
          <a:noFill/>
          <a:ln w="38100">
            <a:solidFill>
              <a:srgbClr val="CDB06C"/>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5189799"/>
            <a:ext cx="635507" cy="523785"/>
          </a:xfrm>
          <a:prstGeom prst="rect">
            <a:avLst/>
          </a:prstGeom>
        </p:spPr>
      </p:pic>
    </p:spTree>
    <p:extLst>
      <p:ext uri="{BB962C8B-B14F-4D97-AF65-F5344CB8AC3E}">
        <p14:creationId xmlns:p14="http://schemas.microsoft.com/office/powerpoint/2010/main" val="18237879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52400"/>
            <a:ext cx="7707559" cy="707886"/>
          </a:xfrm>
          <a:prstGeom prst="rect">
            <a:avLst/>
          </a:prstGeom>
        </p:spPr>
        <p:txBody>
          <a:bodyPr wrap="none">
            <a:spAutoFit/>
          </a:bodyPr>
          <a:lstStyle/>
          <a:p>
            <a:r>
              <a:rPr lang="en-US" sz="4000" dirty="0">
                <a:solidFill>
                  <a:srgbClr val="00706D"/>
                </a:solidFill>
                <a:latin typeface="Century Gothic" pitchFamily="34" charset="0"/>
              </a:rPr>
              <a:t>C.W. BILL YOUNG FELLOWSHIP </a:t>
            </a:r>
            <a:endParaRPr lang="en-US" sz="4000" dirty="0"/>
          </a:p>
        </p:txBody>
      </p:sp>
      <p:pic>
        <p:nvPicPr>
          <p:cNvPr id="2050" name="Picture 2" descr="http://www.house.gov/young/images/CW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447800"/>
            <a:ext cx="2962165" cy="3723694"/>
          </a:xfrm>
          <a:prstGeom prst="rect">
            <a:avLst/>
          </a:prstGeom>
          <a:noFill/>
          <a:ln w="38100">
            <a:solidFill>
              <a:srgbClr val="CDB980"/>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7582" y="5257800"/>
            <a:ext cx="3276600" cy="400110"/>
          </a:xfrm>
          <a:prstGeom prst="rect">
            <a:avLst/>
          </a:prstGeom>
          <a:noFill/>
        </p:spPr>
        <p:txBody>
          <a:bodyPr wrap="square" rtlCol="0">
            <a:spAutoFit/>
          </a:bodyPr>
          <a:lstStyle/>
          <a:p>
            <a:r>
              <a:rPr lang="en-US" sz="2000" dirty="0" smtClean="0">
                <a:latin typeface="Century Gothic" pitchFamily="34" charset="0"/>
              </a:rPr>
              <a:t>Congressman Bill Young</a:t>
            </a:r>
            <a:endParaRPr lang="en-US" sz="2000" dirty="0">
              <a:latin typeface="Century Gothic" pitchFamily="34" charset="0"/>
            </a:endParaRPr>
          </a:p>
        </p:txBody>
      </p:sp>
      <p:sp>
        <p:nvSpPr>
          <p:cNvPr id="8" name="TextBox 7"/>
          <p:cNvSpPr txBox="1"/>
          <p:nvPr/>
        </p:nvSpPr>
        <p:spPr>
          <a:xfrm>
            <a:off x="3424182" y="1295400"/>
            <a:ext cx="5338819" cy="4401205"/>
          </a:xfrm>
          <a:prstGeom prst="rect">
            <a:avLst/>
          </a:prstGeom>
          <a:noFill/>
        </p:spPr>
        <p:txBody>
          <a:bodyPr wrap="square" rtlCol="0">
            <a:spAutoFit/>
          </a:bodyPr>
          <a:lstStyle/>
          <a:p>
            <a:pPr marL="285750" indent="-285750">
              <a:buFont typeface="Arial" pitchFamily="34" charset="0"/>
              <a:buChar char="•"/>
            </a:pPr>
            <a:r>
              <a:rPr lang="en-US" sz="2000" dirty="0" smtClean="0">
                <a:latin typeface="Century Gothic" pitchFamily="34" charset="0"/>
              </a:rPr>
              <a:t>Fellowship was established in 2000 by the St. Petersburg Business community to honor Congressman Young</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His leadership has been essential to the emergence of a major oceanographic research complex at CMS</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Designed to support graduate students whose research delves into biological, chemical, geological, or physical processes operating in the oceans, estuaries, fresh water environments, or at the air-sea interface</a:t>
            </a:r>
            <a:endParaRPr lang="en-US" sz="2000" dirty="0">
              <a:latin typeface="Century Gothic" pitchFamily="34" charset="0"/>
            </a:endParaRPr>
          </a:p>
        </p:txBody>
      </p:sp>
    </p:spTree>
    <p:extLst>
      <p:ext uri="{BB962C8B-B14F-4D97-AF65-F5344CB8AC3E}">
        <p14:creationId xmlns:p14="http://schemas.microsoft.com/office/powerpoint/2010/main" val="2645040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C.W. Bill Young Fellowship</a:t>
            </a:r>
          </a:p>
        </p:txBody>
      </p:sp>
      <p:sp>
        <p:nvSpPr>
          <p:cNvPr id="6" name="TextBox 5"/>
          <p:cNvSpPr txBox="1"/>
          <p:nvPr/>
        </p:nvSpPr>
        <p:spPr>
          <a:xfrm>
            <a:off x="304800" y="1752600"/>
            <a:ext cx="4724400" cy="2862322"/>
          </a:xfrm>
          <a:prstGeom prst="rect">
            <a:avLst/>
          </a:prstGeom>
          <a:noFill/>
        </p:spPr>
        <p:txBody>
          <a:bodyPr wrap="square" rtlCol="0">
            <a:spAutoFit/>
          </a:bodyPr>
          <a:lstStyle/>
          <a:p>
            <a:pPr algn="ctr">
              <a:lnSpc>
                <a:spcPct val="200000"/>
              </a:lnSpc>
            </a:pPr>
            <a:endParaRPr lang="en-US" sz="3200" b="1" dirty="0" smtClean="0">
              <a:latin typeface="Century Gothic" pitchFamily="34" charset="0"/>
            </a:endParaRPr>
          </a:p>
          <a:p>
            <a:pPr algn="ctr"/>
            <a:r>
              <a:rPr lang="en-US" sz="3600" b="1" dirty="0" smtClean="0">
                <a:latin typeface="Century Gothic" pitchFamily="34" charset="0"/>
              </a:rPr>
              <a:t>Bo Yang</a:t>
            </a:r>
            <a:endParaRPr lang="en-US" sz="3600" b="1" dirty="0">
              <a:latin typeface="Century Gothic" pitchFamily="34" charset="0"/>
            </a:endParaRPr>
          </a:p>
          <a:p>
            <a:pPr algn="ctr"/>
            <a:endParaRPr lang="en-US" sz="2000" dirty="0" smtClean="0">
              <a:latin typeface="Century Gothic" pitchFamily="34" charset="0"/>
            </a:endParaRPr>
          </a:p>
          <a:p>
            <a:pPr algn="ctr"/>
            <a:r>
              <a:rPr lang="en-US" sz="2000" dirty="0" smtClean="0">
                <a:latin typeface="Century Gothic" pitchFamily="34" charset="0"/>
              </a:rPr>
              <a:t>(Byrne)</a:t>
            </a:r>
          </a:p>
          <a:p>
            <a:pPr algn="ctr"/>
            <a:endParaRPr lang="en-US" sz="2000" dirty="0">
              <a:latin typeface="Century Gothic" pitchFamily="34" charset="0"/>
            </a:endParaRPr>
          </a:p>
          <a:p>
            <a:pPr algn="ctr"/>
            <a:r>
              <a:rPr lang="en-US" sz="2000" dirty="0" smtClean="0">
                <a:latin typeface="Century Gothic" pitchFamily="34" charset="0"/>
              </a:rPr>
              <a:t>Currently in the Arctic Ocean</a:t>
            </a:r>
          </a:p>
        </p:txBody>
      </p:sp>
      <p:pic>
        <p:nvPicPr>
          <p:cNvPr id="2050" name="Picture 2" descr="C:\Users\cms-deansoffice\AppData\Local\Microsoft\Windows\Temporary Internet Files\Content.Outlook\JXWWCF7L\1 Bo Ya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370005"/>
            <a:ext cx="3048000" cy="4269023"/>
          </a:xfrm>
          <a:prstGeom prst="rect">
            <a:avLst/>
          </a:prstGeom>
          <a:noFill/>
          <a:ln w="38100">
            <a:solidFill>
              <a:srgbClr val="CDB06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6582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706D"/>
                </a:solidFill>
                <a:latin typeface="Century Gothic" pitchFamily="34" charset="0"/>
              </a:rPr>
              <a:t>University Funded Fellowships</a:t>
            </a:r>
          </a:p>
        </p:txBody>
      </p:sp>
      <p:pic>
        <p:nvPicPr>
          <p:cNvPr id="7" name="Picture 6"/>
          <p:cNvPicPr preferRelativeResize="0">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38200" y="3352800"/>
            <a:ext cx="3143238" cy="2357438"/>
          </a:xfrm>
          <a:prstGeom prst="rect">
            <a:avLst/>
          </a:prstGeom>
          <a:ln w="38100">
            <a:solidFill>
              <a:srgbClr val="CDB980"/>
            </a:solidFill>
          </a:ln>
        </p:spPr>
      </p:pic>
      <p:sp>
        <p:nvSpPr>
          <p:cNvPr id="8" name="Content Placeholder 2"/>
          <p:cNvSpPr txBox="1">
            <a:spLocks/>
          </p:cNvSpPr>
          <p:nvPr/>
        </p:nvSpPr>
        <p:spPr>
          <a:xfrm>
            <a:off x="0" y="1143000"/>
            <a:ext cx="4572000" cy="24193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dirty="0">
                <a:solidFill>
                  <a:srgbClr val="00706D"/>
                </a:solidFill>
                <a:latin typeface="Century Gothic" pitchFamily="34" charset="0"/>
              </a:rPr>
              <a:t>USF </a:t>
            </a:r>
            <a:r>
              <a:rPr lang="en-US" dirty="0" smtClean="0">
                <a:solidFill>
                  <a:srgbClr val="00706D"/>
                </a:solidFill>
                <a:latin typeface="Century Gothic" pitchFamily="34" charset="0"/>
              </a:rPr>
              <a:t>University Graduate Fellowship</a:t>
            </a:r>
            <a:endParaRPr lang="en-US" b="1" dirty="0" smtClean="0">
              <a:latin typeface="Century Gothic" pitchFamily="34" charset="0"/>
            </a:endParaRPr>
          </a:p>
          <a:p>
            <a:pPr marL="0" indent="0" algn="ctr">
              <a:spcBef>
                <a:spcPts val="0"/>
              </a:spcBef>
              <a:buFont typeface="Arial" pitchFamily="34" charset="0"/>
              <a:buNone/>
            </a:pPr>
            <a:r>
              <a:rPr lang="en-US" b="1" dirty="0" smtClean="0">
                <a:latin typeface="Century Gothic" pitchFamily="34" charset="0"/>
              </a:rPr>
              <a:t>Lindsey </a:t>
            </a:r>
            <a:r>
              <a:rPr lang="en-US" b="1" dirty="0" err="1" smtClean="0">
                <a:latin typeface="Century Gothic" pitchFamily="34" charset="0"/>
              </a:rPr>
              <a:t>Dornberger</a:t>
            </a:r>
            <a:endParaRPr lang="en-US" dirty="0" smtClean="0">
              <a:latin typeface="Century Gothic" pitchFamily="34" charset="0"/>
            </a:endParaRPr>
          </a:p>
          <a:p>
            <a:pPr marL="0" indent="0" algn="ctr">
              <a:spcBef>
                <a:spcPts val="0"/>
              </a:spcBef>
              <a:buFont typeface="Arial" pitchFamily="34" charset="0"/>
              <a:buNone/>
            </a:pPr>
            <a:r>
              <a:rPr lang="en-US" sz="2000" dirty="0" smtClean="0">
                <a:latin typeface="Century Gothic" pitchFamily="34" charset="0"/>
              </a:rPr>
              <a:t>(Ainsworth)</a:t>
            </a:r>
            <a:endParaRPr lang="en-US" sz="2000" dirty="0"/>
          </a:p>
        </p:txBody>
      </p:sp>
      <p:sp>
        <p:nvSpPr>
          <p:cNvPr id="10" name="Content Placeholder 2"/>
          <p:cNvSpPr>
            <a:spLocks noGrp="1"/>
          </p:cNvSpPr>
          <p:nvPr>
            <p:ph idx="1"/>
          </p:nvPr>
        </p:nvSpPr>
        <p:spPr>
          <a:xfrm>
            <a:off x="4419600" y="1143000"/>
            <a:ext cx="4800600" cy="2209800"/>
          </a:xfrm>
        </p:spPr>
        <p:txBody>
          <a:bodyPr>
            <a:noAutofit/>
          </a:bodyPr>
          <a:lstStyle/>
          <a:p>
            <a:pPr algn="ctr">
              <a:spcBef>
                <a:spcPts val="0"/>
              </a:spcBef>
              <a:buFont typeface="Arial" charset="0"/>
              <a:buNone/>
            </a:pPr>
            <a:r>
              <a:rPr lang="en-US" dirty="0" smtClean="0">
                <a:solidFill>
                  <a:srgbClr val="00706D"/>
                </a:solidFill>
                <a:latin typeface="Century Gothic" pitchFamily="34" charset="0"/>
              </a:rPr>
              <a:t>USF </a:t>
            </a:r>
            <a:r>
              <a:rPr lang="en-US" dirty="0">
                <a:solidFill>
                  <a:srgbClr val="00706D"/>
                </a:solidFill>
                <a:latin typeface="Century Gothic" pitchFamily="34" charset="0"/>
              </a:rPr>
              <a:t>Presidential Doctoral Fellowship</a:t>
            </a:r>
            <a:endParaRPr lang="en-US" dirty="0">
              <a:latin typeface="Century Gothic" pitchFamily="34" charset="0"/>
            </a:endParaRPr>
          </a:p>
          <a:p>
            <a:pPr algn="ctr">
              <a:spcBef>
                <a:spcPts val="0"/>
              </a:spcBef>
              <a:buFont typeface="Arial" charset="0"/>
              <a:buNone/>
            </a:pPr>
            <a:r>
              <a:rPr lang="en-US" b="1" dirty="0" smtClean="0">
                <a:latin typeface="Century Gothic" pitchFamily="34" charset="0"/>
              </a:rPr>
              <a:t>Nora </a:t>
            </a:r>
            <a:r>
              <a:rPr lang="en-US" b="1" dirty="0">
                <a:latin typeface="Century Gothic" pitchFamily="34" charset="0"/>
              </a:rPr>
              <a:t>Katie </a:t>
            </a:r>
            <a:r>
              <a:rPr lang="en-US" b="1" dirty="0" smtClean="0">
                <a:latin typeface="Century Gothic" pitchFamily="34" charset="0"/>
              </a:rPr>
              <a:t>Douglas</a:t>
            </a:r>
            <a:endParaRPr lang="en-US" dirty="0" smtClean="0">
              <a:solidFill>
                <a:schemeClr val="tx1"/>
              </a:solidFill>
              <a:latin typeface="Century Gothic" pitchFamily="34" charset="0"/>
            </a:endParaRPr>
          </a:p>
          <a:p>
            <a:pPr algn="ctr">
              <a:spcBef>
                <a:spcPts val="0"/>
              </a:spcBef>
              <a:buFont typeface="Arial" charset="0"/>
              <a:buNone/>
            </a:pPr>
            <a:r>
              <a:rPr lang="en-US" sz="2000" dirty="0" smtClean="0">
                <a:solidFill>
                  <a:schemeClr val="tx1"/>
                </a:solidFill>
                <a:latin typeface="Century Gothic" pitchFamily="34" charset="0"/>
              </a:rPr>
              <a:t>(Byrne </a:t>
            </a:r>
            <a:r>
              <a:rPr lang="en-US" sz="2000" dirty="0" smtClean="0">
                <a:latin typeface="Century Gothic" pitchFamily="34" charset="0"/>
              </a:rPr>
              <a:t>/ </a:t>
            </a:r>
            <a:r>
              <a:rPr lang="en-US" sz="2000" dirty="0" smtClean="0">
                <a:solidFill>
                  <a:schemeClr val="tx1"/>
                </a:solidFill>
                <a:latin typeface="Century Gothic" pitchFamily="34" charset="0"/>
              </a:rPr>
              <a:t>Hollander)</a:t>
            </a:r>
          </a:p>
        </p:txBody>
      </p:sp>
      <p:pic>
        <p:nvPicPr>
          <p:cNvPr id="11" name="Picture 10" descr="DSC00632.jpg"/>
          <p:cNvPicPr preferRelativeResize="0">
            <a:picLocks noChangeAspect="1"/>
          </p:cNvPicPr>
          <p:nvPr/>
        </p:nvPicPr>
        <p:blipFill rotWithShape="1">
          <a:blip r:embed="rId5" cstate="print">
            <a:extLst>
              <a:ext uri="{28A0092B-C50C-407E-A947-70E740481C1C}">
                <a14:useLocalDpi xmlns:a14="http://schemas.microsoft.com/office/drawing/2010/main" val="0"/>
              </a:ext>
            </a:extLst>
          </a:blip>
          <a:srcRect t="6441" b="-143"/>
          <a:stretch/>
        </p:blipFill>
        <p:spPr>
          <a:xfrm>
            <a:off x="5791200" y="3200400"/>
            <a:ext cx="2129790" cy="2660904"/>
          </a:xfrm>
          <a:prstGeom prst="rect">
            <a:avLst/>
          </a:prstGeom>
          <a:ln w="38100">
            <a:solidFill>
              <a:srgbClr val="CDB980"/>
            </a:solidFill>
          </a:ln>
        </p:spPr>
      </p:pic>
    </p:spTree>
    <p:extLst>
      <p:ext uri="{BB962C8B-B14F-4D97-AF65-F5344CB8AC3E}">
        <p14:creationId xmlns:p14="http://schemas.microsoft.com/office/powerpoint/2010/main" val="157511951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Bo Yang</a:t>
            </a:r>
          </a:p>
        </p:txBody>
      </p:sp>
      <p:pic>
        <p:nvPicPr>
          <p:cNvPr id="5" name="Content Placeholder 4" descr="IMG_19800107_084139.jpg"/>
          <p:cNvPicPr>
            <a:picLocks noGrp="1" noChangeAspect="1"/>
          </p:cNvPicPr>
          <p:nvPr>
            <p:ph idx="1"/>
          </p:nvPr>
        </p:nvPicPr>
        <p:blipFill>
          <a:blip r:embed="rId3" cstate="print"/>
          <a:srcRect b="40001"/>
          <a:stretch>
            <a:fillRect/>
          </a:stretch>
        </p:blipFill>
        <p:spPr>
          <a:xfrm>
            <a:off x="4953000" y="1828800"/>
            <a:ext cx="4000500" cy="3200400"/>
          </a:xfrm>
          <a:ln w="38100">
            <a:solidFill>
              <a:srgbClr val="CDB06C"/>
            </a:solidFill>
          </a:ln>
        </p:spPr>
      </p:pic>
      <p:sp>
        <p:nvSpPr>
          <p:cNvPr id="6" name="TextBox 5"/>
          <p:cNvSpPr txBox="1"/>
          <p:nvPr/>
        </p:nvSpPr>
        <p:spPr>
          <a:xfrm>
            <a:off x="228600" y="1905000"/>
            <a:ext cx="4495800" cy="3046988"/>
          </a:xfrm>
          <a:prstGeom prst="rect">
            <a:avLst/>
          </a:prstGeom>
          <a:noFill/>
        </p:spPr>
        <p:txBody>
          <a:bodyPr wrap="square" rtlCol="0">
            <a:spAutoFit/>
          </a:bodyPr>
          <a:lstStyle/>
          <a:p>
            <a:pPr marL="342900" indent="-342900">
              <a:buFont typeface="Arial" pitchFamily="34" charset="0"/>
              <a:buChar char="•"/>
            </a:pPr>
            <a:r>
              <a:rPr lang="en-US" sz="2000" dirty="0" smtClean="0">
                <a:latin typeface="Century Gothic" pitchFamily="34" charset="0"/>
              </a:rPr>
              <a:t>CO</a:t>
            </a:r>
            <a:r>
              <a:rPr lang="en-US" sz="2000" baseline="-25000" dirty="0" smtClean="0">
                <a:latin typeface="Century Gothic" pitchFamily="34" charset="0"/>
              </a:rPr>
              <a:t>2</a:t>
            </a:r>
            <a:r>
              <a:rPr lang="en-US" sz="2000" dirty="0" smtClean="0">
                <a:latin typeface="Century Gothic" pitchFamily="34" charset="0"/>
              </a:rPr>
              <a:t> Sensor Lab </a:t>
            </a:r>
          </a:p>
          <a:p>
            <a:pPr marL="342900" indent="-342900">
              <a:buFont typeface="Arial" pitchFamily="34" charset="0"/>
              <a:buChar char="•"/>
            </a:pPr>
            <a:endParaRPr lang="en-US" sz="2000" dirty="0" smtClean="0">
              <a:latin typeface="Century Gothic" pitchFamily="34" charset="0"/>
            </a:endParaRPr>
          </a:p>
          <a:p>
            <a:pPr marL="342900" indent="-342900">
              <a:buFont typeface="Arial" pitchFamily="34" charset="0"/>
              <a:buChar char="•"/>
            </a:pPr>
            <a:r>
              <a:rPr lang="en-US" sz="2000" dirty="0" smtClean="0">
                <a:latin typeface="Century Gothic" pitchFamily="34" charset="0"/>
              </a:rPr>
              <a:t>Current Research: Application of Spectrophotometry &amp; Flow Analysis in Marine Environmental Studies</a:t>
            </a:r>
          </a:p>
          <a:p>
            <a:pPr>
              <a:lnSpc>
                <a:spcPct val="200000"/>
              </a:lnSpc>
            </a:pPr>
            <a:endParaRPr lang="en-US" dirty="0" smtClean="0"/>
          </a:p>
          <a:p>
            <a:pPr>
              <a:lnSpc>
                <a:spcPct val="200000"/>
              </a:lnSpc>
            </a:pPr>
            <a:r>
              <a:rPr lang="en-US" dirty="0" smtClean="0"/>
              <a:t> </a:t>
            </a:r>
            <a:endParaRPr lang="en-US" dirty="0"/>
          </a:p>
        </p:txBody>
      </p:sp>
    </p:spTree>
    <p:extLst>
      <p:ext uri="{BB962C8B-B14F-4D97-AF65-F5344CB8AC3E}">
        <p14:creationId xmlns:p14="http://schemas.microsoft.com/office/powerpoint/2010/main" val="140398512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152400"/>
            <a:ext cx="7311617" cy="707886"/>
          </a:xfrm>
          <a:prstGeom prst="rect">
            <a:avLst/>
          </a:prstGeom>
        </p:spPr>
        <p:txBody>
          <a:bodyPr wrap="none">
            <a:spAutoFit/>
          </a:bodyPr>
          <a:lstStyle/>
          <a:p>
            <a:r>
              <a:rPr lang="en-US" sz="4000" dirty="0">
                <a:solidFill>
                  <a:srgbClr val="00706D"/>
                </a:solidFill>
                <a:latin typeface="Century Gothic" pitchFamily="34" charset="0"/>
              </a:rPr>
              <a:t>PAUL L. GETTING FELLOWSHIP</a:t>
            </a:r>
            <a:endParaRPr lang="en-US" sz="4000" dirty="0"/>
          </a:p>
        </p:txBody>
      </p:sp>
      <p:sp>
        <p:nvSpPr>
          <p:cNvPr id="5" name="TextBox 4"/>
          <p:cNvSpPr txBox="1"/>
          <p:nvPr/>
        </p:nvSpPr>
        <p:spPr>
          <a:xfrm>
            <a:off x="3276600" y="1219200"/>
            <a:ext cx="5791200" cy="4401205"/>
          </a:xfrm>
          <a:prstGeom prst="rect">
            <a:avLst/>
          </a:prstGeom>
          <a:noFill/>
        </p:spPr>
        <p:txBody>
          <a:bodyPr wrap="square" rtlCol="0">
            <a:spAutoFit/>
          </a:bodyPr>
          <a:lstStyle/>
          <a:p>
            <a:pPr marL="285750" indent="-285750">
              <a:buFont typeface="Arial" pitchFamily="34" charset="0"/>
              <a:buChar char="•"/>
            </a:pPr>
            <a:r>
              <a:rPr lang="en-US" sz="2000" dirty="0" smtClean="0">
                <a:latin typeface="Century Gothic" pitchFamily="34" charset="0"/>
              </a:rPr>
              <a:t>Fellowship was established in 1994 to honor the memory of Paul L. Getting, a leader for 22 years in the St. Petersburg’s business community</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Getting was instrumental in building of the Knight Oceanographic Research Center</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He established the USGS St. Petersburg Coastal and Marine Science Center</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The Fellowship is awarded each year who exemplifies some of Mr. Getting’s traits – intelligence, effectiveness, and dedication</a:t>
            </a:r>
            <a:endParaRPr lang="en-US" sz="2000" dirty="0">
              <a:latin typeface="Century Gothic" pitchFamily="34" charset="0"/>
            </a:endParaRPr>
          </a:p>
        </p:txBody>
      </p:sp>
      <p:pic>
        <p:nvPicPr>
          <p:cNvPr id="1026" name="Picture 2" descr="P:\CMS-Deans-Admins\Linda's Documents\PPts and Photos\2003\Photos\Paul_Gett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00629"/>
            <a:ext cx="3124200" cy="3741997"/>
          </a:xfrm>
          <a:prstGeom prst="rect">
            <a:avLst/>
          </a:prstGeom>
          <a:noFill/>
          <a:ln w="38100">
            <a:solidFill>
              <a:srgbClr val="CDB06C"/>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5264574"/>
            <a:ext cx="3124200" cy="400110"/>
          </a:xfrm>
          <a:prstGeom prst="rect">
            <a:avLst/>
          </a:prstGeom>
          <a:noFill/>
        </p:spPr>
        <p:txBody>
          <a:bodyPr wrap="square" rtlCol="0">
            <a:spAutoFit/>
          </a:bodyPr>
          <a:lstStyle/>
          <a:p>
            <a:pPr algn="ctr"/>
            <a:r>
              <a:rPr lang="en-US" sz="2000" dirty="0" smtClean="0"/>
              <a:t>Paul L. Getting</a:t>
            </a:r>
            <a:endParaRPr lang="en-US" sz="2000" dirty="0"/>
          </a:p>
        </p:txBody>
      </p:sp>
    </p:spTree>
    <p:extLst>
      <p:ext uri="{BB962C8B-B14F-4D97-AF65-F5344CB8AC3E}">
        <p14:creationId xmlns:p14="http://schemas.microsoft.com/office/powerpoint/2010/main" val="2388749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706D"/>
                </a:solidFill>
                <a:latin typeface="Century Gothic" pitchFamily="34" charset="0"/>
              </a:rPr>
              <a:t>PAUL L. GETTING </a:t>
            </a:r>
            <a:r>
              <a:rPr lang="en-US" sz="4000" dirty="0" smtClean="0">
                <a:solidFill>
                  <a:srgbClr val="00706D"/>
                </a:solidFill>
                <a:latin typeface="Century Gothic" pitchFamily="34" charset="0"/>
              </a:rPr>
              <a:t>FELLOWSHIP</a:t>
            </a:r>
            <a:endParaRPr lang="en-US" sz="4000" dirty="0"/>
          </a:p>
        </p:txBody>
      </p:sp>
      <p:sp>
        <p:nvSpPr>
          <p:cNvPr id="3" name="Content Placeholder 2"/>
          <p:cNvSpPr>
            <a:spLocks noGrp="1"/>
          </p:cNvSpPr>
          <p:nvPr>
            <p:ph idx="1"/>
          </p:nvPr>
        </p:nvSpPr>
        <p:spPr>
          <a:xfrm>
            <a:off x="457200" y="1219200"/>
            <a:ext cx="4114800" cy="4525963"/>
          </a:xfrm>
        </p:spPr>
        <p:txBody>
          <a:bodyPr>
            <a:noAutofit/>
          </a:bodyPr>
          <a:lstStyle/>
          <a:p>
            <a:pPr marL="0" indent="0" algn="ctr">
              <a:buNone/>
            </a:pPr>
            <a:r>
              <a:rPr lang="fi-FI" sz="3600" b="1" dirty="0"/>
              <a:t> </a:t>
            </a:r>
            <a:endParaRPr lang="fi-FI" sz="3600" b="1" dirty="0" smtClean="0"/>
          </a:p>
          <a:p>
            <a:pPr marL="0" indent="0" algn="ctr">
              <a:buNone/>
            </a:pPr>
            <a:endParaRPr lang="fi-FI" sz="3600" b="1" dirty="0"/>
          </a:p>
          <a:p>
            <a:pPr marL="0" indent="0" algn="ctr">
              <a:buNone/>
            </a:pPr>
            <a:r>
              <a:rPr lang="fi-FI" sz="3600" b="1" dirty="0" smtClean="0">
                <a:latin typeface="Century Gothic" pitchFamily="34" charset="0"/>
              </a:rPr>
              <a:t>Esa-Matti Tastula</a:t>
            </a:r>
          </a:p>
          <a:p>
            <a:pPr marL="0" indent="0" algn="ctr">
              <a:buNone/>
            </a:pPr>
            <a:endParaRPr lang="fi-FI" sz="2000" dirty="0" smtClean="0">
              <a:latin typeface="Century Gothic" pitchFamily="34" charset="0"/>
            </a:endParaRPr>
          </a:p>
          <a:p>
            <a:pPr marL="0" indent="0" algn="ctr">
              <a:buNone/>
            </a:pPr>
            <a:r>
              <a:rPr lang="fi-FI" sz="2000" dirty="0" smtClean="0">
                <a:latin typeface="Century Gothic" pitchFamily="34" charset="0"/>
              </a:rPr>
              <a:t>(Galperin)</a:t>
            </a:r>
            <a:endParaRPr lang="en-US" sz="1800" dirty="0">
              <a:latin typeface="Century Gothic" pitchFamily="34"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371600"/>
            <a:ext cx="3962400" cy="3962400"/>
          </a:xfrm>
          <a:prstGeom prst="rect">
            <a:avLst/>
          </a:prstGeom>
          <a:noFill/>
          <a:ln w="38100">
            <a:solidFill>
              <a:srgbClr val="CDB98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32488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solidFill>
                  <a:srgbClr val="00706D"/>
                </a:solidFill>
                <a:latin typeface="Century Gothic" pitchFamily="34" charset="0"/>
              </a:rPr>
              <a:t>Esa-Matti</a:t>
            </a:r>
            <a:r>
              <a:rPr lang="en-US" sz="4000" dirty="0" smtClean="0">
                <a:solidFill>
                  <a:srgbClr val="00706D"/>
                </a:solidFill>
                <a:latin typeface="Century Gothic" pitchFamily="34" charset="0"/>
              </a:rPr>
              <a:t> </a:t>
            </a:r>
            <a:r>
              <a:rPr lang="en-US" sz="4000" dirty="0" err="1" smtClean="0">
                <a:solidFill>
                  <a:srgbClr val="00706D"/>
                </a:solidFill>
                <a:latin typeface="Century Gothic" pitchFamily="34" charset="0"/>
              </a:rPr>
              <a:t>Tastula</a:t>
            </a:r>
            <a:endParaRPr lang="en-US" sz="4000" dirty="0"/>
          </a:p>
        </p:txBody>
      </p:sp>
      <p:sp>
        <p:nvSpPr>
          <p:cNvPr id="3" name="Content Placeholder 2"/>
          <p:cNvSpPr>
            <a:spLocks noGrp="1"/>
          </p:cNvSpPr>
          <p:nvPr>
            <p:ph idx="1"/>
          </p:nvPr>
        </p:nvSpPr>
        <p:spPr>
          <a:xfrm>
            <a:off x="76200" y="1219200"/>
            <a:ext cx="5562600" cy="4572000"/>
          </a:xfrm>
        </p:spPr>
        <p:txBody>
          <a:bodyPr>
            <a:noAutofit/>
          </a:bodyPr>
          <a:lstStyle/>
          <a:p>
            <a:pPr>
              <a:spcBef>
                <a:spcPts val="0"/>
              </a:spcBef>
              <a:spcAft>
                <a:spcPts val="1200"/>
              </a:spcAft>
            </a:pPr>
            <a:r>
              <a:rPr lang="en-US" sz="2000" dirty="0" smtClean="0">
                <a:solidFill>
                  <a:prstClr val="black"/>
                </a:solidFill>
                <a:latin typeface="Century Gothic" pitchFamily="34" charset="0"/>
              </a:rPr>
              <a:t>My </a:t>
            </a:r>
            <a:r>
              <a:rPr lang="en-US" sz="2000" dirty="0">
                <a:solidFill>
                  <a:prstClr val="black"/>
                </a:solidFill>
                <a:latin typeface="Century Gothic" pitchFamily="34" charset="0"/>
              </a:rPr>
              <a:t>research concentrates on the representation of turbulence in numerical  atmospheric models. </a:t>
            </a:r>
          </a:p>
          <a:p>
            <a:pPr>
              <a:spcBef>
                <a:spcPts val="0"/>
              </a:spcBef>
              <a:spcAft>
                <a:spcPts val="1200"/>
              </a:spcAft>
            </a:pPr>
            <a:r>
              <a:rPr lang="en-US" sz="2000" dirty="0" smtClean="0">
                <a:solidFill>
                  <a:prstClr val="black"/>
                </a:solidFill>
                <a:latin typeface="Century Gothic" pitchFamily="34" charset="0"/>
              </a:rPr>
              <a:t>A </a:t>
            </a:r>
            <a:r>
              <a:rPr lang="en-US" sz="2000" dirty="0">
                <a:solidFill>
                  <a:prstClr val="black"/>
                </a:solidFill>
                <a:latin typeface="Century Gothic" pitchFamily="34" charset="0"/>
              </a:rPr>
              <a:t>promising </a:t>
            </a:r>
            <a:r>
              <a:rPr lang="en-US" sz="2000" dirty="0" smtClean="0">
                <a:solidFill>
                  <a:prstClr val="black"/>
                </a:solidFill>
                <a:latin typeface="Century Gothic" pitchFamily="34" charset="0"/>
              </a:rPr>
              <a:t>approach </a:t>
            </a:r>
            <a:r>
              <a:rPr lang="en-US" sz="2000" dirty="0">
                <a:solidFill>
                  <a:prstClr val="black"/>
                </a:solidFill>
                <a:latin typeface="Century Gothic" pitchFamily="34" charset="0"/>
              </a:rPr>
              <a:t>is given by hybrid  schemes in which ensemble mean second-order closure and mass-flux closure  ideas have approximately equal standing. </a:t>
            </a:r>
          </a:p>
          <a:p>
            <a:pPr>
              <a:spcBef>
                <a:spcPts val="0"/>
              </a:spcBef>
              <a:spcAft>
                <a:spcPts val="1200"/>
              </a:spcAft>
            </a:pPr>
            <a:r>
              <a:rPr lang="en-US" sz="2000" dirty="0" smtClean="0">
                <a:solidFill>
                  <a:prstClr val="black"/>
                </a:solidFill>
                <a:latin typeface="Century Gothic" pitchFamily="34" charset="0"/>
              </a:rPr>
              <a:t>The </a:t>
            </a:r>
            <a:r>
              <a:rPr lang="en-US" sz="2000" dirty="0">
                <a:solidFill>
                  <a:prstClr val="black"/>
                </a:solidFill>
                <a:latin typeface="Century Gothic" pitchFamily="34" charset="0"/>
              </a:rPr>
              <a:t>objective is, in collaboration with </a:t>
            </a:r>
            <a:r>
              <a:rPr lang="en-US" sz="2000" dirty="0" smtClean="0">
                <a:solidFill>
                  <a:prstClr val="black"/>
                </a:solidFill>
                <a:latin typeface="Century Gothic" pitchFamily="34" charset="0"/>
              </a:rPr>
              <a:t>NCAR</a:t>
            </a:r>
            <a:r>
              <a:rPr lang="en-US" sz="2000" dirty="0">
                <a:solidFill>
                  <a:prstClr val="black"/>
                </a:solidFill>
                <a:latin typeface="Century Gothic" pitchFamily="34" charset="0"/>
              </a:rPr>
              <a:t>, to test and evaluate such a parameterization named QNSE-MF in the Weather Research and Forecasting model.</a:t>
            </a:r>
          </a:p>
          <a:p>
            <a:pPr marL="0" indent="0">
              <a:buNone/>
            </a:pPr>
            <a:endParaRPr lang="en-US" sz="2000" dirty="0"/>
          </a:p>
        </p:txBody>
      </p:sp>
      <p:pic>
        <p:nvPicPr>
          <p:cNvPr id="4" name="Picture 2" descr="C:\Users\cms-deansoffice\AppData\Local\Microsoft\Windows\Temporary Internet Files\Content.Outlook\JXWWCF7L\glacier.jpg"/>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1219200"/>
            <a:ext cx="3093720" cy="2320290"/>
          </a:xfrm>
          <a:prstGeom prst="rect">
            <a:avLst/>
          </a:prstGeom>
          <a:noFill/>
          <a:ln w="38100">
            <a:solidFill>
              <a:srgbClr val="CDB06C"/>
            </a:solidFill>
          </a:ln>
          <a:extLst>
            <a:ext uri="{909E8E84-426E-40dd-AFC4-6F175D3DCCD1}">
              <a14:hiddenFill xmlns:a14="http://schemas.microsoft.com/office/drawing/2010/main">
                <a:solidFill>
                  <a:srgbClr val="FFFFFF"/>
                </a:solidFill>
              </a14:hiddenFill>
            </a:ext>
          </a:extLst>
        </p:spPr>
      </p:pic>
      <p:pic>
        <p:nvPicPr>
          <p:cNvPr id="5" name="Picture 6"/>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649491"/>
            <a:ext cx="3135573" cy="2110349"/>
          </a:xfrm>
          <a:prstGeom prst="rect">
            <a:avLst/>
          </a:prstGeom>
          <a:noFill/>
          <a:ln w="38100">
            <a:solidFill>
              <a:srgbClr val="CDB06C"/>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33982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76200"/>
            <a:ext cx="7924800" cy="1323439"/>
          </a:xfrm>
          <a:prstGeom prst="rect">
            <a:avLst/>
          </a:prstGeom>
        </p:spPr>
        <p:txBody>
          <a:bodyPr wrap="square">
            <a:spAutoFit/>
          </a:bodyPr>
          <a:lstStyle/>
          <a:p>
            <a:pPr algn="ctr"/>
            <a:r>
              <a:rPr lang="en-US" sz="4000" dirty="0">
                <a:solidFill>
                  <a:srgbClr val="00706D"/>
                </a:solidFill>
                <a:latin typeface="Century Gothic" pitchFamily="34" charset="0"/>
              </a:rPr>
              <a:t>JACK &amp; KATHARINE ANN LAKE FELLOWSHIP</a:t>
            </a:r>
            <a:endParaRPr lang="en-US" sz="4000" dirty="0"/>
          </a:p>
        </p:txBody>
      </p:sp>
      <p:pic>
        <p:nvPicPr>
          <p:cNvPr id="5" name="Picture 10" descr="lake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64481"/>
            <a:ext cx="4191000" cy="3124200"/>
          </a:xfrm>
          <a:prstGeom prst="rect">
            <a:avLst/>
          </a:prstGeom>
          <a:noFill/>
          <a:ln w="38100">
            <a:solidFill>
              <a:srgbClr val="CDB98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 y="4840329"/>
            <a:ext cx="4191000" cy="400110"/>
          </a:xfrm>
          <a:prstGeom prst="rect">
            <a:avLst/>
          </a:prstGeom>
          <a:noFill/>
        </p:spPr>
        <p:txBody>
          <a:bodyPr wrap="square" rtlCol="0">
            <a:spAutoFit/>
          </a:bodyPr>
          <a:lstStyle/>
          <a:p>
            <a:pPr algn="ctr"/>
            <a:r>
              <a:rPr lang="en-US" sz="2000" dirty="0" smtClean="0">
                <a:latin typeface="Century Gothic" pitchFamily="34" charset="0"/>
              </a:rPr>
              <a:t>John &amp; Katharine Ann Lake</a:t>
            </a:r>
            <a:endParaRPr lang="en-US" sz="2000" dirty="0">
              <a:latin typeface="Century Gothic" pitchFamily="34" charset="0"/>
            </a:endParaRPr>
          </a:p>
        </p:txBody>
      </p:sp>
      <p:sp>
        <p:nvSpPr>
          <p:cNvPr id="8" name="TextBox 7"/>
          <p:cNvSpPr txBox="1"/>
          <p:nvPr/>
        </p:nvSpPr>
        <p:spPr>
          <a:xfrm>
            <a:off x="4343400" y="1247239"/>
            <a:ext cx="4717143" cy="4401205"/>
          </a:xfrm>
          <a:prstGeom prst="rect">
            <a:avLst/>
          </a:prstGeom>
          <a:noFill/>
        </p:spPr>
        <p:txBody>
          <a:bodyPr wrap="square" rtlCol="0">
            <a:spAutoFit/>
          </a:bodyPr>
          <a:lstStyle/>
          <a:p>
            <a:pPr marL="285750" indent="-285750">
              <a:buFont typeface="Arial" pitchFamily="34" charset="0"/>
              <a:buChar char="•"/>
            </a:pPr>
            <a:r>
              <a:rPr lang="en-US" sz="2000" dirty="0" smtClean="0">
                <a:latin typeface="Century Gothic" pitchFamily="34" charset="0"/>
              </a:rPr>
              <a:t>Lake Fellowship was established as part of the </a:t>
            </a:r>
            <a:r>
              <a:rPr lang="en-US" sz="2000" dirty="0" err="1" smtClean="0">
                <a:latin typeface="Century Gothic" pitchFamily="34" charset="0"/>
              </a:rPr>
              <a:t>Poynter</a:t>
            </a:r>
            <a:r>
              <a:rPr lang="en-US" sz="2000" dirty="0" smtClean="0">
                <a:latin typeface="Century Gothic" pitchFamily="34" charset="0"/>
              </a:rPr>
              <a:t> Fund to John B. Lake who retired in 1983 as publisher of the St. Petersburg Times and Evening Independent</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Mr. Lake was instrumental in establishing the USF Marine Science Ph.D. program and obtaining critical donations from St. Petersburg Progress</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The Lake Fellowship supports one marine science student each year</a:t>
            </a:r>
            <a:endParaRPr lang="en-US" sz="2000" dirty="0">
              <a:latin typeface="Century Gothic" pitchFamily="34" charset="0"/>
            </a:endParaRPr>
          </a:p>
        </p:txBody>
      </p:sp>
    </p:spTree>
    <p:extLst>
      <p:ext uri="{BB962C8B-B14F-4D97-AF65-F5344CB8AC3E}">
        <p14:creationId xmlns:p14="http://schemas.microsoft.com/office/powerpoint/2010/main" val="1419811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a:solidFill>
                  <a:srgbClr val="00706D"/>
                </a:solidFill>
                <a:latin typeface="Century Gothic" pitchFamily="34" charset="0"/>
              </a:rPr>
              <a:t>JACK &amp; KATHARINE ANN LAKE FELLOWSHIP</a:t>
            </a:r>
            <a:endParaRPr lang="en-US" sz="4000" dirty="0"/>
          </a:p>
        </p:txBody>
      </p:sp>
      <p:sp>
        <p:nvSpPr>
          <p:cNvPr id="8195" name="Content Placeholder 2"/>
          <p:cNvSpPr>
            <a:spLocks noGrp="1"/>
          </p:cNvSpPr>
          <p:nvPr>
            <p:ph idx="1"/>
          </p:nvPr>
        </p:nvSpPr>
        <p:spPr>
          <a:xfrm>
            <a:off x="25400" y="2209800"/>
            <a:ext cx="4343400" cy="2590800"/>
          </a:xfrm>
        </p:spPr>
        <p:txBody>
          <a:bodyPr>
            <a:noAutofit/>
          </a:bodyPr>
          <a:lstStyle/>
          <a:p>
            <a:pPr algn="ctr">
              <a:spcBef>
                <a:spcPts val="0"/>
              </a:spcBef>
              <a:buFont typeface="Arial" charset="0"/>
              <a:buNone/>
            </a:pPr>
            <a:endParaRPr lang="en-US" dirty="0" smtClean="0">
              <a:solidFill>
                <a:schemeClr val="tx1"/>
              </a:solidFill>
              <a:latin typeface="Century Gothic" pitchFamily="34" charset="0"/>
            </a:endParaRPr>
          </a:p>
          <a:p>
            <a:pPr algn="ctr">
              <a:spcBef>
                <a:spcPts val="0"/>
              </a:spcBef>
              <a:buFont typeface="Arial" charset="0"/>
              <a:buNone/>
            </a:pPr>
            <a:r>
              <a:rPr lang="en-US" sz="3600" b="1" dirty="0" err="1" smtClean="0">
                <a:solidFill>
                  <a:schemeClr val="tx1"/>
                </a:solidFill>
                <a:latin typeface="Century Gothic" pitchFamily="34" charset="0"/>
              </a:rPr>
              <a:t>Christin</a:t>
            </a:r>
            <a:r>
              <a:rPr lang="en-US" sz="3600" b="1" dirty="0" smtClean="0">
                <a:solidFill>
                  <a:schemeClr val="tx1"/>
                </a:solidFill>
                <a:latin typeface="Century Gothic" pitchFamily="34" charset="0"/>
              </a:rPr>
              <a:t> T. Murphy</a:t>
            </a:r>
          </a:p>
          <a:p>
            <a:pPr algn="ctr">
              <a:spcBef>
                <a:spcPts val="0"/>
              </a:spcBef>
              <a:buFont typeface="Arial" charset="0"/>
              <a:buNone/>
            </a:pPr>
            <a:endParaRPr lang="en-US" sz="2000" dirty="0" smtClean="0">
              <a:latin typeface="Century Gothic" pitchFamily="34" charset="0"/>
            </a:endParaRPr>
          </a:p>
          <a:p>
            <a:pPr algn="ctr">
              <a:spcBef>
                <a:spcPts val="0"/>
              </a:spcBef>
              <a:buFont typeface="Arial" charset="0"/>
              <a:buNone/>
            </a:pPr>
            <a:r>
              <a:rPr lang="en-US" sz="2000" dirty="0" smtClean="0">
                <a:latin typeface="Century Gothic" pitchFamily="34" charset="0"/>
              </a:rPr>
              <a:t>(Mann)</a:t>
            </a:r>
          </a:p>
          <a:p>
            <a:pPr algn="ctr">
              <a:spcBef>
                <a:spcPts val="0"/>
              </a:spcBef>
              <a:buFont typeface="Arial" charset="0"/>
              <a:buNone/>
            </a:pPr>
            <a:endParaRPr lang="en-US" sz="2000" dirty="0">
              <a:solidFill>
                <a:schemeClr val="tx1"/>
              </a:solidFill>
              <a:latin typeface="Century Gothic" pitchFamily="34" charset="0"/>
            </a:endParaRPr>
          </a:p>
          <a:p>
            <a:pPr algn="ctr">
              <a:spcBef>
                <a:spcPts val="0"/>
              </a:spcBef>
              <a:buFont typeface="Arial" charset="0"/>
              <a:buNone/>
            </a:pPr>
            <a:r>
              <a:rPr lang="en-US" sz="2000" dirty="0" smtClean="0">
                <a:latin typeface="Century Gothic" pitchFamily="34" charset="0"/>
              </a:rPr>
              <a:t>Currently in California</a:t>
            </a:r>
            <a:endParaRPr lang="en-US" sz="2000" dirty="0" smtClean="0">
              <a:solidFill>
                <a:schemeClr val="tx1"/>
              </a:solidFill>
              <a:latin typeface="Century Gothic"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4757" y="2057400"/>
            <a:ext cx="4458713" cy="2971800"/>
          </a:xfrm>
          <a:prstGeom prst="rect">
            <a:avLst/>
          </a:prstGeom>
          <a:ln w="38100">
            <a:solidFill>
              <a:srgbClr val="CDB06C"/>
            </a:solidFill>
          </a:ln>
        </p:spPr>
      </p:pic>
    </p:spTree>
    <p:extLst>
      <p:ext uri="{BB962C8B-B14F-4D97-AF65-F5344CB8AC3E}">
        <p14:creationId xmlns:p14="http://schemas.microsoft.com/office/powerpoint/2010/main" val="289075592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Christin T. Murphy</a:t>
            </a:r>
          </a:p>
        </p:txBody>
      </p:sp>
      <p:sp>
        <p:nvSpPr>
          <p:cNvPr id="8195" name="Content Placeholder 2"/>
          <p:cNvSpPr>
            <a:spLocks noGrp="1"/>
          </p:cNvSpPr>
          <p:nvPr>
            <p:ph idx="1"/>
          </p:nvPr>
        </p:nvSpPr>
        <p:spPr>
          <a:xfrm>
            <a:off x="228600" y="2057400"/>
            <a:ext cx="4800600" cy="2819400"/>
          </a:xfrm>
        </p:spPr>
        <p:txBody>
          <a:bodyPr>
            <a:noAutofit/>
          </a:bodyPr>
          <a:lstStyle/>
          <a:p>
            <a:pPr>
              <a:spcBef>
                <a:spcPts val="0"/>
              </a:spcBef>
            </a:pPr>
            <a:r>
              <a:rPr lang="en-US" sz="2000" dirty="0" smtClean="0">
                <a:latin typeface="Century Gothic" pitchFamily="34" charset="0"/>
              </a:rPr>
              <a:t>Structure and Sensitivity of </a:t>
            </a:r>
            <a:r>
              <a:rPr lang="en-US" sz="2000" dirty="0" err="1" smtClean="0">
                <a:latin typeface="Century Gothic" pitchFamily="34" charset="0"/>
              </a:rPr>
              <a:t>Pinniped</a:t>
            </a:r>
            <a:r>
              <a:rPr lang="en-US" sz="2000" dirty="0" smtClean="0">
                <a:latin typeface="Century Gothic" pitchFamily="34" charset="0"/>
              </a:rPr>
              <a:t> Vibrissae (=Whiskers)</a:t>
            </a:r>
          </a:p>
          <a:p>
            <a:pPr>
              <a:spcBef>
                <a:spcPts val="0"/>
              </a:spcBef>
            </a:pPr>
            <a:endParaRPr lang="en-US" sz="2000" dirty="0">
              <a:latin typeface="Century Gothic" pitchFamily="34" charset="0"/>
            </a:endParaRPr>
          </a:p>
          <a:p>
            <a:pPr>
              <a:spcBef>
                <a:spcPts val="0"/>
              </a:spcBef>
            </a:pPr>
            <a:r>
              <a:rPr lang="en-US" sz="2000" dirty="0" smtClean="0">
                <a:latin typeface="Century Gothic" pitchFamily="34" charset="0"/>
              </a:rPr>
              <a:t>Investigating how the unique structure of the vibrissae of seals and sea lions enables the detection of vibratory and hydrodynamic stimuli.</a:t>
            </a: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a:p>
            <a:pPr>
              <a:spcBef>
                <a:spcPts val="0"/>
              </a:spcBef>
            </a:pPr>
            <a:endParaRPr lang="en-US" sz="3000" dirty="0" smtClean="0">
              <a:latin typeface="Century Gothic" pitchFamily="34" charset="0"/>
            </a:endParaRPr>
          </a:p>
        </p:txBody>
      </p:sp>
      <p:sp>
        <p:nvSpPr>
          <p:cNvPr id="3" name="TextBox 2"/>
          <p:cNvSpPr txBox="1"/>
          <p:nvPr/>
        </p:nvSpPr>
        <p:spPr>
          <a:xfrm>
            <a:off x="6096000" y="2743200"/>
            <a:ext cx="2133600" cy="923330"/>
          </a:xfrm>
          <a:prstGeom prst="rect">
            <a:avLst/>
          </a:prstGeom>
          <a:noFill/>
        </p:spPr>
        <p:txBody>
          <a:bodyPr wrap="square" rtlCol="0">
            <a:spAutoFit/>
          </a:bodyPr>
          <a:lstStyle/>
          <a:p>
            <a:r>
              <a:rPr lang="en-US" dirty="0">
                <a:solidFill>
                  <a:prstClr val="black"/>
                </a:solidFill>
              </a:rPr>
              <a:t>Picture of your research or of you doing research</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444" t="4691" r="32222" b="3094"/>
          <a:stretch/>
        </p:blipFill>
        <p:spPr>
          <a:xfrm>
            <a:off x="5502101" y="1288261"/>
            <a:ext cx="3337099" cy="4534462"/>
          </a:xfrm>
          <a:prstGeom prst="rect">
            <a:avLst/>
          </a:prstGeom>
          <a:ln w="38100">
            <a:solidFill>
              <a:srgbClr val="CDB06C"/>
            </a:solidFill>
          </a:ln>
        </p:spPr>
      </p:pic>
      <p:sp>
        <p:nvSpPr>
          <p:cNvPr id="4" name="TextBox 3"/>
          <p:cNvSpPr txBox="1"/>
          <p:nvPr/>
        </p:nvSpPr>
        <p:spPr>
          <a:xfrm>
            <a:off x="8229600" y="5715000"/>
            <a:ext cx="710451" cy="215444"/>
          </a:xfrm>
          <a:prstGeom prst="rect">
            <a:avLst/>
          </a:prstGeom>
          <a:noFill/>
        </p:spPr>
        <p:txBody>
          <a:bodyPr wrap="none" rtlCol="0">
            <a:spAutoFit/>
          </a:bodyPr>
          <a:lstStyle/>
          <a:p>
            <a:r>
              <a:rPr lang="en-US" sz="800" dirty="0" smtClean="0">
                <a:solidFill>
                  <a:prstClr val="black"/>
                </a:solidFill>
              </a:rPr>
              <a:t>NMFS 14535</a:t>
            </a:r>
            <a:endParaRPr lang="en-US" sz="1400" dirty="0">
              <a:solidFill>
                <a:prstClr val="black"/>
              </a:solidFill>
            </a:endParaRPr>
          </a:p>
        </p:txBody>
      </p:sp>
    </p:spTree>
    <p:extLst>
      <p:ext uri="{BB962C8B-B14F-4D97-AF65-F5344CB8AC3E}">
        <p14:creationId xmlns:p14="http://schemas.microsoft.com/office/powerpoint/2010/main" val="168540667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228600"/>
            <a:ext cx="8403262" cy="707886"/>
          </a:xfrm>
          <a:prstGeom prst="rect">
            <a:avLst/>
          </a:prstGeom>
        </p:spPr>
        <p:txBody>
          <a:bodyPr wrap="none">
            <a:spAutoFit/>
          </a:bodyPr>
          <a:lstStyle/>
          <a:p>
            <a:r>
              <a:rPr lang="en-US" sz="4000" dirty="0">
                <a:solidFill>
                  <a:srgbClr val="00706D"/>
                </a:solidFill>
                <a:latin typeface="Century Gothic" pitchFamily="34" charset="0"/>
              </a:rPr>
              <a:t>ROBERT M. GARRELS FELLOWSHIP </a:t>
            </a:r>
            <a:endParaRPr lang="en-US" sz="4000" dirty="0"/>
          </a:p>
        </p:txBody>
      </p:sp>
      <p:pic>
        <p:nvPicPr>
          <p:cNvPr id="5" name="Picture 9" descr="Garrels_19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71600"/>
            <a:ext cx="3657600" cy="4042611"/>
          </a:xfrm>
          <a:prstGeom prst="rect">
            <a:avLst/>
          </a:prstGeom>
          <a:noFill/>
          <a:ln w="38100">
            <a:solidFill>
              <a:srgbClr val="CDB98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8343" y="5546271"/>
            <a:ext cx="3690257" cy="400110"/>
          </a:xfrm>
          <a:prstGeom prst="rect">
            <a:avLst/>
          </a:prstGeom>
          <a:noFill/>
        </p:spPr>
        <p:txBody>
          <a:bodyPr wrap="square" rtlCol="0">
            <a:spAutoFit/>
          </a:bodyPr>
          <a:lstStyle/>
          <a:p>
            <a:pPr algn="ctr"/>
            <a:r>
              <a:rPr lang="en-US" sz="2000" dirty="0" smtClean="0">
                <a:latin typeface="Century Gothic" pitchFamily="34" charset="0"/>
              </a:rPr>
              <a:t>Robert M. </a:t>
            </a:r>
            <a:r>
              <a:rPr lang="en-US" sz="2000" dirty="0" err="1" smtClean="0">
                <a:latin typeface="Century Gothic" pitchFamily="34" charset="0"/>
              </a:rPr>
              <a:t>Garrels</a:t>
            </a:r>
            <a:endParaRPr lang="en-US" sz="2000" dirty="0">
              <a:latin typeface="Century Gothic" pitchFamily="34" charset="0"/>
            </a:endParaRPr>
          </a:p>
        </p:txBody>
      </p:sp>
      <p:sp>
        <p:nvSpPr>
          <p:cNvPr id="7" name="TextBox 6"/>
          <p:cNvSpPr txBox="1"/>
          <p:nvPr/>
        </p:nvSpPr>
        <p:spPr>
          <a:xfrm>
            <a:off x="4114800" y="1600200"/>
            <a:ext cx="4876800" cy="3785652"/>
          </a:xfrm>
          <a:prstGeom prst="rect">
            <a:avLst/>
          </a:prstGeom>
          <a:noFill/>
        </p:spPr>
        <p:txBody>
          <a:bodyPr wrap="square" rtlCol="0">
            <a:spAutoFit/>
          </a:bodyPr>
          <a:lstStyle/>
          <a:p>
            <a:pPr marL="285750" indent="-285750">
              <a:buFont typeface="Arial" pitchFamily="34" charset="0"/>
              <a:buChar char="•"/>
            </a:pPr>
            <a:r>
              <a:rPr lang="en-US" sz="2000" dirty="0" smtClean="0">
                <a:latin typeface="Century Gothic" pitchFamily="34" charset="0"/>
              </a:rPr>
              <a:t>Established in 1988 to honor the memory of Robert M. Garrels, and eminent geochemist at CMS from 1980 to 1988</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The fellowship is awarded annually to an especially accomplished Marine Science graduate student whose research is focused on geochemistry, bio-geochemistry, chemical oceanography or geology</a:t>
            </a:r>
            <a:endParaRPr lang="en-US" sz="2000" dirty="0">
              <a:latin typeface="Century Gothic" pitchFamily="34" charset="0"/>
            </a:endParaRPr>
          </a:p>
        </p:txBody>
      </p:sp>
    </p:spTree>
    <p:extLst>
      <p:ext uri="{BB962C8B-B14F-4D97-AF65-F5344CB8AC3E}">
        <p14:creationId xmlns:p14="http://schemas.microsoft.com/office/powerpoint/2010/main" val="2582533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14514"/>
            <a:ext cx="9144000" cy="1143000"/>
          </a:xfrm>
        </p:spPr>
        <p:txBody>
          <a:bodyPr>
            <a:noAutofit/>
          </a:bodyPr>
          <a:lstStyle/>
          <a:p>
            <a:r>
              <a:rPr lang="en-US" sz="4000" dirty="0">
                <a:solidFill>
                  <a:srgbClr val="00706D"/>
                </a:solidFill>
                <a:latin typeface="Century Gothic" pitchFamily="34" charset="0"/>
              </a:rPr>
              <a:t>ROBERT M. GARRELS FELLOWSHIP </a:t>
            </a:r>
            <a:endParaRPr lang="en-US" sz="4000" dirty="0" smtClean="0">
              <a:solidFill>
                <a:srgbClr val="00706D"/>
              </a:solidFill>
              <a:latin typeface="Century Gothic" pitchFamily="34" charset="0"/>
            </a:endParaRPr>
          </a:p>
        </p:txBody>
      </p:sp>
      <p:sp>
        <p:nvSpPr>
          <p:cNvPr id="8195" name="Content Placeholder 2"/>
          <p:cNvSpPr>
            <a:spLocks noGrp="1"/>
          </p:cNvSpPr>
          <p:nvPr>
            <p:ph idx="1"/>
          </p:nvPr>
        </p:nvSpPr>
        <p:spPr>
          <a:xfrm>
            <a:off x="0" y="914400"/>
            <a:ext cx="6168572" cy="4648200"/>
          </a:xfrm>
        </p:spPr>
        <p:txBody>
          <a:bodyPr>
            <a:noAutofit/>
          </a:bodyPr>
          <a:lstStyle/>
          <a:p>
            <a:pPr>
              <a:spcBef>
                <a:spcPts val="0"/>
              </a:spcBef>
              <a:buFont typeface="Arial" charset="0"/>
              <a:buNone/>
            </a:pPr>
            <a:endParaRPr lang="en-US" sz="2800" b="1" dirty="0" smtClean="0">
              <a:solidFill>
                <a:schemeClr val="tx1"/>
              </a:solidFill>
              <a:latin typeface="Century Gothic" pitchFamily="34" charset="0"/>
            </a:endParaRPr>
          </a:p>
          <a:p>
            <a:pPr>
              <a:spcBef>
                <a:spcPts val="0"/>
              </a:spcBef>
              <a:buFont typeface="Arial" charset="0"/>
              <a:buNone/>
            </a:pPr>
            <a:r>
              <a:rPr lang="en-US" sz="2800" b="1" dirty="0" smtClean="0">
                <a:solidFill>
                  <a:schemeClr val="tx1"/>
                </a:solidFill>
                <a:latin typeface="Century Gothic" pitchFamily="34" charset="0"/>
              </a:rPr>
              <a:t> </a:t>
            </a:r>
            <a:endParaRPr lang="en-US" sz="2800" dirty="0" smtClean="0">
              <a:latin typeface="Century Gothic" pitchFamily="34" charset="0"/>
            </a:endParaRPr>
          </a:p>
        </p:txBody>
      </p:sp>
      <p:pic>
        <p:nvPicPr>
          <p:cNvPr id="3" name="Picture 2" descr="photo-10.JPG"/>
          <p:cNvPicPr>
            <a:picLocks noChangeAspect="1"/>
          </p:cNvPicPr>
          <p:nvPr/>
        </p:nvPicPr>
        <p:blipFill rotWithShape="1">
          <a:blip r:embed="rId3" cstate="print">
            <a:extLst>
              <a:ext uri="{28A0092B-C50C-407E-A947-70E740481C1C}">
                <a14:useLocalDpi xmlns:a14="http://schemas.microsoft.com/office/drawing/2010/main" val="0"/>
              </a:ext>
            </a:extLst>
          </a:blip>
          <a:srcRect l="20630" b="12468"/>
          <a:stretch/>
        </p:blipFill>
        <p:spPr>
          <a:xfrm rot="5400000">
            <a:off x="4703240" y="1693339"/>
            <a:ext cx="4652421" cy="3848100"/>
          </a:xfrm>
          <a:prstGeom prst="rect">
            <a:avLst/>
          </a:prstGeom>
          <a:ln w="38100">
            <a:solidFill>
              <a:srgbClr val="CDB06C"/>
            </a:solidFill>
          </a:ln>
        </p:spPr>
      </p:pic>
      <p:sp>
        <p:nvSpPr>
          <p:cNvPr id="2" name="Rectangle 1"/>
          <p:cNvSpPr/>
          <p:nvPr/>
        </p:nvSpPr>
        <p:spPr>
          <a:xfrm>
            <a:off x="76200" y="2057400"/>
            <a:ext cx="4953000" cy="2369880"/>
          </a:xfrm>
          <a:prstGeom prst="rect">
            <a:avLst/>
          </a:prstGeom>
        </p:spPr>
        <p:txBody>
          <a:bodyPr wrap="square">
            <a:spAutoFit/>
          </a:bodyPr>
          <a:lstStyle/>
          <a:p>
            <a:pPr algn="ctr"/>
            <a:endParaRPr lang="en-US" sz="3200" b="1" dirty="0" smtClean="0">
              <a:latin typeface="Century Gothic" pitchFamily="34" charset="0"/>
            </a:endParaRPr>
          </a:p>
          <a:p>
            <a:pPr algn="ctr"/>
            <a:r>
              <a:rPr lang="en-US" sz="3600" b="1" dirty="0" smtClean="0">
                <a:latin typeface="Century Gothic" pitchFamily="34" charset="0"/>
              </a:rPr>
              <a:t>Mark </a:t>
            </a:r>
            <a:r>
              <a:rPr lang="en-US" sz="3600" b="1" dirty="0">
                <a:latin typeface="Century Gothic" pitchFamily="34" charset="0"/>
              </a:rPr>
              <a:t>C. </a:t>
            </a:r>
            <a:r>
              <a:rPr lang="en-US" sz="3600" b="1" dirty="0" smtClean="0">
                <a:latin typeface="Century Gothic" pitchFamily="34" charset="0"/>
              </a:rPr>
              <a:t>Patsavas</a:t>
            </a:r>
          </a:p>
          <a:p>
            <a:pPr algn="ctr"/>
            <a:endParaRPr lang="en-US" sz="2000" dirty="0">
              <a:latin typeface="Century Gothic" pitchFamily="34" charset="0"/>
            </a:endParaRPr>
          </a:p>
          <a:p>
            <a:pPr algn="ctr"/>
            <a:r>
              <a:rPr lang="en-US" sz="2000" dirty="0" smtClean="0">
                <a:latin typeface="Century Gothic" pitchFamily="34" charset="0"/>
              </a:rPr>
              <a:t>(Byrne)</a:t>
            </a:r>
          </a:p>
          <a:p>
            <a:pPr algn="ctr"/>
            <a:endParaRPr lang="en-US" sz="2000" dirty="0">
              <a:latin typeface="Century Gothic" pitchFamily="34" charset="0"/>
            </a:endParaRPr>
          </a:p>
          <a:p>
            <a:pPr algn="ctr"/>
            <a:r>
              <a:rPr lang="en-US" sz="2000" dirty="0" smtClean="0">
                <a:latin typeface="Century Gothic" pitchFamily="34" charset="0"/>
              </a:rPr>
              <a:t>Currently in the Arctic Ocean</a:t>
            </a:r>
            <a:endParaRPr lang="en-US" sz="2000" dirty="0"/>
          </a:p>
        </p:txBody>
      </p:sp>
    </p:spTree>
    <p:extLst>
      <p:ext uri="{BB962C8B-B14F-4D97-AF65-F5344CB8AC3E}">
        <p14:creationId xmlns:p14="http://schemas.microsoft.com/office/powerpoint/2010/main" val="411058356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solidFill>
                  <a:srgbClr val="00706D"/>
                </a:solidFill>
                <a:latin typeface="Century Gothic" pitchFamily="34" charset="0"/>
              </a:rPr>
              <a:t>Mark C. Patsavas</a:t>
            </a:r>
            <a:endParaRPr lang="en-US" sz="4000" dirty="0"/>
          </a:p>
        </p:txBody>
      </p:sp>
      <p:sp>
        <p:nvSpPr>
          <p:cNvPr id="3" name="Content Placeholder 2"/>
          <p:cNvSpPr>
            <a:spLocks noGrp="1"/>
          </p:cNvSpPr>
          <p:nvPr>
            <p:ph idx="1"/>
          </p:nvPr>
        </p:nvSpPr>
        <p:spPr>
          <a:xfrm>
            <a:off x="76200" y="1524000"/>
            <a:ext cx="4191000" cy="4525963"/>
          </a:xfrm>
        </p:spPr>
        <p:txBody>
          <a:bodyPr>
            <a:normAutofit/>
          </a:bodyPr>
          <a:lstStyle/>
          <a:p>
            <a:pPr>
              <a:spcBef>
                <a:spcPts val="0"/>
              </a:spcBef>
              <a:buFont typeface="Arial" charset="0"/>
              <a:buNone/>
            </a:pPr>
            <a:r>
              <a:rPr lang="en-US" sz="2000" b="1" dirty="0">
                <a:latin typeface="Century Gothic" pitchFamily="34" charset="0"/>
              </a:rPr>
              <a:t>Spectrophotometric Carbon System Measurements:</a:t>
            </a:r>
          </a:p>
          <a:p>
            <a:pPr>
              <a:spcBef>
                <a:spcPts val="0"/>
              </a:spcBef>
            </a:pPr>
            <a:endParaRPr lang="en-US" sz="2000" b="1" dirty="0">
              <a:latin typeface="Century Gothic" pitchFamily="34" charset="0"/>
            </a:endParaRPr>
          </a:p>
          <a:p>
            <a:pPr>
              <a:spcBef>
                <a:spcPts val="0"/>
              </a:spcBef>
            </a:pPr>
            <a:r>
              <a:rPr lang="en-US" sz="2000" dirty="0">
                <a:latin typeface="Century Gothic" pitchFamily="34" charset="0"/>
              </a:rPr>
              <a:t>purify indicators used for pH </a:t>
            </a:r>
            <a:r>
              <a:rPr lang="en-US" sz="2000" dirty="0" smtClean="0">
                <a:latin typeface="Century Gothic" pitchFamily="34" charset="0"/>
              </a:rPr>
              <a:t>measurements</a:t>
            </a:r>
          </a:p>
          <a:p>
            <a:pPr>
              <a:spcBef>
                <a:spcPts val="0"/>
              </a:spcBef>
            </a:pPr>
            <a:endParaRPr lang="en-US" sz="2000" dirty="0">
              <a:latin typeface="Century Gothic" pitchFamily="34" charset="0"/>
            </a:endParaRPr>
          </a:p>
          <a:p>
            <a:pPr>
              <a:spcBef>
                <a:spcPts val="0"/>
              </a:spcBef>
            </a:pPr>
            <a:r>
              <a:rPr lang="en-US" sz="2000" dirty="0">
                <a:latin typeface="Century Gothic" pitchFamily="34" charset="0"/>
              </a:rPr>
              <a:t>develop novel in-situ </a:t>
            </a:r>
            <a:r>
              <a:rPr lang="en-US" sz="2000" dirty="0" smtClean="0">
                <a:latin typeface="Century Gothic" pitchFamily="34" charset="0"/>
              </a:rPr>
              <a:t>instrumentation</a:t>
            </a:r>
          </a:p>
          <a:p>
            <a:pPr>
              <a:spcBef>
                <a:spcPts val="0"/>
              </a:spcBef>
            </a:pPr>
            <a:endParaRPr lang="en-US" sz="2000" dirty="0">
              <a:latin typeface="Century Gothic" pitchFamily="34" charset="0"/>
            </a:endParaRPr>
          </a:p>
          <a:p>
            <a:pPr>
              <a:spcBef>
                <a:spcPts val="0"/>
              </a:spcBef>
            </a:pPr>
            <a:r>
              <a:rPr lang="en-US" sz="2000" dirty="0">
                <a:latin typeface="Century Gothic" pitchFamily="34" charset="0"/>
              </a:rPr>
              <a:t>carbon system observations in the Arctic Ocean and Coastal USA </a:t>
            </a:r>
          </a:p>
          <a:p>
            <a:endParaRPr lang="en-US" dirty="0"/>
          </a:p>
        </p:txBody>
      </p:sp>
      <p:pic>
        <p:nvPicPr>
          <p:cNvPr id="2050" name="Picture 2" descr="C:\Users\cms-deansoffice\AppData\Local\Microsoft\Windows\Temporary Internet Files\Content.Outlook\JXWWCF7L\patsavas doing resear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2900" y="1981200"/>
            <a:ext cx="4800600" cy="3200400"/>
          </a:xfrm>
          <a:prstGeom prst="rect">
            <a:avLst/>
          </a:prstGeom>
          <a:noFill/>
          <a:ln w="38100">
            <a:solidFill>
              <a:srgbClr val="CDB06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231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8000" contrast="8000"/>
                    </a14:imgEffect>
                  </a14:imgLayer>
                </a14:imgProps>
              </a:ext>
              <a:ext uri="{28A0092B-C50C-407E-A947-70E740481C1C}">
                <a14:useLocalDpi xmlns:a14="http://schemas.microsoft.com/office/drawing/2010/main" val="0"/>
              </a:ext>
            </a:extLst>
          </a:blip>
          <a:srcRect l="24584" t="36717" r="34484" b="29876"/>
          <a:stretch/>
        </p:blipFill>
        <p:spPr>
          <a:xfrm>
            <a:off x="7275114" y="2005860"/>
            <a:ext cx="1770302" cy="2011681"/>
          </a:xfrm>
          <a:prstGeom prst="rect">
            <a:avLst/>
          </a:prstGeom>
          <a:ln w="38100">
            <a:solidFill>
              <a:srgbClr val="CDB980"/>
            </a:solidFill>
          </a:ln>
        </p:spPr>
      </p:pic>
      <p:sp>
        <p:nvSpPr>
          <p:cNvPr id="2" name="Title 1"/>
          <p:cNvSpPr>
            <a:spLocks noGrp="1"/>
          </p:cNvSpPr>
          <p:nvPr>
            <p:ph type="title"/>
          </p:nvPr>
        </p:nvSpPr>
        <p:spPr>
          <a:xfrm>
            <a:off x="457200" y="0"/>
            <a:ext cx="8229600" cy="1143000"/>
          </a:xfrm>
        </p:spPr>
        <p:txBody>
          <a:bodyPr>
            <a:normAutofit fontScale="90000"/>
          </a:bodyPr>
          <a:lstStyle/>
          <a:p>
            <a:r>
              <a:rPr lang="en-US" sz="4000" dirty="0" smtClean="0">
                <a:solidFill>
                  <a:srgbClr val="00706D"/>
                </a:solidFill>
                <a:latin typeface="Century Gothic" pitchFamily="34" charset="0"/>
              </a:rPr>
              <a:t>MARINE RESOURCE ASSESSMENT FELLOWSHIPS (NOAA)</a:t>
            </a:r>
            <a:endParaRPr lang="en-US" sz="4000" dirty="0">
              <a:solidFill>
                <a:srgbClr val="00706D"/>
              </a:solidFill>
              <a:latin typeface="Century Gothic" pitchFamily="34" charset="0"/>
            </a:endParaRP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 contrast="19000"/>
                    </a14:imgEffect>
                  </a14:imgLayer>
                </a14:imgProps>
              </a:ext>
              <a:ext uri="{28A0092B-C50C-407E-A947-70E740481C1C}">
                <a14:useLocalDpi xmlns:a14="http://schemas.microsoft.com/office/drawing/2010/main" val="0"/>
              </a:ext>
            </a:extLst>
          </a:blip>
          <a:srcRect l="34268" t="10209" r="27847" b="12916"/>
          <a:stretch/>
        </p:blipFill>
        <p:spPr>
          <a:xfrm>
            <a:off x="1911758" y="2005860"/>
            <a:ext cx="1786419" cy="2011680"/>
          </a:xfrm>
          <a:prstGeom prst="rect">
            <a:avLst/>
          </a:prstGeom>
          <a:ln w="38100">
            <a:solidFill>
              <a:srgbClr val="CDB980"/>
            </a:solidFill>
          </a:ln>
        </p:spPr>
      </p:pic>
      <p:sp>
        <p:nvSpPr>
          <p:cNvPr id="7" name="TextBox 6"/>
          <p:cNvSpPr txBox="1"/>
          <p:nvPr/>
        </p:nvSpPr>
        <p:spPr>
          <a:xfrm>
            <a:off x="2024223" y="4405699"/>
            <a:ext cx="1524000" cy="646331"/>
          </a:xfrm>
          <a:prstGeom prst="rect">
            <a:avLst/>
          </a:prstGeom>
          <a:noFill/>
        </p:spPr>
        <p:txBody>
          <a:bodyPr wrap="square" rtlCol="0">
            <a:spAutoFit/>
          </a:bodyPr>
          <a:lstStyle/>
          <a:p>
            <a:pPr algn="ctr"/>
            <a:r>
              <a:rPr lang="en-US" dirty="0" smtClean="0">
                <a:latin typeface="Century Gothic" pitchFamily="34" charset="0"/>
              </a:rPr>
              <a:t>Orian Tzadik</a:t>
            </a:r>
          </a:p>
          <a:p>
            <a:pPr algn="ctr"/>
            <a:r>
              <a:rPr lang="en-US" dirty="0" smtClean="0">
                <a:latin typeface="Century Gothic" pitchFamily="34" charset="0"/>
              </a:rPr>
              <a:t>(Stallings)</a:t>
            </a:r>
            <a:endParaRPr lang="en-US" dirty="0">
              <a:latin typeface="Century Gothic" pitchFamily="34" charset="0"/>
            </a:endParaRPr>
          </a:p>
        </p:txBody>
      </p:sp>
      <p:pic>
        <p:nvPicPr>
          <p:cNvPr id="3" name="Picture 2"/>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2000" contrast="9000"/>
                    </a14:imgEffect>
                  </a14:imgLayer>
                </a14:imgProps>
              </a:ext>
              <a:ext uri="{28A0092B-C50C-407E-A947-70E740481C1C}">
                <a14:useLocalDpi xmlns:a14="http://schemas.microsoft.com/office/drawing/2010/main" val="0"/>
              </a:ext>
            </a:extLst>
          </a:blip>
          <a:srcRect l="50634" t="22777" r="3868" b="6668"/>
          <a:stretch/>
        </p:blipFill>
        <p:spPr>
          <a:xfrm>
            <a:off x="83877" y="2005860"/>
            <a:ext cx="1740938" cy="2011680"/>
          </a:xfrm>
          <a:prstGeom prst="rect">
            <a:avLst/>
          </a:prstGeom>
          <a:ln w="38100">
            <a:solidFill>
              <a:srgbClr val="CDB980"/>
            </a:solidFill>
          </a:ln>
        </p:spPr>
      </p:pic>
      <p:sp>
        <p:nvSpPr>
          <p:cNvPr id="4" name="TextBox 3"/>
          <p:cNvSpPr txBox="1"/>
          <p:nvPr/>
        </p:nvSpPr>
        <p:spPr>
          <a:xfrm>
            <a:off x="58192" y="4398850"/>
            <a:ext cx="1966029" cy="646331"/>
          </a:xfrm>
          <a:prstGeom prst="rect">
            <a:avLst/>
          </a:prstGeom>
          <a:noFill/>
        </p:spPr>
        <p:txBody>
          <a:bodyPr wrap="square" rtlCol="0">
            <a:spAutoFit/>
          </a:bodyPr>
          <a:lstStyle/>
          <a:p>
            <a:pPr algn="ctr"/>
            <a:r>
              <a:rPr lang="en-US" dirty="0" smtClean="0">
                <a:latin typeface="Century Gothic" pitchFamily="34" charset="0"/>
              </a:rPr>
              <a:t>Michael Drexler</a:t>
            </a:r>
          </a:p>
          <a:p>
            <a:pPr algn="ctr"/>
            <a:r>
              <a:rPr lang="en-US" dirty="0" smtClean="0">
                <a:latin typeface="Century Gothic" pitchFamily="34" charset="0"/>
              </a:rPr>
              <a:t>(Ainsworth)</a:t>
            </a:r>
            <a:endParaRPr lang="en-US" dirty="0">
              <a:latin typeface="Century Gothic" pitchFamily="34" charset="0"/>
            </a:endParaRPr>
          </a:p>
        </p:txBody>
      </p:sp>
      <p:pic>
        <p:nvPicPr>
          <p:cNvPr id="5" name="Picture 4"/>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b="12390"/>
          <a:stretch/>
        </p:blipFill>
        <p:spPr>
          <a:xfrm>
            <a:off x="3775676" y="2005860"/>
            <a:ext cx="1640900" cy="2011680"/>
          </a:xfrm>
          <a:prstGeom prst="rect">
            <a:avLst/>
          </a:prstGeom>
          <a:ln w="38100">
            <a:solidFill>
              <a:srgbClr val="CDB980"/>
            </a:solidFill>
          </a:ln>
        </p:spPr>
      </p:pic>
      <p:sp>
        <p:nvSpPr>
          <p:cNvPr id="8" name="TextBox 7"/>
          <p:cNvSpPr txBox="1"/>
          <p:nvPr/>
        </p:nvSpPr>
        <p:spPr>
          <a:xfrm>
            <a:off x="3698178" y="4405699"/>
            <a:ext cx="1811807" cy="646331"/>
          </a:xfrm>
          <a:prstGeom prst="rect">
            <a:avLst/>
          </a:prstGeom>
          <a:noFill/>
        </p:spPr>
        <p:txBody>
          <a:bodyPr wrap="square" rtlCol="0">
            <a:spAutoFit/>
          </a:bodyPr>
          <a:lstStyle/>
          <a:p>
            <a:pPr algn="ctr"/>
            <a:r>
              <a:rPr lang="en-US" dirty="0" smtClean="0">
                <a:latin typeface="Century Gothic" pitchFamily="34" charset="0"/>
              </a:rPr>
              <a:t>Joshua Kilborn</a:t>
            </a:r>
          </a:p>
          <a:p>
            <a:pPr algn="ctr"/>
            <a:r>
              <a:rPr lang="en-US" dirty="0" smtClean="0">
                <a:latin typeface="Century Gothic" pitchFamily="34" charset="0"/>
              </a:rPr>
              <a:t>(Naar)</a:t>
            </a:r>
          </a:p>
        </p:txBody>
      </p:sp>
      <p:sp>
        <p:nvSpPr>
          <p:cNvPr id="11" name="TextBox 10"/>
          <p:cNvSpPr txBox="1"/>
          <p:nvPr/>
        </p:nvSpPr>
        <p:spPr>
          <a:xfrm>
            <a:off x="7275114" y="4414796"/>
            <a:ext cx="1803400" cy="646331"/>
          </a:xfrm>
          <a:prstGeom prst="rect">
            <a:avLst/>
          </a:prstGeom>
          <a:noFill/>
        </p:spPr>
        <p:txBody>
          <a:bodyPr wrap="square" rtlCol="0">
            <a:spAutoFit/>
          </a:bodyPr>
          <a:lstStyle/>
          <a:p>
            <a:pPr algn="ctr"/>
            <a:r>
              <a:rPr lang="en-US" dirty="0" smtClean="0">
                <a:latin typeface="Century Gothic" pitchFamily="34" charset="0"/>
              </a:rPr>
              <a:t>Amy Wallace</a:t>
            </a:r>
          </a:p>
          <a:p>
            <a:pPr algn="ctr"/>
            <a:r>
              <a:rPr lang="en-US" dirty="0" smtClean="0">
                <a:latin typeface="Century Gothic" pitchFamily="34" charset="0"/>
              </a:rPr>
              <a:t>(Peebles)</a:t>
            </a:r>
            <a:endParaRPr lang="en-US" dirty="0">
              <a:latin typeface="Century Gothic" pitchFamily="34" charset="0"/>
            </a:endParaRPr>
          </a:p>
        </p:txBody>
      </p:sp>
      <p:sp>
        <p:nvSpPr>
          <p:cNvPr id="13" name="TextBox 12"/>
          <p:cNvSpPr txBox="1"/>
          <p:nvPr/>
        </p:nvSpPr>
        <p:spPr>
          <a:xfrm>
            <a:off x="5433700" y="4409039"/>
            <a:ext cx="1905000" cy="646331"/>
          </a:xfrm>
          <a:prstGeom prst="rect">
            <a:avLst/>
          </a:prstGeom>
          <a:noFill/>
        </p:spPr>
        <p:txBody>
          <a:bodyPr wrap="square" rtlCol="0">
            <a:spAutoFit/>
          </a:bodyPr>
          <a:lstStyle/>
          <a:p>
            <a:pPr algn="ctr"/>
            <a:r>
              <a:rPr lang="en-US" dirty="0" smtClean="0">
                <a:latin typeface="Century Gothic" pitchFamily="34" charset="0"/>
              </a:rPr>
              <a:t>Marcy Cockrell</a:t>
            </a:r>
          </a:p>
          <a:p>
            <a:pPr algn="ctr"/>
            <a:r>
              <a:rPr lang="en-US" dirty="0" smtClean="0">
                <a:latin typeface="Century Gothic" pitchFamily="34" charset="0"/>
              </a:rPr>
              <a:t>(Murawski)</a:t>
            </a:r>
            <a:endParaRPr lang="en-US" dirty="0">
              <a:latin typeface="Century Gothic" pitchFamily="34" charset="0"/>
            </a:endParaRPr>
          </a:p>
        </p:txBody>
      </p:sp>
      <p:pic>
        <p:nvPicPr>
          <p:cNvPr id="14" name="Picture 13" descr="IMG_5323.jpg"/>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10000" contrast="49000"/>
                    </a14:imgEffect>
                  </a14:imgLayer>
                </a14:imgProps>
              </a:ext>
            </a:extLst>
          </a:blip>
          <a:srcRect r="35809"/>
          <a:stretch/>
        </p:blipFill>
        <p:spPr>
          <a:xfrm>
            <a:off x="5492562" y="2005861"/>
            <a:ext cx="1721757" cy="2011680"/>
          </a:xfrm>
          <a:prstGeom prst="rect">
            <a:avLst/>
          </a:prstGeom>
          <a:ln w="38100">
            <a:solidFill>
              <a:srgbClr val="CDB980"/>
            </a:solidFill>
          </a:ln>
        </p:spPr>
      </p:pic>
    </p:spTree>
    <p:extLst>
      <p:ext uri="{BB962C8B-B14F-4D97-AF65-F5344CB8AC3E}">
        <p14:creationId xmlns:p14="http://schemas.microsoft.com/office/powerpoint/2010/main" val="310272947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52400"/>
            <a:ext cx="7032694" cy="707886"/>
          </a:xfrm>
          <a:prstGeom prst="rect">
            <a:avLst/>
          </a:prstGeom>
        </p:spPr>
        <p:txBody>
          <a:bodyPr wrap="none">
            <a:spAutoFit/>
          </a:bodyPr>
          <a:lstStyle/>
          <a:p>
            <a:r>
              <a:rPr lang="en-US" sz="4000" dirty="0">
                <a:solidFill>
                  <a:srgbClr val="00706D"/>
                </a:solidFill>
                <a:latin typeface="Century Gothic" pitchFamily="-123" charset="0"/>
              </a:rPr>
              <a:t>PETER R. BETZER FELLOWSHIP</a:t>
            </a:r>
            <a:endParaRPr lang="en-US" sz="4000" dirty="0"/>
          </a:p>
        </p:txBody>
      </p:sp>
      <p:pic>
        <p:nvPicPr>
          <p:cNvPr id="5" name="Picture 3" descr="Florida_Trend_Betzer_2_200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90" t="10740" r="6781" b="28841"/>
          <a:stretch/>
        </p:blipFill>
        <p:spPr bwMode="auto">
          <a:xfrm>
            <a:off x="134257" y="1669143"/>
            <a:ext cx="2965570" cy="3150635"/>
          </a:xfrm>
          <a:prstGeom prst="rect">
            <a:avLst/>
          </a:prstGeom>
          <a:noFill/>
          <a:ln w="38100">
            <a:solidFill>
              <a:srgbClr val="CDB98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4258" y="5105400"/>
            <a:ext cx="2965570" cy="400110"/>
          </a:xfrm>
          <a:prstGeom prst="rect">
            <a:avLst/>
          </a:prstGeom>
          <a:noFill/>
        </p:spPr>
        <p:txBody>
          <a:bodyPr wrap="square" rtlCol="0">
            <a:spAutoFit/>
          </a:bodyPr>
          <a:lstStyle/>
          <a:p>
            <a:pPr algn="ctr"/>
            <a:r>
              <a:rPr lang="en-US" sz="2000" dirty="0" smtClean="0">
                <a:latin typeface="Century Gothic" pitchFamily="34" charset="0"/>
              </a:rPr>
              <a:t>Peter </a:t>
            </a:r>
            <a:r>
              <a:rPr lang="en-US" sz="2000" dirty="0" err="1" smtClean="0">
                <a:latin typeface="Century Gothic" pitchFamily="34" charset="0"/>
              </a:rPr>
              <a:t>Betzer</a:t>
            </a:r>
            <a:endParaRPr lang="en-US" sz="2000" dirty="0">
              <a:latin typeface="Century Gothic" pitchFamily="34" charset="0"/>
            </a:endParaRPr>
          </a:p>
        </p:txBody>
      </p:sp>
      <p:sp>
        <p:nvSpPr>
          <p:cNvPr id="8" name="TextBox 7"/>
          <p:cNvSpPr txBox="1"/>
          <p:nvPr/>
        </p:nvSpPr>
        <p:spPr>
          <a:xfrm>
            <a:off x="3099827" y="1219200"/>
            <a:ext cx="5891773" cy="4708981"/>
          </a:xfrm>
          <a:prstGeom prst="rect">
            <a:avLst/>
          </a:prstGeom>
          <a:noFill/>
        </p:spPr>
        <p:txBody>
          <a:bodyPr wrap="square" rtlCol="0">
            <a:spAutoFit/>
          </a:bodyPr>
          <a:lstStyle/>
          <a:p>
            <a:pPr marL="285750" indent="-285750">
              <a:buFont typeface="Arial" pitchFamily="34" charset="0"/>
              <a:buChar char="•"/>
            </a:pPr>
            <a:r>
              <a:rPr lang="en-US" sz="2000" dirty="0" smtClean="0">
                <a:latin typeface="Century Gothic" pitchFamily="34" charset="0"/>
              </a:rPr>
              <a:t>Established in 2008 by Gordon and Patricia Campbell to recognize Dr. Peter R. Betzer for his long-term leadership</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Dr. </a:t>
            </a:r>
            <a:r>
              <a:rPr lang="en-US" sz="2000" dirty="0" err="1" smtClean="0">
                <a:latin typeface="Century Gothic" pitchFamily="34" charset="0"/>
              </a:rPr>
              <a:t>Betzer</a:t>
            </a:r>
            <a:r>
              <a:rPr lang="en-US" sz="2000" dirty="0" smtClean="0">
                <a:latin typeface="Century Gothic" pitchFamily="34" charset="0"/>
              </a:rPr>
              <a:t> served as:</a:t>
            </a:r>
          </a:p>
          <a:p>
            <a:r>
              <a:rPr lang="en-US" sz="2000" dirty="0" smtClean="0">
                <a:latin typeface="Century Gothic" pitchFamily="34" charset="0"/>
              </a:rPr>
              <a:t>       - Chairman of the Department of    </a:t>
            </a:r>
          </a:p>
          <a:p>
            <a:r>
              <a:rPr lang="en-US" sz="2000" dirty="0">
                <a:latin typeface="Century Gothic" pitchFamily="34" charset="0"/>
              </a:rPr>
              <a:t> </a:t>
            </a:r>
            <a:r>
              <a:rPr lang="en-US" sz="2000" dirty="0" smtClean="0">
                <a:latin typeface="Century Gothic" pitchFamily="34" charset="0"/>
              </a:rPr>
              <a:t>        Marine Science (1983-2000)</a:t>
            </a:r>
          </a:p>
          <a:p>
            <a:r>
              <a:rPr lang="en-US" sz="2000" dirty="0">
                <a:latin typeface="Century Gothic" pitchFamily="34" charset="0"/>
              </a:rPr>
              <a:t> </a:t>
            </a:r>
            <a:r>
              <a:rPr lang="en-US" sz="2000" dirty="0" smtClean="0">
                <a:latin typeface="Century Gothic" pitchFamily="34" charset="0"/>
              </a:rPr>
              <a:t>      - Founding Dean of the College of </a:t>
            </a:r>
          </a:p>
          <a:p>
            <a:r>
              <a:rPr lang="en-US" sz="2000" dirty="0">
                <a:latin typeface="Century Gothic" pitchFamily="34" charset="0"/>
              </a:rPr>
              <a:t> </a:t>
            </a:r>
            <a:r>
              <a:rPr lang="en-US" sz="2000" dirty="0" smtClean="0">
                <a:latin typeface="Century Gothic" pitchFamily="34" charset="0"/>
              </a:rPr>
              <a:t>        Marine Science (2000-2001)</a:t>
            </a:r>
          </a:p>
          <a:p>
            <a:r>
              <a:rPr lang="en-US" sz="2000" dirty="0">
                <a:latin typeface="Century Gothic" pitchFamily="34" charset="0"/>
              </a:rPr>
              <a:t> </a:t>
            </a:r>
            <a:r>
              <a:rPr lang="en-US" sz="2000" dirty="0" smtClean="0">
                <a:latin typeface="Century Gothic" pitchFamily="34" charset="0"/>
              </a:rPr>
              <a:t>      - Dean of the College of Marine </a:t>
            </a:r>
          </a:p>
          <a:p>
            <a:r>
              <a:rPr lang="en-US" sz="2000" dirty="0">
                <a:latin typeface="Century Gothic" pitchFamily="34" charset="0"/>
              </a:rPr>
              <a:t> </a:t>
            </a:r>
            <a:r>
              <a:rPr lang="en-US" sz="2000" dirty="0" smtClean="0">
                <a:latin typeface="Century Gothic" pitchFamily="34" charset="0"/>
              </a:rPr>
              <a:t>        Science (2001-2007)</a:t>
            </a:r>
          </a:p>
          <a:p>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Awarded to full-time graduate students during their first year at the College of Marine Science</a:t>
            </a:r>
            <a:endParaRPr lang="en-US" sz="2000" dirty="0">
              <a:latin typeface="Century Gothic" pitchFamily="34" charset="0"/>
            </a:endParaRPr>
          </a:p>
        </p:txBody>
      </p:sp>
    </p:spTree>
    <p:extLst>
      <p:ext uri="{BB962C8B-B14F-4D97-AF65-F5344CB8AC3E}">
        <p14:creationId xmlns:p14="http://schemas.microsoft.com/office/powerpoint/2010/main" val="12284640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706D"/>
                </a:solidFill>
                <a:latin typeface="Century Gothic" pitchFamily="-123" charset="0"/>
              </a:rPr>
              <a:t>PETER R. BETZER </a:t>
            </a:r>
            <a:r>
              <a:rPr lang="en-US" sz="4000" dirty="0" smtClean="0">
                <a:solidFill>
                  <a:srgbClr val="00706D"/>
                </a:solidFill>
                <a:latin typeface="Century Gothic" pitchFamily="-123" charset="0"/>
              </a:rPr>
              <a:t>FELLOWSHIP</a:t>
            </a:r>
            <a:endParaRPr lang="en-US" sz="4000" dirty="0"/>
          </a:p>
        </p:txBody>
      </p:sp>
      <p:sp>
        <p:nvSpPr>
          <p:cNvPr id="3" name="Content Placeholder 2"/>
          <p:cNvSpPr>
            <a:spLocks noGrp="1"/>
          </p:cNvSpPr>
          <p:nvPr>
            <p:ph idx="1"/>
          </p:nvPr>
        </p:nvSpPr>
        <p:spPr>
          <a:xfrm>
            <a:off x="130629" y="1219200"/>
            <a:ext cx="5486400" cy="4525963"/>
          </a:xfrm>
        </p:spPr>
        <p:txBody>
          <a:bodyPr>
            <a:normAutofit/>
          </a:bodyPr>
          <a:lstStyle/>
          <a:p>
            <a:pPr marL="0" indent="0" algn="ctr">
              <a:buNone/>
            </a:pPr>
            <a:endParaRPr lang="en-US" sz="3600" b="1" dirty="0" smtClean="0"/>
          </a:p>
          <a:p>
            <a:pPr marL="0" indent="0" algn="ctr">
              <a:buNone/>
            </a:pPr>
            <a:endParaRPr lang="en-US" sz="3600" b="1" dirty="0"/>
          </a:p>
          <a:p>
            <a:pPr marL="0" indent="0" algn="ctr">
              <a:buNone/>
            </a:pPr>
            <a:r>
              <a:rPr lang="en-US" sz="3600" b="1" dirty="0" smtClean="0">
                <a:latin typeface="Century Gothic" pitchFamily="34" charset="0"/>
              </a:rPr>
              <a:t>Timothy </a:t>
            </a:r>
            <a:r>
              <a:rPr lang="en-US" sz="3600" b="1" dirty="0" err="1" smtClean="0">
                <a:latin typeface="Century Gothic" pitchFamily="34" charset="0"/>
              </a:rPr>
              <a:t>Seung-chul</a:t>
            </a:r>
            <a:r>
              <a:rPr lang="en-US" sz="3600" b="1" dirty="0" smtClean="0">
                <a:latin typeface="Century Gothic" pitchFamily="34" charset="0"/>
              </a:rPr>
              <a:t> Lee</a:t>
            </a:r>
          </a:p>
          <a:p>
            <a:pPr marL="0" indent="0" algn="ctr">
              <a:buNone/>
            </a:pPr>
            <a:endParaRPr lang="en-US" sz="2000" dirty="0" smtClean="0">
              <a:latin typeface="Century Gothic" pitchFamily="34" charset="0"/>
            </a:endParaRPr>
          </a:p>
          <a:p>
            <a:pPr marL="0" indent="0" algn="ctr">
              <a:buNone/>
            </a:pPr>
            <a:r>
              <a:rPr lang="en-US" sz="2000" dirty="0" smtClean="0">
                <a:latin typeface="Century Gothic" pitchFamily="34" charset="0"/>
              </a:rPr>
              <a:t>(Daly)</a:t>
            </a:r>
            <a:endParaRPr lang="en-US" sz="2000" dirty="0">
              <a:latin typeface="Century Gothic" pitchFamily="34" charset="0"/>
            </a:endParaRPr>
          </a:p>
        </p:txBody>
      </p:sp>
      <p:pic>
        <p:nvPicPr>
          <p:cNvPr id="4" name="Picture 6" descr="C:\Users\Seung-chul Lee\Pictures\Coast 2010\P1060652.JPG"/>
          <p:cNvPicPr>
            <a:picLocks noChangeAspect="1" noChangeArrowheads="1"/>
          </p:cNvPicPr>
          <p:nvPr/>
        </p:nvPicPr>
        <p:blipFill>
          <a:blip r:embed="rId2" cstate="print"/>
          <a:srcRect l="41667" t="14444" r="34167" b="48889"/>
          <a:stretch>
            <a:fillRect/>
          </a:stretch>
        </p:blipFill>
        <p:spPr bwMode="auto">
          <a:xfrm>
            <a:off x="5638800" y="1447800"/>
            <a:ext cx="3341252" cy="3802116"/>
          </a:xfrm>
          <a:prstGeom prst="rect">
            <a:avLst/>
          </a:prstGeom>
          <a:noFill/>
          <a:ln w="38100">
            <a:solidFill>
              <a:srgbClr val="CDB06C"/>
            </a:solidFill>
          </a:ln>
        </p:spPr>
      </p:pic>
    </p:spTree>
    <p:extLst>
      <p:ext uri="{BB962C8B-B14F-4D97-AF65-F5344CB8AC3E}">
        <p14:creationId xmlns:p14="http://schemas.microsoft.com/office/powerpoint/2010/main" val="36794452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Timothy Seung-chul Lee</a:t>
            </a:r>
          </a:p>
        </p:txBody>
      </p:sp>
      <p:sp>
        <p:nvSpPr>
          <p:cNvPr id="8195" name="Content Placeholder 2"/>
          <p:cNvSpPr>
            <a:spLocks noGrp="1"/>
          </p:cNvSpPr>
          <p:nvPr>
            <p:ph idx="1"/>
          </p:nvPr>
        </p:nvSpPr>
        <p:spPr>
          <a:xfrm>
            <a:off x="0" y="1219200"/>
            <a:ext cx="5562600" cy="4724400"/>
          </a:xfrm>
        </p:spPr>
        <p:txBody>
          <a:bodyPr>
            <a:noAutofit/>
          </a:bodyPr>
          <a:lstStyle/>
          <a:p>
            <a:pPr>
              <a:spcBef>
                <a:spcPts val="0"/>
              </a:spcBef>
            </a:pPr>
            <a:r>
              <a:rPr lang="en-US" sz="2000" dirty="0" err="1" smtClean="0">
                <a:latin typeface="Century Gothic" pitchFamily="34" charset="0"/>
              </a:rPr>
              <a:t>ZooScan</a:t>
            </a:r>
            <a:r>
              <a:rPr lang="en-US" sz="2000" dirty="0" smtClean="0">
                <a:latin typeface="Century Gothic" pitchFamily="34" charset="0"/>
              </a:rPr>
              <a:t> and SIPPER instruments to identify zooplankton to their lowest possible taxonomic classification, using samples and images from before and after the Deepwater Horizon oil spill.</a:t>
            </a:r>
          </a:p>
          <a:p>
            <a:pPr>
              <a:spcBef>
                <a:spcPts val="0"/>
              </a:spcBef>
            </a:pPr>
            <a:endParaRPr lang="en-US" sz="2000" dirty="0" smtClean="0">
              <a:latin typeface="Century Gothic" pitchFamily="34" charset="0"/>
            </a:endParaRPr>
          </a:p>
          <a:p>
            <a:pPr>
              <a:spcBef>
                <a:spcPts val="0"/>
              </a:spcBef>
            </a:pPr>
            <a:r>
              <a:rPr lang="en-US" sz="2000" dirty="0" smtClean="0">
                <a:latin typeface="Century Gothic" pitchFamily="34" charset="0"/>
              </a:rPr>
              <a:t>SIPPER to detect oil droplets and to assess potential impacts that these droplets have on zooplankton survival.</a:t>
            </a:r>
          </a:p>
          <a:p>
            <a:pPr>
              <a:spcBef>
                <a:spcPts val="0"/>
              </a:spcBef>
            </a:pPr>
            <a:endParaRPr lang="en-US" sz="2000" dirty="0" smtClean="0">
              <a:latin typeface="Century Gothic" pitchFamily="34" charset="0"/>
            </a:endParaRPr>
          </a:p>
          <a:p>
            <a:pPr>
              <a:spcBef>
                <a:spcPts val="0"/>
              </a:spcBef>
            </a:pPr>
            <a:r>
              <a:rPr lang="en-US" sz="2000" dirty="0">
                <a:latin typeface="Century Gothic" pitchFamily="34" charset="0"/>
              </a:rPr>
              <a:t>A</a:t>
            </a:r>
            <a:r>
              <a:rPr lang="en-US" sz="2000" dirty="0" smtClean="0">
                <a:latin typeface="Century Gothic" pitchFamily="34" charset="0"/>
              </a:rPr>
              <a:t>ccurate assessments of zooplankton dynamics can shed light on forecasting the structures of ecologically and recreationally important fish and shellfish communities.</a:t>
            </a:r>
            <a:endParaRPr lang="en-US" sz="2000" dirty="0" smtClean="0">
              <a:solidFill>
                <a:schemeClr val="tx1"/>
              </a:solidFill>
              <a:latin typeface="Century Gothic" pitchFamily="34" charset="0"/>
            </a:endParaRPr>
          </a:p>
        </p:txBody>
      </p:sp>
      <p:pic>
        <p:nvPicPr>
          <p:cNvPr id="1027" name="Picture 3" descr="C:\Users\Seung-chul Lee\Pictures\Seattle Summer 2009\Picture 652.jpg"/>
          <p:cNvPicPr>
            <a:picLocks noChangeAspect="1" noChangeArrowheads="1"/>
          </p:cNvPicPr>
          <p:nvPr/>
        </p:nvPicPr>
        <p:blipFill>
          <a:blip r:embed="rId3" cstate="print"/>
          <a:srcRect l="5556" t="5556" r="15926" b="16667"/>
          <a:stretch>
            <a:fillRect/>
          </a:stretch>
        </p:blipFill>
        <p:spPr bwMode="auto">
          <a:xfrm>
            <a:off x="5715000" y="1371600"/>
            <a:ext cx="3200400" cy="4226942"/>
          </a:xfrm>
          <a:prstGeom prst="rect">
            <a:avLst/>
          </a:prstGeom>
          <a:noFill/>
          <a:ln w="38100">
            <a:solidFill>
              <a:srgbClr val="CDB06C"/>
            </a:solidFill>
          </a:ln>
        </p:spPr>
      </p:pic>
    </p:spTree>
    <p:extLst>
      <p:ext uri="{BB962C8B-B14F-4D97-AF65-F5344CB8AC3E}">
        <p14:creationId xmlns:p14="http://schemas.microsoft.com/office/powerpoint/2010/main" val="50170149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77218"/>
          </a:xfrm>
          <a:prstGeom prst="rect">
            <a:avLst/>
          </a:prstGeom>
        </p:spPr>
        <p:txBody>
          <a:bodyPr wrap="square">
            <a:spAutoFit/>
          </a:bodyPr>
          <a:lstStyle/>
          <a:p>
            <a:pPr algn="ctr"/>
            <a:r>
              <a:rPr lang="en-US" sz="3200" dirty="0">
                <a:solidFill>
                  <a:srgbClr val="00706D"/>
                </a:solidFill>
                <a:latin typeface="Century Gothic" pitchFamily="34" charset="0"/>
              </a:rPr>
              <a:t>ST. PETERSBURG DOWNTOWN PARTNERSHIP FELLOWSHIP IN COASTAL SCIENCE</a:t>
            </a:r>
            <a:endParaRPr lang="en-US" sz="3200" dirty="0"/>
          </a:p>
        </p:txBody>
      </p:sp>
      <p:sp>
        <p:nvSpPr>
          <p:cNvPr id="5" name="TextBox 4"/>
          <p:cNvSpPr txBox="1"/>
          <p:nvPr/>
        </p:nvSpPr>
        <p:spPr>
          <a:xfrm>
            <a:off x="3429000" y="1371600"/>
            <a:ext cx="5486400" cy="4401205"/>
          </a:xfrm>
          <a:prstGeom prst="rect">
            <a:avLst/>
          </a:prstGeom>
          <a:noFill/>
        </p:spPr>
        <p:txBody>
          <a:bodyPr wrap="square" rtlCol="0">
            <a:spAutoFit/>
          </a:bodyPr>
          <a:lstStyle/>
          <a:p>
            <a:pPr marL="285750" indent="-285750">
              <a:buFont typeface="Arial" pitchFamily="34" charset="0"/>
              <a:buChar char="•"/>
            </a:pPr>
            <a:r>
              <a:rPr lang="en-US" sz="2000" b="1" dirty="0" smtClean="0">
                <a:latin typeface="Century Gothic" pitchFamily="34" charset="0"/>
              </a:rPr>
              <a:t>St. Petersburg Progress, Inc., </a:t>
            </a:r>
            <a:r>
              <a:rPr lang="en-US" sz="2000" dirty="0" smtClean="0">
                <a:latin typeface="Century Gothic" pitchFamily="34" charset="0"/>
              </a:rPr>
              <a:t>now known as the St. Petersburg Downtown Partnership, Inc., was formed in 1962 as a not-for-profit organization, whose purpose is to promote redevelopment and business growth in downtown St. Petersburg</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Fellowship was established to support an outstanding Marine Science graduate student whose research focuses on coastal marine studies including any shallow estuarine, marine or continental shelf environment</a:t>
            </a:r>
            <a:endParaRPr lang="en-US" sz="2000" dirty="0">
              <a:latin typeface="Century Gothic" pitchFamily="34" charset="0"/>
            </a:endParaRPr>
          </a:p>
        </p:txBody>
      </p:sp>
      <p:pic>
        <p:nvPicPr>
          <p:cNvPr id="6" name="Picture 8" descr="DonShea20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371600"/>
            <a:ext cx="2971800" cy="3715441"/>
          </a:xfrm>
          <a:prstGeom prst="rect">
            <a:avLst/>
          </a:prstGeom>
          <a:noFill/>
          <a:ln w="38100">
            <a:solidFill>
              <a:srgbClr val="CDB980"/>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85800" y="5193268"/>
            <a:ext cx="2209800" cy="400110"/>
          </a:xfrm>
          <a:prstGeom prst="rect">
            <a:avLst/>
          </a:prstGeom>
          <a:noFill/>
        </p:spPr>
        <p:txBody>
          <a:bodyPr wrap="square" rtlCol="0">
            <a:spAutoFit/>
          </a:bodyPr>
          <a:lstStyle/>
          <a:p>
            <a:pPr algn="ctr"/>
            <a:r>
              <a:rPr lang="en-US" sz="2000" dirty="0" smtClean="0">
                <a:latin typeface="Century Gothic" pitchFamily="34" charset="0"/>
              </a:rPr>
              <a:t>Don Shea</a:t>
            </a:r>
            <a:endParaRPr lang="en-US" sz="2000" dirty="0">
              <a:latin typeface="Century Gothic" pitchFamily="34" charset="0"/>
            </a:endParaRPr>
          </a:p>
        </p:txBody>
      </p:sp>
    </p:spTree>
    <p:extLst>
      <p:ext uri="{BB962C8B-B14F-4D97-AF65-F5344CB8AC3E}">
        <p14:creationId xmlns:p14="http://schemas.microsoft.com/office/powerpoint/2010/main" val="1801506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3200" dirty="0">
                <a:solidFill>
                  <a:srgbClr val="00706D"/>
                </a:solidFill>
                <a:latin typeface="Century Gothic" pitchFamily="34" charset="0"/>
              </a:rPr>
              <a:t>ST. PETERSBURG DOWNTOWN PARTNERSHIP FELLOWSHIP IN COASTAL SCIENCE</a:t>
            </a:r>
            <a:endParaRPr lang="en-US" sz="3200" dirty="0"/>
          </a:p>
        </p:txBody>
      </p:sp>
      <p:sp>
        <p:nvSpPr>
          <p:cNvPr id="8195" name="Content Placeholder 2"/>
          <p:cNvSpPr>
            <a:spLocks noGrp="1"/>
          </p:cNvSpPr>
          <p:nvPr>
            <p:ph idx="1"/>
          </p:nvPr>
        </p:nvSpPr>
        <p:spPr>
          <a:xfrm>
            <a:off x="76200" y="1371600"/>
            <a:ext cx="4800600" cy="4191000"/>
          </a:xfrm>
        </p:spPr>
        <p:txBody>
          <a:bodyPr>
            <a:noAutofit/>
          </a:bodyPr>
          <a:lstStyle/>
          <a:p>
            <a:pPr algn="ctr">
              <a:spcBef>
                <a:spcPts val="0"/>
              </a:spcBef>
              <a:buFont typeface="Arial" charset="0"/>
              <a:buNone/>
            </a:pPr>
            <a:endParaRPr lang="en-US" dirty="0" smtClean="0">
              <a:solidFill>
                <a:schemeClr val="tx1"/>
              </a:solidFill>
              <a:latin typeface="Century Gothic" pitchFamily="34" charset="0"/>
            </a:endParaRPr>
          </a:p>
          <a:p>
            <a:pPr algn="ctr">
              <a:spcBef>
                <a:spcPts val="0"/>
              </a:spcBef>
              <a:buFont typeface="Arial" charset="0"/>
              <a:buNone/>
            </a:pPr>
            <a:endParaRPr lang="en-US" dirty="0" smtClean="0">
              <a:latin typeface="Century Gothic" pitchFamily="34" charset="0"/>
            </a:endParaRPr>
          </a:p>
          <a:p>
            <a:pPr algn="ctr">
              <a:spcBef>
                <a:spcPts val="0"/>
              </a:spcBef>
              <a:buFont typeface="Arial" charset="0"/>
              <a:buNone/>
            </a:pPr>
            <a:endParaRPr lang="en-US" dirty="0" smtClean="0">
              <a:solidFill>
                <a:schemeClr val="tx1"/>
              </a:solidFill>
              <a:latin typeface="Century Gothic" pitchFamily="34" charset="0"/>
            </a:endParaRPr>
          </a:p>
          <a:p>
            <a:pPr algn="ctr">
              <a:spcBef>
                <a:spcPts val="0"/>
              </a:spcBef>
              <a:buFont typeface="Arial" charset="0"/>
              <a:buNone/>
            </a:pPr>
            <a:r>
              <a:rPr lang="en-US" sz="3600" b="1" dirty="0" smtClean="0">
                <a:solidFill>
                  <a:schemeClr val="tx1"/>
                </a:solidFill>
                <a:latin typeface="Century Gothic" pitchFamily="34" charset="0"/>
              </a:rPr>
              <a:t>Rebekka A. Larson</a:t>
            </a:r>
          </a:p>
          <a:p>
            <a:pPr algn="ctr">
              <a:spcBef>
                <a:spcPts val="0"/>
              </a:spcBef>
              <a:buFont typeface="Arial" charset="0"/>
              <a:buNone/>
            </a:pPr>
            <a:endParaRPr lang="en-US" sz="2000" dirty="0" smtClean="0">
              <a:latin typeface="Century Gothic" pitchFamily="34" charset="0"/>
            </a:endParaRPr>
          </a:p>
          <a:p>
            <a:pPr algn="ctr">
              <a:spcBef>
                <a:spcPts val="0"/>
              </a:spcBef>
              <a:buFont typeface="Arial" charset="0"/>
              <a:buNone/>
            </a:pPr>
            <a:r>
              <a:rPr lang="en-US" sz="2000" dirty="0">
                <a:latin typeface="Century Gothic" pitchFamily="34" charset="0"/>
              </a:rPr>
              <a:t>(</a:t>
            </a:r>
            <a:r>
              <a:rPr lang="en-US" sz="2000" dirty="0" smtClean="0">
                <a:latin typeface="Century Gothic" pitchFamily="34" charset="0"/>
              </a:rPr>
              <a:t>Hollander)</a:t>
            </a:r>
            <a:endParaRPr lang="en-US" sz="2000" dirty="0" smtClean="0">
              <a:solidFill>
                <a:schemeClr val="tx1"/>
              </a:solidFill>
              <a:latin typeface="Century Gothic" pitchFamily="34" charset="0"/>
            </a:endParaRPr>
          </a:p>
        </p:txBody>
      </p:sp>
      <p:pic>
        <p:nvPicPr>
          <p:cNvPr id="4" name="Picture 3"/>
          <p:cNvPicPr>
            <a:picLocks noChangeAspect="1"/>
          </p:cNvPicPr>
          <p:nvPr/>
        </p:nvPicPr>
        <p:blipFill rotWithShape="1">
          <a:blip r:embed="rId3"/>
          <a:srcRect t="8721" r="10325"/>
          <a:stretch/>
        </p:blipFill>
        <p:spPr>
          <a:xfrm>
            <a:off x="4729336" y="1419186"/>
            <a:ext cx="4109864" cy="4143414"/>
          </a:xfrm>
          <a:prstGeom prst="rect">
            <a:avLst/>
          </a:prstGeom>
          <a:ln w="38100">
            <a:solidFill>
              <a:srgbClr val="CDB06C"/>
            </a:solidFill>
          </a:ln>
        </p:spPr>
      </p:pic>
    </p:spTree>
    <p:extLst>
      <p:ext uri="{BB962C8B-B14F-4D97-AF65-F5344CB8AC3E}">
        <p14:creationId xmlns:p14="http://schemas.microsoft.com/office/powerpoint/2010/main" val="308370568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Rebekka A. Larson</a:t>
            </a:r>
          </a:p>
        </p:txBody>
      </p:sp>
      <p:sp>
        <p:nvSpPr>
          <p:cNvPr id="7" name="Content Placeholder 2"/>
          <p:cNvSpPr txBox="1">
            <a:spLocks/>
          </p:cNvSpPr>
          <p:nvPr/>
        </p:nvSpPr>
        <p:spPr bwMode="auto">
          <a:xfrm>
            <a:off x="0" y="4956629"/>
            <a:ext cx="8987971" cy="100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lgn="ctr">
              <a:buFont typeface="Arial" charset="0"/>
              <a:buNone/>
              <a:defRPr/>
            </a:pPr>
            <a:r>
              <a:rPr lang="en-US" sz="2000" dirty="0" smtClean="0">
                <a:solidFill>
                  <a:prstClr val="black"/>
                </a:solidFill>
                <a:latin typeface="Century Gothic" pitchFamily="34" charset="0"/>
              </a:rPr>
              <a:t>High-resolution</a:t>
            </a:r>
            <a:r>
              <a:rPr lang="en-US" sz="2000" dirty="0">
                <a:solidFill>
                  <a:prstClr val="black"/>
                </a:solidFill>
                <a:latin typeface="Century Gothic" pitchFamily="34" charset="0"/>
              </a:rPr>
              <a:t>, laminated </a:t>
            </a:r>
            <a:r>
              <a:rPr lang="en-US" sz="2000" dirty="0" smtClean="0">
                <a:solidFill>
                  <a:prstClr val="black"/>
                </a:solidFill>
                <a:latin typeface="Century Gothic" pitchFamily="34" charset="0"/>
              </a:rPr>
              <a:t>records of sedimentation events (terrigenous runoff, marine overwash, etc.) over the past ~2,000 years</a:t>
            </a:r>
            <a:r>
              <a:rPr lang="en-US" sz="2000" dirty="0">
                <a:solidFill>
                  <a:prstClr val="black"/>
                </a:solidFill>
                <a:latin typeface="Century Gothic" pitchFamily="34" charset="0"/>
              </a:rPr>
              <a:t>.</a:t>
            </a:r>
            <a:endParaRPr lang="en-US" sz="2000" dirty="0" smtClean="0">
              <a:solidFill>
                <a:prstClr val="black"/>
              </a:solidFill>
              <a:latin typeface="Century Gothic" pitchFamily="34" charset="0"/>
            </a:endParaRPr>
          </a:p>
        </p:txBody>
      </p:sp>
      <p:pic>
        <p:nvPicPr>
          <p:cNvPr id="9" name="Picture 1" descr="DSCN0762.JPG"/>
          <p:cNvPicPr>
            <a:picLocks noChangeAspect="1"/>
          </p:cNvPicPr>
          <p:nvPr/>
        </p:nvPicPr>
        <p:blipFill>
          <a:blip r:embed="rId3" cstate="print">
            <a:extLst>
              <a:ext uri="{28A0092B-C50C-407E-A947-70E740481C1C}">
                <a14:useLocalDpi xmlns:a14="http://schemas.microsoft.com/office/drawing/2010/main" val="0"/>
              </a:ext>
            </a:extLst>
          </a:blip>
          <a:srcRect l="13422" t="23590" r="21085"/>
          <a:stretch>
            <a:fillRect/>
          </a:stretch>
        </p:blipFill>
        <p:spPr bwMode="auto">
          <a:xfrm>
            <a:off x="4800600" y="1407884"/>
            <a:ext cx="3918859" cy="3429001"/>
          </a:xfrm>
          <a:prstGeom prst="rect">
            <a:avLst/>
          </a:prstGeom>
          <a:noFill/>
          <a:ln w="38100">
            <a:solidFill>
              <a:srgbClr val="CDB06C"/>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descr="NF-08-PC-15 COLOR XRAY0-30.jpg"/>
          <p:cNvPicPr>
            <a:picLocks noChangeAspect="1"/>
          </p:cNvPicPr>
          <p:nvPr/>
        </p:nvPicPr>
        <p:blipFill>
          <a:blip r:embed="rId4" cstate="print">
            <a:extLst>
              <a:ext uri="{28A0092B-C50C-407E-A947-70E740481C1C}">
                <a14:useLocalDpi xmlns:a14="http://schemas.microsoft.com/office/drawing/2010/main" val="0"/>
              </a:ext>
            </a:extLst>
          </a:blip>
          <a:srcRect l="6374" t="68889" r="4105" b="1482"/>
          <a:stretch>
            <a:fillRect/>
          </a:stretch>
        </p:blipFill>
        <p:spPr bwMode="auto">
          <a:xfrm rot="5400000">
            <a:off x="-349828" y="2269341"/>
            <a:ext cx="3429000" cy="1662545"/>
          </a:xfrm>
          <a:prstGeom prst="rect">
            <a:avLst/>
          </a:prstGeom>
          <a:noFill/>
          <a:ln w="38100">
            <a:solidFill>
              <a:srgbClr val="CDB06C"/>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2699" y="2614552"/>
            <a:ext cx="1905000" cy="1015663"/>
          </a:xfrm>
          <a:prstGeom prst="rect">
            <a:avLst/>
          </a:prstGeom>
          <a:noFill/>
        </p:spPr>
        <p:txBody>
          <a:bodyPr wrap="square" rtlCol="0">
            <a:spAutoFit/>
          </a:bodyPr>
          <a:lstStyle/>
          <a:p>
            <a:pPr algn="ctr">
              <a:defRPr/>
            </a:pPr>
            <a:r>
              <a:rPr lang="en-US" sz="2000" dirty="0">
                <a:solidFill>
                  <a:prstClr val="black"/>
                </a:solidFill>
                <a:latin typeface="Century Gothic" pitchFamily="34" charset="0"/>
              </a:rPr>
              <a:t>“Event Stratigraphy”</a:t>
            </a:r>
          </a:p>
          <a:p>
            <a:pPr algn="ctr">
              <a:defRPr/>
            </a:pPr>
            <a:r>
              <a:rPr lang="en-US" sz="2000" dirty="0">
                <a:solidFill>
                  <a:prstClr val="black"/>
                </a:solidFill>
                <a:latin typeface="Century Gothic" pitchFamily="34" charset="0"/>
              </a:rPr>
              <a:t>In the USVI</a:t>
            </a:r>
          </a:p>
        </p:txBody>
      </p:sp>
    </p:spTree>
    <p:extLst>
      <p:ext uri="{BB962C8B-B14F-4D97-AF65-F5344CB8AC3E}">
        <p14:creationId xmlns:p14="http://schemas.microsoft.com/office/powerpoint/2010/main" val="193860789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76200"/>
            <a:ext cx="7010400" cy="1323439"/>
          </a:xfrm>
          <a:prstGeom prst="rect">
            <a:avLst/>
          </a:prstGeom>
        </p:spPr>
        <p:txBody>
          <a:bodyPr wrap="square">
            <a:spAutoFit/>
          </a:bodyPr>
          <a:lstStyle/>
          <a:p>
            <a:pPr algn="ctr"/>
            <a:r>
              <a:rPr lang="en-US" sz="4000" dirty="0">
                <a:solidFill>
                  <a:srgbClr val="00706D"/>
                </a:solidFill>
                <a:latin typeface="Century Gothic" pitchFamily="34" charset="0"/>
              </a:rPr>
              <a:t>WILLIAM &amp; ELSIE KNIGHT </a:t>
            </a:r>
            <a:br>
              <a:rPr lang="en-US" sz="4000" dirty="0">
                <a:solidFill>
                  <a:srgbClr val="00706D"/>
                </a:solidFill>
                <a:latin typeface="Century Gothic" pitchFamily="34" charset="0"/>
              </a:rPr>
            </a:br>
            <a:r>
              <a:rPr lang="en-US" sz="4000" dirty="0" smtClean="0">
                <a:solidFill>
                  <a:srgbClr val="00706D"/>
                </a:solidFill>
                <a:latin typeface="Century Gothic" pitchFamily="34" charset="0"/>
              </a:rPr>
              <a:t>FELLOWSHIP (2 awardees)</a:t>
            </a:r>
            <a:endParaRPr lang="en-US" sz="4000" dirty="0"/>
          </a:p>
        </p:txBody>
      </p:sp>
      <p:pic>
        <p:nvPicPr>
          <p:cNvPr id="5" name="Picture 6" descr="Elsie_Knight_CRiggs"/>
          <p:cNvPicPr>
            <a:picLocks noChangeAspect="1" noChangeArrowheads="1"/>
          </p:cNvPicPr>
          <p:nvPr/>
        </p:nvPicPr>
        <p:blipFill>
          <a:blip r:embed="rId3">
            <a:extLst>
              <a:ext uri="{28A0092B-C50C-407E-A947-70E740481C1C}">
                <a14:useLocalDpi xmlns:a14="http://schemas.microsoft.com/office/drawing/2010/main" val="0"/>
              </a:ext>
            </a:extLst>
          </a:blip>
          <a:srcRect l="3816" t="3253" r="38168" b="6508"/>
          <a:stretch>
            <a:fillRect/>
          </a:stretch>
        </p:blipFill>
        <p:spPr bwMode="auto">
          <a:xfrm>
            <a:off x="304800" y="1524000"/>
            <a:ext cx="3761094" cy="3431458"/>
          </a:xfrm>
          <a:prstGeom prst="rect">
            <a:avLst/>
          </a:prstGeom>
          <a:noFill/>
          <a:ln w="38100">
            <a:solidFill>
              <a:srgbClr val="CDB98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5181600"/>
            <a:ext cx="3761094" cy="400110"/>
          </a:xfrm>
          <a:prstGeom prst="rect">
            <a:avLst/>
          </a:prstGeom>
          <a:noFill/>
        </p:spPr>
        <p:txBody>
          <a:bodyPr wrap="square" rtlCol="0">
            <a:spAutoFit/>
          </a:bodyPr>
          <a:lstStyle/>
          <a:p>
            <a:pPr algn="ctr"/>
            <a:r>
              <a:rPr lang="en-US" sz="2000" dirty="0" smtClean="0">
                <a:latin typeface="Century Gothic" pitchFamily="34" charset="0"/>
              </a:rPr>
              <a:t>Elsie Knight</a:t>
            </a:r>
            <a:endParaRPr lang="en-US" sz="2000" dirty="0">
              <a:latin typeface="Century Gothic" pitchFamily="34" charset="0"/>
            </a:endParaRPr>
          </a:p>
        </p:txBody>
      </p:sp>
      <p:sp>
        <p:nvSpPr>
          <p:cNvPr id="7" name="TextBox 6"/>
          <p:cNvSpPr txBox="1"/>
          <p:nvPr/>
        </p:nvSpPr>
        <p:spPr>
          <a:xfrm>
            <a:off x="4191000" y="1247239"/>
            <a:ext cx="4800600" cy="4401205"/>
          </a:xfrm>
          <a:prstGeom prst="rect">
            <a:avLst/>
          </a:prstGeom>
          <a:noFill/>
        </p:spPr>
        <p:txBody>
          <a:bodyPr wrap="square" rtlCol="0">
            <a:spAutoFit/>
          </a:bodyPr>
          <a:lstStyle/>
          <a:p>
            <a:pPr marL="285750" indent="-285750">
              <a:buFont typeface="Arial" pitchFamily="34" charset="0"/>
              <a:buChar char="•"/>
            </a:pPr>
            <a:r>
              <a:rPr lang="en-US" sz="2000" dirty="0" smtClean="0">
                <a:latin typeface="Century Gothic" pitchFamily="34" charset="0"/>
              </a:rPr>
              <a:t>Established by Mrs. Knight as a living memorial to her husband</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The first gift from the Knight family was made in 1985 to establish the Knight Fellowship </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In 1990, the Knight family endowed a total of six fellowships for USF’s Marine Science</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The fellowship is awarded annually and Knight scholars are supported for their entire graduate career</a:t>
            </a:r>
            <a:endParaRPr lang="en-US" sz="2000" dirty="0">
              <a:latin typeface="Century Gothic" pitchFamily="34" charset="0"/>
            </a:endParaRPr>
          </a:p>
        </p:txBody>
      </p:sp>
    </p:spTree>
    <p:extLst>
      <p:ext uri="{BB962C8B-B14F-4D97-AF65-F5344CB8AC3E}">
        <p14:creationId xmlns:p14="http://schemas.microsoft.com/office/powerpoint/2010/main" val="26387582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3600" dirty="0" smtClean="0">
                <a:solidFill>
                  <a:srgbClr val="00706D"/>
                </a:solidFill>
                <a:latin typeface="Century Gothic" pitchFamily="34" charset="0"/>
              </a:rPr>
              <a:t/>
            </a:r>
            <a:br>
              <a:rPr lang="en-US" sz="3600" dirty="0" smtClean="0">
                <a:solidFill>
                  <a:srgbClr val="00706D"/>
                </a:solidFill>
                <a:latin typeface="Century Gothic" pitchFamily="34" charset="0"/>
              </a:rPr>
            </a:br>
            <a:r>
              <a:rPr lang="en-US" sz="4000" dirty="0" smtClean="0">
                <a:solidFill>
                  <a:srgbClr val="00706D"/>
                </a:solidFill>
                <a:latin typeface="Century Gothic" pitchFamily="34" charset="0"/>
              </a:rPr>
              <a:t>WILLIAM </a:t>
            </a:r>
            <a:r>
              <a:rPr lang="en-US" sz="4000" dirty="0">
                <a:solidFill>
                  <a:srgbClr val="00706D"/>
                </a:solidFill>
                <a:latin typeface="Century Gothic" pitchFamily="34" charset="0"/>
              </a:rPr>
              <a:t>&amp; ELSIE KNIGHT </a:t>
            </a:r>
            <a:br>
              <a:rPr lang="en-US" sz="4000" dirty="0">
                <a:solidFill>
                  <a:srgbClr val="00706D"/>
                </a:solidFill>
                <a:latin typeface="Century Gothic" pitchFamily="34" charset="0"/>
              </a:rPr>
            </a:br>
            <a:r>
              <a:rPr lang="en-US" sz="4000" dirty="0">
                <a:solidFill>
                  <a:srgbClr val="00706D"/>
                </a:solidFill>
                <a:latin typeface="Century Gothic" pitchFamily="34" charset="0"/>
              </a:rPr>
              <a:t>FELLOWSHIP</a:t>
            </a:r>
            <a:r>
              <a:rPr lang="en-US" sz="4000" dirty="0">
                <a:latin typeface="Century Gothic" pitchFamily="34" charset="0"/>
              </a:rPr>
              <a:t/>
            </a:r>
            <a:br>
              <a:rPr lang="en-US" sz="4000" dirty="0">
                <a:latin typeface="Century Gothic" pitchFamily="34" charset="0"/>
              </a:rPr>
            </a:br>
            <a:endParaRPr lang="en-US" sz="4000" dirty="0" smtClean="0">
              <a:solidFill>
                <a:srgbClr val="00706D"/>
              </a:solidFill>
              <a:latin typeface="Century Gothic" pitchFamily="34" charset="0"/>
            </a:endParaRPr>
          </a:p>
        </p:txBody>
      </p:sp>
      <p:sp>
        <p:nvSpPr>
          <p:cNvPr id="8195" name="Content Placeholder 2"/>
          <p:cNvSpPr>
            <a:spLocks noGrp="1"/>
          </p:cNvSpPr>
          <p:nvPr>
            <p:ph idx="1"/>
          </p:nvPr>
        </p:nvSpPr>
        <p:spPr>
          <a:xfrm>
            <a:off x="76200" y="1371600"/>
            <a:ext cx="4800600" cy="3581400"/>
          </a:xfrm>
        </p:spPr>
        <p:txBody>
          <a:bodyPr>
            <a:normAutofit/>
          </a:bodyPr>
          <a:lstStyle/>
          <a:p>
            <a:pPr marL="0" indent="0" algn="ctr">
              <a:buNone/>
            </a:pPr>
            <a:endParaRPr lang="en-US" b="1" dirty="0">
              <a:latin typeface="Century Gothic" pitchFamily="34" charset="0"/>
            </a:endParaRPr>
          </a:p>
          <a:p>
            <a:pPr marL="0" indent="0" algn="ctr">
              <a:buNone/>
            </a:pPr>
            <a:r>
              <a:rPr lang="en-US" sz="3600" b="1" dirty="0" smtClean="0">
                <a:latin typeface="Century Gothic" pitchFamily="34" charset="0"/>
              </a:rPr>
              <a:t>Brian Barnes</a:t>
            </a:r>
          </a:p>
          <a:p>
            <a:pPr marL="0" indent="0" algn="ctr">
              <a:buNone/>
            </a:pPr>
            <a:endParaRPr lang="en-US" sz="2000" dirty="0" smtClean="0">
              <a:latin typeface="Century Gothic" pitchFamily="34" charset="0"/>
            </a:endParaRPr>
          </a:p>
          <a:p>
            <a:pPr marL="0" indent="0" algn="ctr">
              <a:buNone/>
            </a:pPr>
            <a:r>
              <a:rPr lang="en-US" sz="2000" dirty="0" smtClean="0">
                <a:latin typeface="Century Gothic" pitchFamily="34" charset="0"/>
              </a:rPr>
              <a:t>(Hu)</a:t>
            </a:r>
          </a:p>
          <a:p>
            <a:pPr marL="0" indent="0" algn="ctr">
              <a:buNone/>
            </a:pPr>
            <a:endParaRPr lang="en-US" sz="2000" dirty="0">
              <a:latin typeface="Century Gothic" pitchFamily="34" charset="0"/>
            </a:endParaRPr>
          </a:p>
          <a:p>
            <a:pPr marL="0" indent="0" algn="ctr">
              <a:buNone/>
            </a:pPr>
            <a:r>
              <a:rPr lang="en-US" sz="2000" dirty="0" smtClean="0">
                <a:latin typeface="Century Gothic" pitchFamily="34" charset="0"/>
              </a:rPr>
              <a:t>Currently on research cruise in the Keys</a:t>
            </a:r>
          </a:p>
        </p:txBody>
      </p:sp>
      <p:pic>
        <p:nvPicPr>
          <p:cNvPr id="4" name="Picture 3" descr="CRF5.jpg"/>
          <p:cNvPicPr>
            <a:picLocks noChangeAspect="1"/>
          </p:cNvPicPr>
          <p:nvPr/>
        </p:nvPicPr>
        <p:blipFill>
          <a:blip r:embed="rId3" cstate="print"/>
          <a:srcRect l="34285" r="5039" b="2077"/>
          <a:stretch>
            <a:fillRect/>
          </a:stretch>
        </p:blipFill>
        <p:spPr bwMode="auto">
          <a:xfrm>
            <a:off x="5181600" y="1371600"/>
            <a:ext cx="3733800" cy="4191000"/>
          </a:xfrm>
          <a:prstGeom prst="rect">
            <a:avLst/>
          </a:prstGeom>
          <a:noFill/>
          <a:ln w="38100">
            <a:solidFill>
              <a:srgbClr val="CDB06C"/>
            </a:solidFill>
            <a:miter lim="800000"/>
            <a:headEnd/>
            <a:tailEnd/>
          </a:ln>
        </p:spPr>
      </p:pic>
    </p:spTree>
    <p:extLst>
      <p:ext uri="{BB962C8B-B14F-4D97-AF65-F5344CB8AC3E}">
        <p14:creationId xmlns:p14="http://schemas.microsoft.com/office/powerpoint/2010/main" val="198313961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solidFill>
                  <a:srgbClr val="00706D"/>
                </a:solidFill>
                <a:latin typeface="Century Gothic" pitchFamily="34" charset="0"/>
              </a:rPr>
              <a:t>Brian Barnes</a:t>
            </a:r>
            <a:endParaRPr lang="en-US" sz="4000" dirty="0"/>
          </a:p>
        </p:txBody>
      </p:sp>
      <p:sp>
        <p:nvSpPr>
          <p:cNvPr id="3" name="Content Placeholder 2"/>
          <p:cNvSpPr>
            <a:spLocks noGrp="1"/>
          </p:cNvSpPr>
          <p:nvPr>
            <p:ph idx="1"/>
          </p:nvPr>
        </p:nvSpPr>
        <p:spPr>
          <a:xfrm>
            <a:off x="228600" y="1563007"/>
            <a:ext cx="4114800" cy="4267200"/>
          </a:xfrm>
        </p:spPr>
        <p:txBody>
          <a:bodyPr>
            <a:normAutofit/>
          </a:bodyPr>
          <a:lstStyle/>
          <a:p>
            <a:r>
              <a:rPr lang="en-US" sz="2000" dirty="0">
                <a:latin typeface="Century Gothic" pitchFamily="34" charset="0"/>
              </a:rPr>
              <a:t>Develop and improve satellite algorithms for temperature and light </a:t>
            </a:r>
            <a:r>
              <a:rPr lang="en-US" sz="2000" dirty="0" smtClean="0">
                <a:latin typeface="Century Gothic" pitchFamily="34" charset="0"/>
              </a:rPr>
              <a:t>attenuation</a:t>
            </a:r>
          </a:p>
          <a:p>
            <a:endParaRPr lang="en-US" sz="2000" dirty="0">
              <a:latin typeface="Century Gothic" pitchFamily="34" charset="0"/>
            </a:endParaRPr>
          </a:p>
          <a:p>
            <a:r>
              <a:rPr lang="en-US" sz="2000" dirty="0">
                <a:latin typeface="Century Gothic" pitchFamily="34" charset="0"/>
              </a:rPr>
              <a:t>Derive these parameters at </a:t>
            </a:r>
            <a:r>
              <a:rPr lang="en-US" sz="2000" dirty="0" smtClean="0">
                <a:latin typeface="Century Gothic" pitchFamily="34" charset="0"/>
              </a:rPr>
              <a:t>depth</a:t>
            </a:r>
          </a:p>
          <a:p>
            <a:endParaRPr lang="en-US" sz="2000" dirty="0">
              <a:latin typeface="Century Gothic" pitchFamily="34" charset="0"/>
            </a:endParaRPr>
          </a:p>
          <a:p>
            <a:r>
              <a:rPr lang="en-US" sz="2000" dirty="0">
                <a:latin typeface="Century Gothic" pitchFamily="34" charset="0"/>
              </a:rPr>
              <a:t>Clarify the relationship between light, temperature, and coral </a:t>
            </a:r>
            <a:r>
              <a:rPr lang="en-US" sz="2000" dirty="0" smtClean="0">
                <a:latin typeface="Century Gothic" pitchFamily="34" charset="0"/>
              </a:rPr>
              <a:t>health</a:t>
            </a:r>
            <a:endParaRPr lang="en-US" sz="2000" dirty="0">
              <a:latin typeface="Century Gothic" pitchFamily="34" charset="0"/>
            </a:endParaRPr>
          </a:p>
        </p:txBody>
      </p:sp>
      <p:pic>
        <p:nvPicPr>
          <p:cNvPr id="4" name="Content Placeholder 7" descr="217790_10150216136598834_723718833_8336969_6837868_n.jpg"/>
          <p:cNvPicPr>
            <a:picLocks noChangeAspect="1"/>
          </p:cNvPicPr>
          <p:nvPr/>
        </p:nvPicPr>
        <p:blipFill>
          <a:blip r:embed="rId3" cstate="print"/>
          <a:stretch>
            <a:fillRect/>
          </a:stretch>
        </p:blipFill>
        <p:spPr>
          <a:xfrm>
            <a:off x="4572000" y="1828800"/>
            <a:ext cx="4419600" cy="3314700"/>
          </a:xfrm>
          <a:prstGeom prst="rect">
            <a:avLst/>
          </a:prstGeom>
          <a:ln w="38100">
            <a:solidFill>
              <a:srgbClr val="CDB980"/>
            </a:solidFill>
          </a:ln>
        </p:spPr>
      </p:pic>
    </p:spTree>
    <p:extLst>
      <p:ext uri="{BB962C8B-B14F-4D97-AF65-F5344CB8AC3E}">
        <p14:creationId xmlns:p14="http://schemas.microsoft.com/office/powerpoint/2010/main" val="4153794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08" y="0"/>
            <a:ext cx="8229600" cy="1143000"/>
          </a:xfrm>
        </p:spPr>
        <p:txBody>
          <a:bodyPr>
            <a:normAutofit fontScale="90000"/>
          </a:bodyPr>
          <a:lstStyle/>
          <a:p>
            <a:r>
              <a:rPr lang="en-US" dirty="0" smtClean="0">
                <a:solidFill>
                  <a:srgbClr val="00706D"/>
                </a:solidFill>
                <a:latin typeface="Century Gothic" pitchFamily="34" charset="0"/>
              </a:rPr>
              <a:t>WILLIAM </a:t>
            </a:r>
            <a:r>
              <a:rPr lang="en-US" dirty="0">
                <a:solidFill>
                  <a:srgbClr val="00706D"/>
                </a:solidFill>
                <a:latin typeface="Century Gothic" pitchFamily="34" charset="0"/>
              </a:rPr>
              <a:t>&amp; ELSIE KNIGHT </a:t>
            </a:r>
            <a:br>
              <a:rPr lang="en-US" dirty="0">
                <a:solidFill>
                  <a:srgbClr val="00706D"/>
                </a:solidFill>
                <a:latin typeface="Century Gothic" pitchFamily="34" charset="0"/>
              </a:rPr>
            </a:br>
            <a:r>
              <a:rPr lang="en-US" dirty="0" smtClean="0">
                <a:solidFill>
                  <a:srgbClr val="00706D"/>
                </a:solidFill>
                <a:latin typeface="Century Gothic" pitchFamily="34" charset="0"/>
              </a:rPr>
              <a:t>FELLOWSHIP</a:t>
            </a:r>
            <a:endParaRPr lang="en-US" dirty="0"/>
          </a:p>
        </p:txBody>
      </p:sp>
      <p:pic>
        <p:nvPicPr>
          <p:cNvPr id="4" name="Picture 2" descr="2b4e2f93-a96a-4df6-bcc0-e449024bce14@us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65997" y="1371600"/>
            <a:ext cx="4456599" cy="4525963"/>
          </a:xfrm>
          <a:prstGeom prst="rect">
            <a:avLst/>
          </a:prstGeom>
          <a:noFill/>
          <a:ln w="38100">
            <a:solidFill>
              <a:srgbClr val="CDB06C"/>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1905000"/>
            <a:ext cx="4114800" cy="3477875"/>
          </a:xfrm>
          <a:prstGeom prst="rect">
            <a:avLst/>
          </a:prstGeom>
          <a:noFill/>
        </p:spPr>
        <p:txBody>
          <a:bodyPr wrap="square" rtlCol="0">
            <a:spAutoFit/>
          </a:bodyPr>
          <a:lstStyle/>
          <a:p>
            <a:pPr algn="ctr"/>
            <a:endParaRPr lang="en-US" sz="3600" b="1" dirty="0" smtClean="0"/>
          </a:p>
          <a:p>
            <a:pPr algn="ctr"/>
            <a:endParaRPr lang="en-US" sz="3600" b="1" dirty="0"/>
          </a:p>
          <a:p>
            <a:pPr algn="ctr"/>
            <a:r>
              <a:rPr lang="en-US" sz="3600" b="1" dirty="0" smtClean="0">
                <a:latin typeface="Century Gothic" pitchFamily="34" charset="0"/>
              </a:rPr>
              <a:t>Carlie Williams</a:t>
            </a:r>
          </a:p>
          <a:p>
            <a:pPr algn="ctr"/>
            <a:endParaRPr lang="en-US" sz="2000" dirty="0" smtClean="0">
              <a:latin typeface="Century Gothic" pitchFamily="34" charset="0"/>
            </a:endParaRPr>
          </a:p>
          <a:p>
            <a:pPr algn="ctr"/>
            <a:r>
              <a:rPr lang="en-US" sz="2000" dirty="0" smtClean="0">
                <a:latin typeface="Century Gothic" pitchFamily="34" charset="0"/>
              </a:rPr>
              <a:t>(Shevenell)</a:t>
            </a:r>
          </a:p>
          <a:p>
            <a:endParaRPr lang="en-US" dirty="0"/>
          </a:p>
          <a:p>
            <a:endParaRPr lang="en-US" dirty="0" smtClean="0"/>
          </a:p>
          <a:p>
            <a:endParaRPr lang="en-US" dirty="0"/>
          </a:p>
          <a:p>
            <a:endParaRPr lang="en-US" dirty="0" smtClean="0"/>
          </a:p>
        </p:txBody>
      </p:sp>
    </p:spTree>
    <p:extLst>
      <p:ext uri="{BB962C8B-B14F-4D97-AF65-F5344CB8AC3E}">
        <p14:creationId xmlns:p14="http://schemas.microsoft.com/office/powerpoint/2010/main" val="2011238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0181" y="-152400"/>
            <a:ext cx="8514161" cy="1323439"/>
          </a:xfrm>
          <a:prstGeom prst="rect">
            <a:avLst/>
          </a:prstGeom>
        </p:spPr>
        <p:txBody>
          <a:bodyPr wrap="square">
            <a:spAutoFit/>
          </a:bodyPr>
          <a:lstStyle/>
          <a:p>
            <a:pPr algn="ctr"/>
            <a:r>
              <a:rPr lang="en-US" sz="4000" dirty="0">
                <a:solidFill>
                  <a:srgbClr val="00706D"/>
                </a:solidFill>
                <a:latin typeface="Century Gothic" pitchFamily="34" charset="0"/>
              </a:rPr>
              <a:t>Wells Fargo Fellowship in</a:t>
            </a:r>
            <a:br>
              <a:rPr lang="en-US" sz="4000" dirty="0">
                <a:solidFill>
                  <a:srgbClr val="00706D"/>
                </a:solidFill>
                <a:latin typeface="Century Gothic" pitchFamily="34" charset="0"/>
              </a:rPr>
            </a:br>
            <a:r>
              <a:rPr lang="en-US" sz="4000" dirty="0">
                <a:solidFill>
                  <a:srgbClr val="00706D"/>
                </a:solidFill>
                <a:latin typeface="Century Gothic" pitchFamily="34" charset="0"/>
              </a:rPr>
              <a:t>Marine Science</a:t>
            </a:r>
            <a:endParaRPr lang="en-US" sz="4000" dirty="0"/>
          </a:p>
        </p:txBody>
      </p:sp>
      <p:sp>
        <p:nvSpPr>
          <p:cNvPr id="6" name="TextBox 5"/>
          <p:cNvSpPr txBox="1"/>
          <p:nvPr/>
        </p:nvSpPr>
        <p:spPr>
          <a:xfrm>
            <a:off x="4408714" y="1524000"/>
            <a:ext cx="4564742" cy="4093428"/>
          </a:xfrm>
          <a:prstGeom prst="rect">
            <a:avLst/>
          </a:prstGeom>
          <a:noFill/>
        </p:spPr>
        <p:txBody>
          <a:bodyPr wrap="square" rtlCol="0">
            <a:spAutoFit/>
          </a:bodyPr>
          <a:lstStyle/>
          <a:p>
            <a:pPr marL="285750" indent="-285750">
              <a:buFont typeface="Arial" pitchFamily="34" charset="0"/>
              <a:buChar char="•"/>
            </a:pPr>
            <a:r>
              <a:rPr lang="en-US" sz="2000" dirty="0" smtClean="0">
                <a:latin typeface="Century Gothic" pitchFamily="34" charset="0"/>
              </a:rPr>
              <a:t>Endowment was originally established by Southeast Bank in 1990</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Over the years the bank has changed names from: First Union National Bank, Wachovia Band, and now Wells Fargo</a:t>
            </a:r>
          </a:p>
          <a:p>
            <a:pPr marL="285750" indent="-285750">
              <a:buFont typeface="Arial" pitchFamily="34" charset="0"/>
              <a:buChar char="•"/>
            </a:pPr>
            <a:endParaRPr lang="en-US" sz="2000" dirty="0" smtClean="0">
              <a:latin typeface="Century Gothic" pitchFamily="34" charset="0"/>
            </a:endParaRPr>
          </a:p>
          <a:p>
            <a:pPr marL="285750" indent="-285750">
              <a:buFont typeface="Arial" pitchFamily="34" charset="0"/>
              <a:buChar char="•"/>
            </a:pPr>
            <a:r>
              <a:rPr lang="en-US" sz="2000" dirty="0" smtClean="0">
                <a:latin typeface="Century Gothic" pitchFamily="34" charset="0"/>
              </a:rPr>
              <a:t>Awarded annually to support one graduate student who has completed their first year of study in marine science</a:t>
            </a:r>
            <a:endParaRPr lang="en-US" sz="2000" dirty="0">
              <a:latin typeface="Century Gothic" pitchFamily="34" charset="0"/>
            </a:endParaRPr>
          </a:p>
        </p:txBody>
      </p:sp>
      <p:pic>
        <p:nvPicPr>
          <p:cNvPr id="11266" name="Picture 2" descr="http://www.realty.com/images/uploads/Wells_Fargo_Now_On_Board_for_Second_Mortgage_Modifica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b="2847"/>
          <a:stretch/>
        </p:blipFill>
        <p:spPr bwMode="auto">
          <a:xfrm>
            <a:off x="304800" y="1980028"/>
            <a:ext cx="3865961" cy="2816943"/>
          </a:xfrm>
          <a:prstGeom prst="rect">
            <a:avLst/>
          </a:prstGeom>
          <a:noFill/>
          <a:ln w="38100">
            <a:solidFill>
              <a:srgbClr val="CDB98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3997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143000"/>
          </a:xfrm>
        </p:spPr>
        <p:txBody>
          <a:bodyPr>
            <a:noAutofit/>
          </a:bodyPr>
          <a:lstStyle/>
          <a:p>
            <a:r>
              <a:rPr lang="en-US" sz="4000" dirty="0" smtClean="0">
                <a:solidFill>
                  <a:srgbClr val="00706D"/>
                </a:solidFill>
                <a:latin typeface="Century Gothic" pitchFamily="34" charset="0"/>
              </a:rPr>
              <a:t>Carlie Williams</a:t>
            </a:r>
          </a:p>
        </p:txBody>
      </p:sp>
      <p:sp>
        <p:nvSpPr>
          <p:cNvPr id="4" name="Content Placeholder 2"/>
          <p:cNvSpPr txBox="1">
            <a:spLocks/>
          </p:cNvSpPr>
          <p:nvPr/>
        </p:nvSpPr>
        <p:spPr>
          <a:xfrm>
            <a:off x="231607" y="1219200"/>
            <a:ext cx="8730964" cy="12043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smtClean="0">
                <a:latin typeface="Century Gothic" pitchFamily="34" charset="0"/>
              </a:rPr>
              <a:t>Research Interests: </a:t>
            </a:r>
            <a:r>
              <a:rPr lang="en-US" sz="2000" dirty="0" smtClean="0">
                <a:latin typeface="Century Gothic" pitchFamily="34" charset="0"/>
              </a:rPr>
              <a:t>Using fossilized foraminifera from deep-sea sediments to reconstruct climate change and ice sheet melting over the last 25,000 years.</a:t>
            </a:r>
          </a:p>
          <a:p>
            <a:pPr marL="0" indent="0" algn="ctr">
              <a:buFont typeface="Arial" pitchFamily="34" charset="0"/>
              <a:buNone/>
            </a:pPr>
            <a:endParaRPr lang="en-US" sz="2200" dirty="0">
              <a:latin typeface="Calibri" charset="0"/>
            </a:endParaRPr>
          </a:p>
        </p:txBody>
      </p:sp>
      <p:grpSp>
        <p:nvGrpSpPr>
          <p:cNvPr id="2" name="Group 1"/>
          <p:cNvGrpSpPr/>
          <p:nvPr/>
        </p:nvGrpSpPr>
        <p:grpSpPr>
          <a:xfrm>
            <a:off x="5174727" y="2516351"/>
            <a:ext cx="2332788" cy="1769456"/>
            <a:chOff x="5668212" y="2286000"/>
            <a:chExt cx="2332788" cy="1769456"/>
          </a:xfrm>
        </p:grpSpPr>
        <p:pic>
          <p:nvPicPr>
            <p:cNvPr id="6" name="Picture 5" descr="Fossilized and live ruber.jpg"/>
            <p:cNvPicPr>
              <a:picLocks noChangeAspect="1"/>
            </p:cNvPicPr>
            <p:nvPr/>
          </p:nvPicPr>
          <p:blipFill rotWithShape="1">
            <a:blip r:embed="rId3">
              <a:extLst>
                <a:ext uri="{28A0092B-C50C-407E-A947-70E740481C1C}">
                  <a14:useLocalDpi xmlns:a14="http://schemas.microsoft.com/office/drawing/2010/main" val="0"/>
                </a:ext>
              </a:extLst>
            </a:blip>
            <a:srcRect l="58468" t="19387" r="5127" b="8503"/>
            <a:stretch/>
          </p:blipFill>
          <p:spPr>
            <a:xfrm>
              <a:off x="5668212" y="2286000"/>
              <a:ext cx="1567702" cy="1672052"/>
            </a:xfrm>
            <a:prstGeom prst="rect">
              <a:avLst/>
            </a:prstGeom>
            <a:ln>
              <a:solidFill>
                <a:srgbClr val="000000"/>
              </a:solidFill>
            </a:ln>
          </p:spPr>
        </p:pic>
        <p:pic>
          <p:nvPicPr>
            <p:cNvPr id="7" name="Picture 6" descr="Fossilized ruber (front picture).jpg"/>
            <p:cNvPicPr>
              <a:picLocks noChangeAspect="1"/>
            </p:cNvPicPr>
            <p:nvPr/>
          </p:nvPicPr>
          <p:blipFill rotWithShape="1">
            <a:blip r:embed="rId4">
              <a:extLst>
                <a:ext uri="{28A0092B-C50C-407E-A947-70E740481C1C}">
                  <a14:useLocalDpi xmlns:a14="http://schemas.microsoft.com/office/drawing/2010/main" val="0"/>
                </a:ext>
              </a:extLst>
            </a:blip>
            <a:srcRect l="6227" t="5714" r="4945" b="6025"/>
            <a:stretch/>
          </p:blipFill>
          <p:spPr>
            <a:xfrm>
              <a:off x="6887412" y="2746702"/>
              <a:ext cx="1113588" cy="1308754"/>
            </a:xfrm>
            <a:prstGeom prst="rect">
              <a:avLst/>
            </a:prstGeom>
            <a:ln>
              <a:solidFill>
                <a:srgbClr val="000000"/>
              </a:solidFill>
            </a:ln>
          </p:spPr>
        </p:pic>
      </p:grpSp>
      <p:sp>
        <p:nvSpPr>
          <p:cNvPr id="8" name="TextBox 7"/>
          <p:cNvSpPr txBox="1"/>
          <p:nvPr/>
        </p:nvSpPr>
        <p:spPr>
          <a:xfrm>
            <a:off x="3596107" y="3355844"/>
            <a:ext cx="1600199" cy="646331"/>
          </a:xfrm>
          <a:prstGeom prst="rect">
            <a:avLst/>
          </a:prstGeom>
          <a:noFill/>
        </p:spPr>
        <p:txBody>
          <a:bodyPr wrap="square" rtlCol="0">
            <a:spAutoFit/>
          </a:bodyPr>
          <a:lstStyle/>
          <a:p>
            <a:pPr algn="ctr"/>
            <a:r>
              <a:rPr lang="en-US" dirty="0" smtClean="0">
                <a:latin typeface="Century Gothic" pitchFamily="34" charset="0"/>
              </a:rPr>
              <a:t>Live Foraminifera</a:t>
            </a:r>
            <a:endParaRPr lang="en-US" dirty="0">
              <a:latin typeface="Century Gothic" pitchFamily="34" charset="0"/>
            </a:endParaRPr>
          </a:p>
        </p:txBody>
      </p:sp>
      <p:pic>
        <p:nvPicPr>
          <p:cNvPr id="9" name="Picture 8" descr="Meltwater routing.(Broecker 2006)jpg.jpg"/>
          <p:cNvPicPr>
            <a:picLocks noChangeAspect="1"/>
          </p:cNvPicPr>
          <p:nvPr/>
        </p:nvPicPr>
        <p:blipFill rotWithShape="1">
          <a:blip r:embed="rId5">
            <a:extLst>
              <a:ext uri="{28A0092B-C50C-407E-A947-70E740481C1C}">
                <a14:useLocalDpi xmlns:a14="http://schemas.microsoft.com/office/drawing/2010/main" val="0"/>
              </a:ext>
            </a:extLst>
          </a:blip>
          <a:srcRect l="9335" t="6708" r="11954" b="11539"/>
          <a:stretch/>
        </p:blipFill>
        <p:spPr>
          <a:xfrm>
            <a:off x="231607" y="2209800"/>
            <a:ext cx="3349793" cy="3543093"/>
          </a:xfrm>
          <a:prstGeom prst="rect">
            <a:avLst/>
          </a:prstGeom>
          <a:ln w="38100">
            <a:solidFill>
              <a:srgbClr val="CDB06C"/>
            </a:solidFill>
          </a:ln>
        </p:spPr>
      </p:pic>
      <p:sp>
        <p:nvSpPr>
          <p:cNvPr id="10" name="Content Placeholder 2"/>
          <p:cNvSpPr txBox="1">
            <a:spLocks/>
          </p:cNvSpPr>
          <p:nvPr/>
        </p:nvSpPr>
        <p:spPr>
          <a:xfrm>
            <a:off x="3657600" y="4419600"/>
            <a:ext cx="5410200" cy="18288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Font typeface="Arial" pitchFamily="34" charset="0"/>
              <a:buNone/>
            </a:pPr>
            <a:r>
              <a:rPr lang="en-US" sz="2200" dirty="0" smtClean="0">
                <a:latin typeface="Century Gothic" pitchFamily="34" charset="0"/>
              </a:rPr>
              <a:t>Oxygen isotopes and trace metal ratios based on </a:t>
            </a:r>
            <a:r>
              <a:rPr lang="en-US" sz="2200" dirty="0">
                <a:latin typeface="Century Gothic" pitchFamily="34" charset="0"/>
              </a:rPr>
              <a:t>f</a:t>
            </a:r>
            <a:r>
              <a:rPr lang="en-US" sz="2200" dirty="0" smtClean="0">
                <a:latin typeface="Century Gothic" pitchFamily="34" charset="0"/>
              </a:rPr>
              <a:t>oraminifera from Gulf of Mexico sediments are used to determine the timing of Laurentide Ice Sheet melting.</a:t>
            </a:r>
            <a:endParaRPr lang="en-US" sz="2200" dirty="0">
              <a:latin typeface="Century Gothic" pitchFamily="34" charset="0"/>
            </a:endParaRPr>
          </a:p>
        </p:txBody>
      </p:sp>
      <p:sp>
        <p:nvSpPr>
          <p:cNvPr id="11" name="TextBox 10"/>
          <p:cNvSpPr txBox="1"/>
          <p:nvPr/>
        </p:nvSpPr>
        <p:spPr>
          <a:xfrm>
            <a:off x="7507515" y="2895600"/>
            <a:ext cx="1523999" cy="646331"/>
          </a:xfrm>
          <a:prstGeom prst="rect">
            <a:avLst/>
          </a:prstGeom>
          <a:noFill/>
        </p:spPr>
        <p:txBody>
          <a:bodyPr wrap="square" rtlCol="0">
            <a:spAutoFit/>
          </a:bodyPr>
          <a:lstStyle/>
          <a:p>
            <a:pPr algn="ctr"/>
            <a:r>
              <a:rPr lang="en-US" dirty="0" smtClean="0">
                <a:latin typeface="Century Gothic" pitchFamily="34" charset="0"/>
              </a:rPr>
              <a:t>Preserved in sediment</a:t>
            </a:r>
            <a:endParaRPr lang="en-US" dirty="0">
              <a:latin typeface="Century Gothic" pitchFamily="34" charset="0"/>
            </a:endParaRPr>
          </a:p>
        </p:txBody>
      </p:sp>
    </p:spTree>
    <p:extLst>
      <p:ext uri="{BB962C8B-B14F-4D97-AF65-F5344CB8AC3E}">
        <p14:creationId xmlns:p14="http://schemas.microsoft.com/office/powerpoint/2010/main" val="354629418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THANK YOU!</a:t>
            </a:r>
            <a:endParaRPr lang="en-US" dirty="0"/>
          </a:p>
        </p:txBody>
      </p:sp>
      <p:sp>
        <p:nvSpPr>
          <p:cNvPr id="3" name="Content Placeholder 2"/>
          <p:cNvSpPr>
            <a:spLocks noGrp="1"/>
          </p:cNvSpPr>
          <p:nvPr>
            <p:ph idx="1"/>
          </p:nvPr>
        </p:nvSpPr>
        <p:spPr>
          <a:xfrm>
            <a:off x="533400" y="2057400"/>
            <a:ext cx="8229600" cy="1752600"/>
          </a:xfrm>
        </p:spPr>
        <p:txBody>
          <a:bodyPr/>
          <a:lstStyle/>
          <a:p>
            <a:r>
              <a:rPr lang="en-US" dirty="0" smtClean="0"/>
              <a:t>Your generosity has made a difference!</a:t>
            </a:r>
            <a:endParaRPr lang="en-US" dirty="0"/>
          </a:p>
        </p:txBody>
      </p:sp>
    </p:spTree>
    <p:extLst>
      <p:ext uri="{BB962C8B-B14F-4D97-AF65-F5344CB8AC3E}">
        <p14:creationId xmlns:p14="http://schemas.microsoft.com/office/powerpoint/2010/main" val="39668988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04"/>
            <a:ext cx="8229600" cy="1143000"/>
          </a:xfrm>
        </p:spPr>
        <p:txBody>
          <a:bodyPr/>
          <a:lstStyle/>
          <a:p>
            <a:r>
              <a:rPr lang="en-US" dirty="0" smtClean="0">
                <a:solidFill>
                  <a:srgbClr val="10818B"/>
                </a:solidFill>
              </a:rPr>
              <a:t>Understanding the Global Ocean</a:t>
            </a:r>
            <a:endParaRPr lang="en-US" dirty="0">
              <a:solidFill>
                <a:srgbClr val="10818B"/>
              </a:solidFill>
            </a:endParaRPr>
          </a:p>
        </p:txBody>
      </p:sp>
      <p:pic>
        <p:nvPicPr>
          <p:cNvPr id="4" name="Content Placeholder 3"/>
          <p:cNvPicPr>
            <a:picLocks noGrp="1" noChangeAspect="1"/>
          </p:cNvPicPr>
          <p:nvPr>
            <p:ph idx="1"/>
          </p:nvPr>
        </p:nvPicPr>
        <p:blipFill>
          <a:blip r:embed="rId2"/>
          <a:srcRect l="4101" r="4101"/>
          <a:stretch>
            <a:fillRect/>
          </a:stretch>
        </p:blipFill>
        <p:spPr>
          <a:xfrm>
            <a:off x="457200" y="1295400"/>
            <a:ext cx="8229600" cy="4525963"/>
          </a:xfrm>
        </p:spPr>
      </p:pic>
    </p:spTree>
    <p:extLst>
      <p:ext uri="{BB962C8B-B14F-4D97-AF65-F5344CB8AC3E}">
        <p14:creationId xmlns:p14="http://schemas.microsoft.com/office/powerpoint/2010/main" val="27884947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10818B"/>
                </a:solidFill>
              </a:rPr>
              <a:t>Regionally Relevant</a:t>
            </a:r>
            <a:endParaRPr lang="en-US" dirty="0">
              <a:solidFill>
                <a:srgbClr val="10818B"/>
              </a:solidFill>
            </a:endParaRPr>
          </a:p>
        </p:txBody>
      </p:sp>
      <p:pic>
        <p:nvPicPr>
          <p:cNvPr id="4" name="Content Placeholder 3"/>
          <p:cNvPicPr preferRelativeResize="0">
            <a:picLocks noGrp="1" noChangeAspect="1"/>
          </p:cNvPicPr>
          <p:nvPr>
            <p:ph idx="1"/>
          </p:nvPr>
        </p:nvPicPr>
        <p:blipFill rotWithShape="1">
          <a:blip r:embed="rId2"/>
          <a:srcRect t="12848" b="836"/>
          <a:stretch/>
        </p:blipFill>
        <p:spPr>
          <a:xfrm>
            <a:off x="734568" y="1176424"/>
            <a:ext cx="7571232" cy="4837176"/>
          </a:xfrm>
        </p:spPr>
      </p:pic>
    </p:spTree>
    <p:extLst>
      <p:ext uri="{BB962C8B-B14F-4D97-AF65-F5344CB8AC3E}">
        <p14:creationId xmlns:p14="http://schemas.microsoft.com/office/powerpoint/2010/main" val="22478010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preferRelativeResize="0">
            <a:picLocks noGrp="1" noChangeAspect="1"/>
          </p:cNvPicPr>
          <p:nvPr>
            <p:ph idx="1"/>
          </p:nvPr>
        </p:nvPicPr>
        <p:blipFill rotWithShape="1">
          <a:blip r:embed="rId2"/>
          <a:srcRect t="10456" b="5950"/>
          <a:stretch/>
        </p:blipFill>
        <p:spPr>
          <a:xfrm>
            <a:off x="543128" y="1174848"/>
            <a:ext cx="7991272" cy="4839160"/>
          </a:xfrm>
        </p:spPr>
      </p:pic>
      <p:sp>
        <p:nvSpPr>
          <p:cNvPr id="5" name="Title 4"/>
          <p:cNvSpPr>
            <a:spLocks noGrp="1"/>
          </p:cNvSpPr>
          <p:nvPr>
            <p:ph type="title"/>
          </p:nvPr>
        </p:nvSpPr>
        <p:spPr>
          <a:xfrm>
            <a:off x="1524000" y="30058"/>
            <a:ext cx="6248400" cy="1015663"/>
          </a:xfrm>
          <a:prstGeom prst="rect">
            <a:avLst/>
          </a:prstGeom>
          <a:noFill/>
        </p:spPr>
        <p:txBody>
          <a:bodyPr wrap="square">
            <a:spAutoFit/>
          </a:bodyPr>
          <a:lstStyle/>
          <a:p>
            <a:pPr algn="ctr">
              <a:defRPr/>
            </a:pPr>
            <a:r>
              <a:rPr lang="en-US" sz="2000" dirty="0">
                <a:solidFill>
                  <a:srgbClr val="10818B"/>
                </a:solidFill>
                <a:cs typeface="Arial" charset="0"/>
              </a:rPr>
              <a:t>On April 20, 2010</a:t>
            </a:r>
          </a:p>
          <a:p>
            <a:pPr algn="ctr">
              <a:defRPr/>
            </a:pPr>
            <a:r>
              <a:rPr lang="en-US" sz="2000" dirty="0">
                <a:solidFill>
                  <a:srgbClr val="10818B"/>
                </a:solidFill>
                <a:cs typeface="Arial" charset="0"/>
              </a:rPr>
              <a:t>Explosion and Fire on Transocean </a:t>
            </a:r>
            <a:r>
              <a:rPr lang="en-US" sz="2000" dirty="0" err="1">
                <a:solidFill>
                  <a:srgbClr val="10818B"/>
                </a:solidFill>
                <a:cs typeface="Arial" charset="0"/>
              </a:rPr>
              <a:t>Ltd’s</a:t>
            </a:r>
            <a:r>
              <a:rPr lang="en-US" sz="2000" dirty="0">
                <a:solidFill>
                  <a:srgbClr val="10818B"/>
                </a:solidFill>
                <a:cs typeface="Arial" charset="0"/>
              </a:rPr>
              <a:t> Drilling Rig - </a:t>
            </a:r>
            <a:r>
              <a:rPr lang="en-US" sz="2000" dirty="0" err="1">
                <a:solidFill>
                  <a:srgbClr val="10818B"/>
                </a:solidFill>
                <a:cs typeface="Arial" charset="0"/>
              </a:rPr>
              <a:t>Deepwater</a:t>
            </a:r>
            <a:r>
              <a:rPr lang="en-US" sz="2000" dirty="0">
                <a:solidFill>
                  <a:srgbClr val="10818B"/>
                </a:solidFill>
                <a:cs typeface="Arial" charset="0"/>
              </a:rPr>
              <a:t> Horizon Explosion</a:t>
            </a:r>
          </a:p>
        </p:txBody>
      </p:sp>
    </p:spTree>
    <p:extLst>
      <p:ext uri="{BB962C8B-B14F-4D97-AF65-F5344CB8AC3E}">
        <p14:creationId xmlns:p14="http://schemas.microsoft.com/office/powerpoint/2010/main" val="12542454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Deepwater_Horizon_oil_spill_-_May_24%2C_2010_-_with_locato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2637"/>
          <a:stretch>
            <a:fillRect/>
          </a:stretch>
        </p:blipFill>
        <p:spPr bwMode="auto">
          <a:xfrm>
            <a:off x="-47625" y="-17463"/>
            <a:ext cx="9186863"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Rectangle 3"/>
          <p:cNvSpPr>
            <a:spLocks noGrp="1" noChangeArrowheads="1"/>
          </p:cNvSpPr>
          <p:nvPr>
            <p:ph type="title" idx="4294967295"/>
          </p:nvPr>
        </p:nvSpPr>
        <p:spPr>
          <a:xfrm>
            <a:off x="-25400" y="0"/>
            <a:ext cx="9144000" cy="990600"/>
          </a:xfrm>
          <a:solidFill>
            <a:schemeClr val="tx1"/>
          </a:solidFill>
        </p:spPr>
        <p:txBody>
          <a:bodyPr>
            <a:normAutofit fontScale="90000"/>
          </a:bodyPr>
          <a:lstStyle/>
          <a:p>
            <a:pPr>
              <a:defRPr/>
            </a:pPr>
            <a:r>
              <a:rPr lang="en-US" sz="3200" b="1">
                <a:solidFill>
                  <a:srgbClr val="FFFFFF"/>
                </a:solidFill>
                <a:latin typeface="Arial" charset="0"/>
                <a:ea typeface="ＭＳ Ｐゴシック" charset="0"/>
              </a:rPr>
              <a:t>Oil Spill from Space—May 24, 2010</a:t>
            </a:r>
            <a:br>
              <a:rPr lang="en-US" sz="3200" b="1">
                <a:solidFill>
                  <a:srgbClr val="FFFFFF"/>
                </a:solidFill>
                <a:latin typeface="Arial" charset="0"/>
                <a:ea typeface="ＭＳ Ｐゴシック" charset="0"/>
              </a:rPr>
            </a:br>
            <a:r>
              <a:rPr lang="en-US" sz="3200" b="1">
                <a:solidFill>
                  <a:srgbClr val="FFFFFF"/>
                </a:solidFill>
                <a:latin typeface="Arial" charset="0"/>
                <a:ea typeface="ＭＳ Ｐゴシック" charset="0"/>
              </a:rPr>
              <a:t>A 2-Dimensional Disaster </a:t>
            </a:r>
          </a:p>
        </p:txBody>
      </p:sp>
      <p:pic>
        <p:nvPicPr>
          <p:cNvPr id="27651" name="Picture 4" descr="surface o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038" y="990600"/>
            <a:ext cx="26035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81817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077" t="16911" r="21529"/>
          <a:stretch>
            <a:fillRect/>
          </a:stretch>
        </p:blipFill>
        <p:spPr bwMode="auto">
          <a:xfrm>
            <a:off x="22225" y="304800"/>
            <a:ext cx="5759450" cy="620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609600" y="457200"/>
            <a:ext cx="3995738" cy="523875"/>
          </a:xfrm>
          <a:prstGeom prst="rect">
            <a:avLst/>
          </a:prstGeom>
          <a:noFill/>
        </p:spPr>
        <p:txBody>
          <a:bodyPr wrap="none">
            <a:spAutoFit/>
          </a:bodyPr>
          <a:lstStyle/>
          <a:p>
            <a:pPr>
              <a:defRPr/>
            </a:pPr>
            <a:r>
              <a:rPr lang="en-US" sz="2800" dirty="0">
                <a:solidFill>
                  <a:schemeClr val="accent4">
                    <a:lumMod val="95000"/>
                    <a:lumOff val="5000"/>
                  </a:schemeClr>
                </a:solidFill>
              </a:rPr>
              <a:t>But it is a 4-D problem</a:t>
            </a:r>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l="11632" t="16505" r="21547" b="3273"/>
          <a:stretch>
            <a:fillRect/>
          </a:stretch>
        </p:blipFill>
        <p:spPr bwMode="auto">
          <a:xfrm>
            <a:off x="5843588" y="304800"/>
            <a:ext cx="3224212"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700" name="TextBox 6"/>
          <p:cNvSpPr txBox="1">
            <a:spLocks noChangeArrowheads="1"/>
          </p:cNvSpPr>
          <p:nvPr/>
        </p:nvSpPr>
        <p:spPr bwMode="auto">
          <a:xfrm>
            <a:off x="5791200" y="4191000"/>
            <a:ext cx="3352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dirty="0">
                <a:solidFill>
                  <a:srgbClr val="10818B"/>
                </a:solidFill>
              </a:rPr>
              <a:t>• Model multiphase plume flow</a:t>
            </a:r>
          </a:p>
          <a:p>
            <a:pPr eaLnBrk="1" hangingPunct="1"/>
            <a:r>
              <a:rPr lang="en-US" sz="1600" dirty="0">
                <a:solidFill>
                  <a:srgbClr val="10818B"/>
                </a:solidFill>
              </a:rPr>
              <a:t>• Coupled to </a:t>
            </a:r>
            <a:r>
              <a:rPr lang="en-US" sz="1600" dirty="0" err="1">
                <a:solidFill>
                  <a:srgbClr val="10818B"/>
                </a:solidFill>
              </a:rPr>
              <a:t>GoM</a:t>
            </a:r>
            <a:r>
              <a:rPr lang="en-US" sz="1600" dirty="0">
                <a:solidFill>
                  <a:srgbClr val="10818B"/>
                </a:solidFill>
              </a:rPr>
              <a:t> circulation </a:t>
            </a:r>
          </a:p>
          <a:p>
            <a:pPr eaLnBrk="1" hangingPunct="1"/>
            <a:r>
              <a:rPr lang="en-US" sz="1600" dirty="0">
                <a:solidFill>
                  <a:srgbClr val="10818B"/>
                </a:solidFill>
              </a:rPr>
              <a:t>    models</a:t>
            </a:r>
          </a:p>
          <a:p>
            <a:pPr eaLnBrk="1" hangingPunct="1"/>
            <a:r>
              <a:rPr lang="en-US" sz="1600" dirty="0">
                <a:solidFill>
                  <a:srgbClr val="10818B"/>
                </a:solidFill>
              </a:rPr>
              <a:t>• Improve near-field modeling </a:t>
            </a:r>
          </a:p>
          <a:p>
            <a:pPr eaLnBrk="1" hangingPunct="1"/>
            <a:r>
              <a:rPr lang="en-US" sz="1600" dirty="0">
                <a:solidFill>
                  <a:srgbClr val="10818B"/>
                </a:solidFill>
              </a:rPr>
              <a:t>   w/better constraints behavior </a:t>
            </a:r>
          </a:p>
          <a:p>
            <a:pPr eaLnBrk="1" hangingPunct="1"/>
            <a:r>
              <a:rPr lang="en-US" sz="1600" dirty="0">
                <a:solidFill>
                  <a:srgbClr val="10818B"/>
                </a:solidFill>
              </a:rPr>
              <a:t>   of oil/gas/seawater mixture at </a:t>
            </a:r>
          </a:p>
          <a:p>
            <a:pPr eaLnBrk="1" hangingPunct="1"/>
            <a:r>
              <a:rPr lang="en-US" sz="1600" dirty="0">
                <a:solidFill>
                  <a:srgbClr val="10818B"/>
                </a:solidFill>
              </a:rPr>
              <a:t>   high-pressure</a:t>
            </a:r>
          </a:p>
        </p:txBody>
      </p:sp>
      <p:sp>
        <p:nvSpPr>
          <p:cNvPr id="29701" name="TextBox 7"/>
          <p:cNvSpPr txBox="1">
            <a:spLocks noChangeArrowheads="1"/>
          </p:cNvSpPr>
          <p:nvPr/>
        </p:nvSpPr>
        <p:spPr bwMode="auto">
          <a:xfrm>
            <a:off x="215900" y="6477000"/>
            <a:ext cx="4279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dirty="0" err="1">
                <a:solidFill>
                  <a:srgbClr val="10818B"/>
                </a:solidFill>
              </a:rPr>
              <a:t>Socolofsky</a:t>
            </a:r>
            <a:r>
              <a:rPr lang="en-US" sz="1800" dirty="0">
                <a:solidFill>
                  <a:srgbClr val="10818B"/>
                </a:solidFill>
              </a:rPr>
              <a:t>, TAMU; Paris, UM-RSMAS</a:t>
            </a:r>
          </a:p>
        </p:txBody>
      </p:sp>
      <p:pic>
        <p:nvPicPr>
          <p:cNvPr id="2970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4175" y="2971800"/>
            <a:ext cx="9874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06498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Placeholder 7" descr="FisheryClosure71310Uncertainit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11113"/>
            <a:ext cx="4951412"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235200"/>
            <a:ext cx="6391275"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TextBox 1"/>
          <p:cNvSpPr txBox="1">
            <a:spLocks noChangeArrowheads="1"/>
          </p:cNvSpPr>
          <p:nvPr/>
        </p:nvSpPr>
        <p:spPr bwMode="auto">
          <a:xfrm>
            <a:off x="5191125" y="258763"/>
            <a:ext cx="37242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a:t>Impacts of DWH on Fish</a:t>
            </a:r>
          </a:p>
          <a:p>
            <a:pPr algn="ctr" eaLnBrk="1" hangingPunct="1"/>
            <a:r>
              <a:rPr lang="en-US"/>
              <a:t>Reproduction – </a:t>
            </a:r>
          </a:p>
          <a:p>
            <a:pPr algn="ctr" eaLnBrk="1" hangingPunct="1"/>
            <a:r>
              <a:rPr lang="en-US"/>
              <a:t>Potentially Significant</a:t>
            </a:r>
          </a:p>
          <a:p>
            <a:pPr algn="ctr" eaLnBrk="1" hangingPunct="1"/>
            <a:r>
              <a:rPr lang="en-US"/>
              <a:t>To Gulf Fisheries</a:t>
            </a:r>
          </a:p>
        </p:txBody>
      </p:sp>
      <p:sp>
        <p:nvSpPr>
          <p:cNvPr id="30725" name="TextBox 3"/>
          <p:cNvSpPr txBox="1">
            <a:spLocks noChangeArrowheads="1"/>
          </p:cNvSpPr>
          <p:nvPr/>
        </p:nvSpPr>
        <p:spPr bwMode="auto">
          <a:xfrm>
            <a:off x="277813" y="3762375"/>
            <a:ext cx="20589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800"/>
              <a:t>“Oil Days”</a:t>
            </a:r>
          </a:p>
          <a:p>
            <a:pPr algn="ctr" eaLnBrk="1" hangingPunct="1"/>
            <a:r>
              <a:rPr lang="en-US" sz="1800"/>
              <a:t>Density Map</a:t>
            </a:r>
          </a:p>
          <a:p>
            <a:pPr algn="ctr" eaLnBrk="1" hangingPunct="1"/>
            <a:r>
              <a:rPr lang="en-US" sz="1800"/>
              <a:t>from overflight data</a:t>
            </a:r>
          </a:p>
        </p:txBody>
      </p:sp>
      <p:pic>
        <p:nvPicPr>
          <p:cNvPr id="30726" name="Picture 9" descr="TZCA61J0MRCAKNJFIRCA440VUKCAX8Q760CA93PFFQCAZ6FBOUCAKZC8LFCAYCDG6DCAVDQCC3CARYKZ8KCAEU4IY6CATHBV6TCANI0OG1CACZ0DCECA1E45QNCAWPD1DOCAIIBTKECA01EYFICAGLRD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011738"/>
            <a:ext cx="1651000"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85436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182563" y="1830388"/>
            <a:ext cx="8839200"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Aft>
                <a:spcPts val="1200"/>
              </a:spcAft>
              <a:buClr>
                <a:schemeClr val="tx1"/>
              </a:buClr>
              <a:buFont typeface="Wingdings" charset="0"/>
              <a:buChar char="§"/>
            </a:pPr>
            <a:r>
              <a:rPr lang="en-US" sz="1800">
                <a:solidFill>
                  <a:srgbClr val="000000"/>
                </a:solidFill>
              </a:rPr>
              <a:t>Impact of Physical, Chemical, and Biological Processes on the Fate of Oil Spills – </a:t>
            </a:r>
            <a:r>
              <a:rPr lang="en-US" sz="1800" i="1"/>
              <a:t>U Texas </a:t>
            </a:r>
          </a:p>
          <a:p>
            <a:pPr eaLnBrk="1" hangingPunct="1">
              <a:spcAft>
                <a:spcPts val="1200"/>
              </a:spcAft>
              <a:buClr>
                <a:schemeClr val="tx1"/>
              </a:buClr>
              <a:buFont typeface="Wingdings" charset="0"/>
              <a:buChar char="§"/>
            </a:pPr>
            <a:r>
              <a:rPr lang="en-US" sz="1800">
                <a:solidFill>
                  <a:srgbClr val="000000"/>
                </a:solidFill>
              </a:rPr>
              <a:t>GISR – Gulf Integrated Spill Research – </a:t>
            </a:r>
            <a:r>
              <a:rPr lang="en-US" sz="1800" i="1">
                <a:solidFill>
                  <a:srgbClr val="000000"/>
                </a:solidFill>
              </a:rPr>
              <a:t>TAMU</a:t>
            </a:r>
            <a:r>
              <a:rPr lang="en-US" sz="1800">
                <a:solidFill>
                  <a:srgbClr val="0000FF"/>
                </a:solidFill>
              </a:rPr>
              <a:t> </a:t>
            </a:r>
            <a:endParaRPr lang="en-US" sz="1800">
              <a:solidFill>
                <a:srgbClr val="000000"/>
              </a:solidFill>
            </a:endParaRPr>
          </a:p>
          <a:p>
            <a:pPr eaLnBrk="1" hangingPunct="1">
              <a:spcAft>
                <a:spcPts val="1200"/>
              </a:spcAft>
              <a:buClr>
                <a:schemeClr val="tx1"/>
              </a:buClr>
              <a:buFont typeface="Wingdings" charset="0"/>
              <a:buChar char="§"/>
            </a:pPr>
            <a:r>
              <a:rPr lang="en-US" sz="1800">
                <a:solidFill>
                  <a:srgbClr val="000000"/>
                </a:solidFill>
              </a:rPr>
              <a:t>Deep-C - Deepsea to Coast Connectivity in the Eastern GoM – </a:t>
            </a:r>
            <a:r>
              <a:rPr lang="en-US" sz="1800" i="1">
                <a:solidFill>
                  <a:srgbClr val="000000"/>
                </a:solidFill>
              </a:rPr>
              <a:t>FSU </a:t>
            </a:r>
          </a:p>
          <a:p>
            <a:pPr eaLnBrk="1" hangingPunct="1">
              <a:spcAft>
                <a:spcPts val="1200"/>
              </a:spcAft>
              <a:buClr>
                <a:schemeClr val="tx1"/>
              </a:buClr>
              <a:buFont typeface="Wingdings" charset="0"/>
              <a:buChar char="§"/>
            </a:pPr>
            <a:r>
              <a:rPr lang="en-US" sz="1800">
                <a:solidFill>
                  <a:srgbClr val="000000"/>
                </a:solidFill>
              </a:rPr>
              <a:t>Effects of the Macondo Oil Spill on Coastal Ecosystems – </a:t>
            </a:r>
            <a:r>
              <a:rPr lang="en-US" sz="1800" i="1">
                <a:solidFill>
                  <a:srgbClr val="000000"/>
                </a:solidFill>
              </a:rPr>
              <a:t>LUMCON </a:t>
            </a:r>
          </a:p>
          <a:p>
            <a:pPr eaLnBrk="1" hangingPunct="1">
              <a:spcAft>
                <a:spcPts val="1200"/>
              </a:spcAft>
              <a:buClr>
                <a:schemeClr val="tx1"/>
              </a:buClr>
              <a:buFont typeface="Wingdings" charset="0"/>
              <a:buChar char="§"/>
            </a:pPr>
            <a:r>
              <a:rPr lang="en-US" sz="1800">
                <a:solidFill>
                  <a:srgbClr val="000000"/>
                </a:solidFill>
              </a:rPr>
              <a:t>C-IMAGE – Center for Integrated Modeling and Analysis of Gulf Ecosystems – </a:t>
            </a:r>
            <a:r>
              <a:rPr lang="en-US" sz="1800" i="1">
                <a:solidFill>
                  <a:srgbClr val="000000"/>
                </a:solidFill>
              </a:rPr>
              <a:t>USF </a:t>
            </a:r>
          </a:p>
          <a:p>
            <a:pPr eaLnBrk="1" hangingPunct="1">
              <a:spcAft>
                <a:spcPts val="1200"/>
              </a:spcAft>
              <a:buClr>
                <a:schemeClr val="tx1"/>
              </a:buClr>
              <a:buFont typeface="Wingdings" charset="0"/>
              <a:buChar char="§"/>
            </a:pPr>
            <a:r>
              <a:rPr lang="en-US" sz="1800">
                <a:solidFill>
                  <a:srgbClr val="000000"/>
                </a:solidFill>
              </a:rPr>
              <a:t>CARTHE – Consortium for Advanced Research of Hydrocarbon Transport in the Environment – </a:t>
            </a:r>
            <a:r>
              <a:rPr lang="en-US" sz="1800" i="1">
                <a:solidFill>
                  <a:srgbClr val="000000"/>
                </a:solidFill>
              </a:rPr>
              <a:t>UMiami </a:t>
            </a:r>
          </a:p>
          <a:p>
            <a:pPr eaLnBrk="1" hangingPunct="1">
              <a:spcAft>
                <a:spcPts val="1200"/>
              </a:spcAft>
              <a:buClr>
                <a:schemeClr val="tx1"/>
              </a:buClr>
              <a:buFont typeface="Wingdings" charset="0"/>
              <a:buChar char="§"/>
            </a:pPr>
            <a:r>
              <a:rPr lang="en-US" sz="1800"/>
              <a:t>C-MED - The Consortium for Molecularly Engineered Dispersants </a:t>
            </a:r>
            <a:r>
              <a:rPr lang="en-US" sz="1800">
                <a:solidFill>
                  <a:srgbClr val="000000"/>
                </a:solidFill>
              </a:rPr>
              <a:t>–</a:t>
            </a:r>
            <a:r>
              <a:rPr lang="en-US" sz="1800" i="1">
                <a:solidFill>
                  <a:srgbClr val="000000"/>
                </a:solidFill>
              </a:rPr>
              <a:t> Tulane </a:t>
            </a:r>
          </a:p>
          <a:p>
            <a:pPr eaLnBrk="1" hangingPunct="1">
              <a:spcAft>
                <a:spcPts val="1200"/>
              </a:spcAft>
              <a:buClr>
                <a:schemeClr val="tx1"/>
              </a:buClr>
              <a:buFont typeface="Wingdings" charset="0"/>
              <a:buChar char="§"/>
            </a:pPr>
            <a:r>
              <a:rPr lang="en-US" sz="1800">
                <a:solidFill>
                  <a:srgbClr val="000000"/>
                </a:solidFill>
              </a:rPr>
              <a:t>ECOGIG – Ecosystem Impacts of Oil and Gas Inputs to the Gulf – </a:t>
            </a:r>
            <a:r>
              <a:rPr lang="en-US" sz="1800" i="1">
                <a:solidFill>
                  <a:srgbClr val="000000"/>
                </a:solidFill>
              </a:rPr>
              <a:t>UMississippi</a:t>
            </a:r>
          </a:p>
        </p:txBody>
      </p:sp>
      <p:sp>
        <p:nvSpPr>
          <p:cNvPr id="32771" name="TextBox 3"/>
          <p:cNvSpPr txBox="1">
            <a:spLocks noChangeArrowheads="1"/>
          </p:cNvSpPr>
          <p:nvPr/>
        </p:nvSpPr>
        <p:spPr bwMode="auto">
          <a:xfrm>
            <a:off x="654050" y="6446838"/>
            <a:ext cx="7959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400">
                <a:solidFill>
                  <a:srgbClr val="000000"/>
                </a:solidFill>
              </a:rPr>
              <a:t>http://www.gulfresearchinitiative.org/research/awards/year-2-4-rfp-i-consortia-grant-awards</a:t>
            </a:r>
          </a:p>
        </p:txBody>
      </p:sp>
      <p:pic>
        <p:nvPicPr>
          <p:cNvPr id="3277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8750"/>
            <a:ext cx="25908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4"/>
          <p:cNvSpPr txBox="1">
            <a:spLocks noChangeArrowheads="1"/>
          </p:cNvSpPr>
          <p:nvPr/>
        </p:nvSpPr>
        <p:spPr bwMode="auto">
          <a:xfrm>
            <a:off x="3408363" y="171450"/>
            <a:ext cx="52945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smtClean="0"/>
              <a:t>BP $500 M over 10 </a:t>
            </a:r>
            <a:r>
              <a:rPr lang="en-US" dirty="0" err="1" smtClean="0"/>
              <a:t>yrs</a:t>
            </a:r>
            <a:r>
              <a:rPr lang="en-US" dirty="0" smtClean="0"/>
              <a:t> for research</a:t>
            </a:r>
          </a:p>
          <a:p>
            <a:pPr eaLnBrk="1" hangingPunct="1"/>
            <a:r>
              <a:rPr lang="en-US" dirty="0" smtClean="0"/>
              <a:t>RFP</a:t>
            </a:r>
            <a:r>
              <a:rPr lang="en-US" dirty="0"/>
              <a:t>-I: $121 M to fund 8 Centers</a:t>
            </a:r>
          </a:p>
          <a:p>
            <a:pPr eaLnBrk="1" hangingPunct="1"/>
            <a:r>
              <a:rPr lang="en-US" dirty="0"/>
              <a:t>80 research institutions involved</a:t>
            </a:r>
          </a:p>
          <a:p>
            <a:pPr eaLnBrk="1" hangingPunct="1"/>
            <a:r>
              <a:rPr lang="en-US" dirty="0"/>
              <a:t>77 submitted center proposals</a:t>
            </a:r>
          </a:p>
        </p:txBody>
      </p:sp>
    </p:spTree>
    <p:extLst>
      <p:ext uri="{BB962C8B-B14F-4D97-AF65-F5344CB8AC3E}">
        <p14:creationId xmlns:p14="http://schemas.microsoft.com/office/powerpoint/2010/main" val="10749266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6096000" cy="1143000"/>
          </a:xfrm>
        </p:spPr>
        <p:txBody>
          <a:bodyPr/>
          <a:lstStyle/>
          <a:p>
            <a:pPr>
              <a:defRPr/>
            </a:pPr>
            <a:r>
              <a:rPr lang="en-US" sz="2800" dirty="0">
                <a:solidFill>
                  <a:srgbClr val="000000"/>
                </a:solidFill>
                <a:latin typeface="Arial" charset="0"/>
                <a:ea typeface="ＭＳ Ｐゴシック" charset="0"/>
              </a:rPr>
              <a:t>C-IMAGE Consortium Partners:</a:t>
            </a:r>
            <a:br>
              <a:rPr lang="en-US" sz="2800" dirty="0">
                <a:solidFill>
                  <a:srgbClr val="000000"/>
                </a:solidFill>
                <a:latin typeface="Arial" charset="0"/>
                <a:ea typeface="ＭＳ Ｐゴシック" charset="0"/>
              </a:rPr>
            </a:br>
            <a:r>
              <a:rPr lang="en-US" sz="2800" dirty="0">
                <a:solidFill>
                  <a:srgbClr val="000000"/>
                </a:solidFill>
                <a:latin typeface="Arial" charset="0"/>
                <a:ea typeface="ＭＳ Ｐゴシック" charset="0"/>
              </a:rPr>
              <a:t>assembling the world’s experts</a:t>
            </a:r>
          </a:p>
        </p:txBody>
      </p:sp>
      <p:sp>
        <p:nvSpPr>
          <p:cNvPr id="3" name="Content Placeholder 2"/>
          <p:cNvSpPr>
            <a:spLocks noGrp="1"/>
          </p:cNvSpPr>
          <p:nvPr>
            <p:ph idx="1"/>
          </p:nvPr>
        </p:nvSpPr>
        <p:spPr>
          <a:xfrm>
            <a:off x="457200" y="1600200"/>
            <a:ext cx="8001000" cy="4648200"/>
          </a:xfrm>
        </p:spPr>
        <p:txBody>
          <a:bodyPr/>
          <a:lstStyle/>
          <a:p>
            <a:pPr>
              <a:defRPr/>
            </a:pPr>
            <a:r>
              <a:rPr lang="en-US" sz="1800" b="1" dirty="0">
                <a:latin typeface="Arial" charset="0"/>
                <a:ea typeface="ＭＳ Ｐゴシック" charset="0"/>
              </a:rPr>
              <a:t>University of South Florida </a:t>
            </a:r>
            <a:r>
              <a:rPr lang="en-US" sz="1800" dirty="0">
                <a:latin typeface="Arial" charset="0"/>
                <a:ea typeface="ＭＳ Ｐゴシック" charset="0"/>
              </a:rPr>
              <a:t>– </a:t>
            </a:r>
            <a:r>
              <a:rPr lang="en-US" sz="1800" i="1" dirty="0">
                <a:latin typeface="Arial" charset="0"/>
                <a:ea typeface="ＭＳ Ｐゴシック" charset="0"/>
              </a:rPr>
              <a:t>L</a:t>
            </a:r>
            <a:r>
              <a:rPr lang="en-US" sz="1800" i="1" dirty="0" smtClean="0">
                <a:latin typeface="Arial" charset="0"/>
                <a:ea typeface="ＭＳ Ｐゴシック" charset="0"/>
              </a:rPr>
              <a:t>ead</a:t>
            </a:r>
            <a:r>
              <a:rPr lang="en-US" sz="1800" i="1" dirty="0">
                <a:latin typeface="Arial" charset="0"/>
                <a:ea typeface="ＭＳ Ｐゴシック" charset="0"/>
              </a:rPr>
              <a:t>, IT, education, various science</a:t>
            </a:r>
          </a:p>
          <a:p>
            <a:pPr>
              <a:defRPr/>
            </a:pPr>
            <a:r>
              <a:rPr lang="en-US" sz="1800" b="1" dirty="0">
                <a:latin typeface="Arial" charset="0"/>
                <a:ea typeface="ＭＳ Ｐゴシック" charset="0"/>
              </a:rPr>
              <a:t>Florida Institute of Oceanography </a:t>
            </a:r>
            <a:r>
              <a:rPr lang="en-US" sz="1800" dirty="0">
                <a:latin typeface="Arial" charset="0"/>
                <a:ea typeface="ＭＳ Ｐゴシック" charset="0"/>
              </a:rPr>
              <a:t>– </a:t>
            </a:r>
            <a:r>
              <a:rPr lang="en-US" sz="1800" i="1" dirty="0">
                <a:latin typeface="Arial" charset="0"/>
                <a:ea typeface="ＭＳ Ｐゴシック" charset="0"/>
              </a:rPr>
              <a:t>Research vessels</a:t>
            </a:r>
          </a:p>
          <a:p>
            <a:pPr>
              <a:defRPr/>
            </a:pPr>
            <a:r>
              <a:rPr lang="en-US" sz="1800" b="1" dirty="0">
                <a:latin typeface="Arial" charset="0"/>
                <a:ea typeface="ＭＳ Ｐゴシック" charset="0"/>
              </a:rPr>
              <a:t>Hamburg Technical University</a:t>
            </a:r>
            <a:r>
              <a:rPr lang="en-US" sz="1800" dirty="0">
                <a:latin typeface="Arial" charset="0"/>
                <a:ea typeface="ＭＳ Ｐゴシック" charset="0"/>
              </a:rPr>
              <a:t> – </a:t>
            </a:r>
            <a:r>
              <a:rPr lang="en-US" sz="1800" i="1" dirty="0">
                <a:latin typeface="Arial" charset="0"/>
                <a:ea typeface="ＭＳ Ｐゴシック" charset="0"/>
              </a:rPr>
              <a:t>High-P lab studies, velocity</a:t>
            </a:r>
          </a:p>
          <a:p>
            <a:pPr>
              <a:defRPr/>
            </a:pPr>
            <a:r>
              <a:rPr lang="en-US" sz="1800" b="1" dirty="0">
                <a:latin typeface="Arial" charset="0"/>
                <a:ea typeface="ＭＳ Ｐゴシック" charset="0"/>
              </a:rPr>
              <a:t>Texas A&amp;M University </a:t>
            </a:r>
            <a:r>
              <a:rPr lang="en-US" sz="1800" i="1" dirty="0">
                <a:latin typeface="Arial" charset="0"/>
                <a:ea typeface="ＭＳ Ｐゴシック" charset="0"/>
              </a:rPr>
              <a:t>– Oil physics and chemistry</a:t>
            </a:r>
          </a:p>
          <a:p>
            <a:pPr>
              <a:defRPr/>
            </a:pPr>
            <a:r>
              <a:rPr lang="en-US" sz="1800" b="1" dirty="0">
                <a:latin typeface="Arial" charset="0"/>
                <a:ea typeface="ＭＳ Ｐゴシック" charset="0"/>
              </a:rPr>
              <a:t>University of Calgary </a:t>
            </a:r>
            <a:r>
              <a:rPr lang="en-US" sz="1800" dirty="0">
                <a:latin typeface="Arial" charset="0"/>
                <a:ea typeface="ＭＳ Ｐゴシック" charset="0"/>
              </a:rPr>
              <a:t>– </a:t>
            </a:r>
            <a:r>
              <a:rPr lang="en-US" sz="1800" i="1" dirty="0">
                <a:latin typeface="Arial" charset="0"/>
                <a:ea typeface="ＭＳ Ｐゴシック" charset="0"/>
              </a:rPr>
              <a:t>HMW environmental exposure, partitioning</a:t>
            </a:r>
          </a:p>
          <a:p>
            <a:pPr>
              <a:defRPr/>
            </a:pPr>
            <a:r>
              <a:rPr lang="en-US" sz="1800" b="1" dirty="0" err="1">
                <a:latin typeface="Arial" charset="0"/>
                <a:ea typeface="ＭＳ Ｐゴシック" charset="0"/>
              </a:rPr>
              <a:t>Wageningen</a:t>
            </a:r>
            <a:r>
              <a:rPr lang="en-US" sz="1800" b="1" dirty="0">
                <a:latin typeface="Arial" charset="0"/>
                <a:ea typeface="ＭＳ Ｐゴシック" charset="0"/>
              </a:rPr>
              <a:t> University &amp; NHL – Netherlands</a:t>
            </a:r>
            <a:r>
              <a:rPr lang="en-US" sz="1800" dirty="0">
                <a:latin typeface="Arial" charset="0"/>
                <a:ea typeface="ＭＳ Ｐゴシック" charset="0"/>
              </a:rPr>
              <a:t> – </a:t>
            </a:r>
            <a:r>
              <a:rPr lang="en-US" sz="1800" i="1" dirty="0">
                <a:latin typeface="Arial" charset="0"/>
                <a:ea typeface="ＭＳ Ｐゴシック" charset="0"/>
              </a:rPr>
              <a:t>Decision support tool</a:t>
            </a:r>
          </a:p>
          <a:p>
            <a:pPr>
              <a:defRPr/>
            </a:pPr>
            <a:r>
              <a:rPr lang="en-US" sz="1800" b="1" dirty="0">
                <a:latin typeface="Arial" charset="0"/>
                <a:ea typeface="ＭＳ Ｐゴシック" charset="0"/>
              </a:rPr>
              <a:t>Eckerd College </a:t>
            </a:r>
            <a:r>
              <a:rPr lang="en-US" sz="1800" dirty="0">
                <a:latin typeface="Arial" charset="0"/>
                <a:ea typeface="ＭＳ Ｐゴシック" charset="0"/>
              </a:rPr>
              <a:t>- </a:t>
            </a:r>
            <a:r>
              <a:rPr lang="en-US" sz="1800" i="1" dirty="0">
                <a:latin typeface="Arial" charset="0"/>
                <a:ea typeface="ＭＳ Ｐゴシック" charset="0"/>
              </a:rPr>
              <a:t>Benthic stratigraphic studies</a:t>
            </a:r>
          </a:p>
          <a:p>
            <a:pPr>
              <a:defRPr/>
            </a:pPr>
            <a:r>
              <a:rPr lang="en-US" sz="1800" b="1" dirty="0">
                <a:latin typeface="Arial" charset="0"/>
                <a:ea typeface="ＭＳ Ｐゴシック" charset="0"/>
              </a:rPr>
              <a:t>University of West Florida  </a:t>
            </a:r>
            <a:r>
              <a:rPr lang="en-US" sz="1800" dirty="0">
                <a:latin typeface="Arial" charset="0"/>
                <a:ea typeface="ＭＳ Ｐゴシック" charset="0"/>
              </a:rPr>
              <a:t>- </a:t>
            </a:r>
            <a:r>
              <a:rPr lang="en-US" sz="1800" i="1" dirty="0">
                <a:latin typeface="Arial" charset="0"/>
                <a:ea typeface="ＭＳ Ｐゴシック" charset="0"/>
              </a:rPr>
              <a:t>Microbial studies</a:t>
            </a:r>
          </a:p>
          <a:p>
            <a:pPr>
              <a:defRPr/>
            </a:pPr>
            <a:r>
              <a:rPr lang="en-US" sz="1800" b="1" dirty="0">
                <a:latin typeface="Arial" charset="0"/>
                <a:ea typeface="ＭＳ Ｐゴシック" charset="0"/>
              </a:rPr>
              <a:t>Pennsylvania State University </a:t>
            </a:r>
            <a:r>
              <a:rPr lang="en-US" sz="1800" dirty="0">
                <a:latin typeface="Arial" charset="0"/>
                <a:ea typeface="ＭＳ Ｐゴシック" charset="0"/>
              </a:rPr>
              <a:t>– </a:t>
            </a:r>
            <a:r>
              <a:rPr lang="en-US" sz="1800" i="1" dirty="0">
                <a:latin typeface="Arial" charset="0"/>
                <a:ea typeface="ＭＳ Ｐゴシック" charset="0"/>
              </a:rPr>
              <a:t>Degrading enzymes, </a:t>
            </a:r>
            <a:r>
              <a:rPr lang="en-US" sz="1800" i="1" baseline="30000" dirty="0">
                <a:latin typeface="Arial" charset="0"/>
                <a:ea typeface="ＭＳ Ｐゴシック" charset="0"/>
              </a:rPr>
              <a:t>13</a:t>
            </a:r>
            <a:r>
              <a:rPr lang="en-US" sz="1800" i="1" dirty="0">
                <a:latin typeface="Arial" charset="0"/>
                <a:ea typeface="ＭＳ Ｐゴシック" charset="0"/>
              </a:rPr>
              <a:t>C, </a:t>
            </a:r>
            <a:r>
              <a:rPr lang="en-US" sz="1800" i="1" baseline="30000" dirty="0">
                <a:latin typeface="Arial" charset="0"/>
                <a:ea typeface="ＭＳ Ｐゴシック" charset="0"/>
              </a:rPr>
              <a:t>14</a:t>
            </a:r>
            <a:r>
              <a:rPr lang="en-US" sz="1800" i="1" dirty="0">
                <a:latin typeface="Arial" charset="0"/>
                <a:ea typeface="ＭＳ Ｐゴシック" charset="0"/>
              </a:rPr>
              <a:t>C studies</a:t>
            </a:r>
          </a:p>
          <a:p>
            <a:pPr>
              <a:defRPr/>
            </a:pPr>
            <a:r>
              <a:rPr lang="en-US" sz="1800" b="1" dirty="0">
                <a:latin typeface="Arial" charset="0"/>
                <a:ea typeface="ＭＳ Ｐゴシック" charset="0"/>
              </a:rPr>
              <a:t>University of Miami </a:t>
            </a:r>
            <a:r>
              <a:rPr lang="en-US" sz="1800" dirty="0">
                <a:latin typeface="Arial" charset="0"/>
                <a:ea typeface="ＭＳ Ｐゴシック" charset="0"/>
              </a:rPr>
              <a:t>– </a:t>
            </a:r>
            <a:r>
              <a:rPr lang="en-US" sz="1800" i="1" dirty="0">
                <a:latin typeface="Arial" charset="0"/>
                <a:ea typeface="ＭＳ Ｐゴシック" charset="0"/>
              </a:rPr>
              <a:t>Modeling oil distribution &amp; concentration</a:t>
            </a:r>
            <a:endParaRPr lang="en-US" sz="1800" dirty="0">
              <a:latin typeface="Arial" charset="0"/>
              <a:ea typeface="ＭＳ Ｐゴシック" charset="0"/>
            </a:endParaRPr>
          </a:p>
          <a:p>
            <a:pPr>
              <a:defRPr/>
            </a:pPr>
            <a:r>
              <a:rPr lang="en-US" sz="1800" b="1" dirty="0">
                <a:latin typeface="Arial" charset="0"/>
                <a:ea typeface="ＭＳ Ｐゴシック" charset="0"/>
              </a:rPr>
              <a:t>University of South Alabama </a:t>
            </a:r>
            <a:r>
              <a:rPr lang="en-US" sz="1800" dirty="0">
                <a:latin typeface="Arial" charset="0"/>
                <a:ea typeface="ＭＳ Ｐゴシック" charset="0"/>
              </a:rPr>
              <a:t>– </a:t>
            </a:r>
            <a:r>
              <a:rPr lang="en-US" sz="1800" i="1" dirty="0">
                <a:latin typeface="Arial" charset="0"/>
                <a:ea typeface="ＭＳ Ｐゴシック" charset="0"/>
              </a:rPr>
              <a:t>Fish community analyses</a:t>
            </a:r>
          </a:p>
          <a:p>
            <a:pPr>
              <a:defRPr/>
            </a:pPr>
            <a:r>
              <a:rPr lang="en-US" sz="1800" b="1" dirty="0">
                <a:latin typeface="Arial" charset="0"/>
                <a:ea typeface="ＭＳ Ｐゴシック" charset="0"/>
              </a:rPr>
              <a:t>Mote Marine Laboratory </a:t>
            </a:r>
            <a:r>
              <a:rPr lang="en-US" sz="1800" dirty="0">
                <a:latin typeface="Arial" charset="0"/>
                <a:ea typeface="ＭＳ Ｐゴシック" charset="0"/>
              </a:rPr>
              <a:t>- </a:t>
            </a:r>
            <a:r>
              <a:rPr lang="en-US" sz="1800" i="1" dirty="0">
                <a:latin typeface="Arial" charset="0"/>
                <a:ea typeface="ＭＳ Ｐゴシック" charset="0"/>
              </a:rPr>
              <a:t>Biomarkers -vertebrate exposure</a:t>
            </a:r>
          </a:p>
          <a:p>
            <a:pPr>
              <a:defRPr/>
            </a:pPr>
            <a:r>
              <a:rPr lang="en-US" sz="1800" b="1" dirty="0">
                <a:latin typeface="Arial" charset="0"/>
                <a:ea typeface="ＭＳ Ｐゴシック" charset="0"/>
              </a:rPr>
              <a:t>Scripps Institution of Oceanography </a:t>
            </a:r>
            <a:r>
              <a:rPr lang="en-US" sz="1800" dirty="0">
                <a:latin typeface="Arial" charset="0"/>
                <a:ea typeface="ＭＳ Ｐゴシック" charset="0"/>
              </a:rPr>
              <a:t>– </a:t>
            </a:r>
            <a:r>
              <a:rPr lang="en-US" sz="1800" i="1" dirty="0">
                <a:latin typeface="Arial" charset="0"/>
                <a:ea typeface="ＭＳ Ｐゴシック" charset="0"/>
              </a:rPr>
              <a:t>Marine mammals</a:t>
            </a:r>
          </a:p>
          <a:p>
            <a:pPr>
              <a:defRPr/>
            </a:pPr>
            <a:endParaRPr lang="en-US" sz="2000" dirty="0">
              <a:latin typeface="Arial" charset="0"/>
              <a:ea typeface="ＭＳ Ｐゴシック" charset="0"/>
            </a:endParaRPr>
          </a:p>
          <a:p>
            <a:pPr>
              <a:defRPr/>
            </a:pPr>
            <a:endParaRPr lang="en-US" sz="2000" dirty="0">
              <a:latin typeface="Arial" charset="0"/>
              <a:ea typeface="ＭＳ Ｐゴシック" charset="0"/>
            </a:endParaRPr>
          </a:p>
        </p:txBody>
      </p:sp>
      <p:sp>
        <p:nvSpPr>
          <p:cNvPr id="33796" name="TextBox 4"/>
          <p:cNvSpPr txBox="1">
            <a:spLocks noChangeArrowheads="1"/>
          </p:cNvSpPr>
          <p:nvPr/>
        </p:nvSpPr>
        <p:spPr bwMode="auto">
          <a:xfrm>
            <a:off x="1347788" y="11239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endParaRPr lang="en-US" sz="1800"/>
          </a:p>
        </p:txBody>
      </p:sp>
      <p:pic>
        <p:nvPicPr>
          <p:cNvPr id="3379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0"/>
            <a:ext cx="23241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7544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76200"/>
            <a:ext cx="9144000" cy="1143000"/>
          </a:xfrm>
        </p:spPr>
        <p:txBody>
          <a:bodyPr>
            <a:noAutofit/>
          </a:bodyPr>
          <a:lstStyle/>
          <a:p>
            <a:r>
              <a:rPr lang="en-US" sz="4000" dirty="0" smtClean="0">
                <a:solidFill>
                  <a:srgbClr val="00706D"/>
                </a:solidFill>
                <a:latin typeface="Century Gothic" pitchFamily="34" charset="0"/>
              </a:rPr>
              <a:t>Wells Fargo Fellowship in</a:t>
            </a:r>
            <a:br>
              <a:rPr lang="en-US" sz="4000" dirty="0" smtClean="0">
                <a:solidFill>
                  <a:srgbClr val="00706D"/>
                </a:solidFill>
                <a:latin typeface="Century Gothic" pitchFamily="34" charset="0"/>
              </a:rPr>
            </a:br>
            <a:r>
              <a:rPr lang="en-US" sz="4000" dirty="0" smtClean="0">
                <a:solidFill>
                  <a:srgbClr val="00706D"/>
                </a:solidFill>
                <a:latin typeface="Century Gothic" pitchFamily="34" charset="0"/>
              </a:rPr>
              <a:t>Marine Science</a:t>
            </a:r>
          </a:p>
        </p:txBody>
      </p:sp>
      <p:pic>
        <p:nvPicPr>
          <p:cNvPr id="3" name="Content Placeholder 2" descr="P6273905.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91" r="-112" b="7619"/>
          <a:stretch/>
        </p:blipFill>
        <p:spPr>
          <a:xfrm>
            <a:off x="5257800" y="1211943"/>
            <a:ext cx="3723513" cy="4566630"/>
          </a:xfrm>
          <a:ln w="38100">
            <a:solidFill>
              <a:srgbClr val="CDB980"/>
            </a:solidFill>
          </a:ln>
        </p:spPr>
      </p:pic>
      <p:sp>
        <p:nvSpPr>
          <p:cNvPr id="4" name="TextBox 3"/>
          <p:cNvSpPr txBox="1"/>
          <p:nvPr/>
        </p:nvSpPr>
        <p:spPr>
          <a:xfrm>
            <a:off x="228600" y="1905000"/>
            <a:ext cx="4800600" cy="2677656"/>
          </a:xfrm>
          <a:prstGeom prst="rect">
            <a:avLst/>
          </a:prstGeom>
          <a:noFill/>
        </p:spPr>
        <p:txBody>
          <a:bodyPr wrap="square" rtlCol="0">
            <a:spAutoFit/>
          </a:bodyPr>
          <a:lstStyle/>
          <a:p>
            <a:endParaRPr lang="en-US" sz="2800" b="1" dirty="0" smtClean="0">
              <a:latin typeface="Century Schoolbook"/>
              <a:cs typeface="Century Schoolbook"/>
            </a:endParaRPr>
          </a:p>
          <a:p>
            <a:endParaRPr lang="en-US" sz="2800" b="1" dirty="0">
              <a:latin typeface="Century Schoolbook"/>
              <a:cs typeface="Century Schoolbook"/>
            </a:endParaRPr>
          </a:p>
          <a:p>
            <a:pPr algn="ctr"/>
            <a:r>
              <a:rPr lang="en-US" sz="3600" b="1" dirty="0" err="1" smtClean="0">
                <a:latin typeface="Century Gothic"/>
                <a:cs typeface="Century Gothic"/>
              </a:rPr>
              <a:t>Dominika</a:t>
            </a:r>
            <a:r>
              <a:rPr lang="en-US" sz="3600" b="1" dirty="0" smtClean="0">
                <a:latin typeface="Century Gothic"/>
                <a:cs typeface="Century Gothic"/>
              </a:rPr>
              <a:t> E. </a:t>
            </a:r>
            <a:r>
              <a:rPr lang="en-US" sz="3600" b="1" dirty="0" err="1" smtClean="0">
                <a:latin typeface="Century Gothic"/>
                <a:cs typeface="Century Gothic"/>
              </a:rPr>
              <a:t>Wojcieszek</a:t>
            </a:r>
            <a:endParaRPr lang="en-US" sz="3600" b="1" dirty="0" smtClean="0">
              <a:latin typeface="Century Gothic"/>
              <a:cs typeface="Century Gothic"/>
            </a:endParaRPr>
          </a:p>
          <a:p>
            <a:pPr algn="ctr"/>
            <a:endParaRPr lang="en-US" sz="2000" dirty="0" smtClean="0">
              <a:latin typeface="Century Gothic"/>
              <a:cs typeface="Century Gothic"/>
            </a:endParaRPr>
          </a:p>
          <a:p>
            <a:pPr algn="ctr"/>
            <a:r>
              <a:rPr lang="en-US" sz="2000" dirty="0" smtClean="0">
                <a:latin typeface="Century Gothic"/>
                <a:cs typeface="Century Gothic"/>
              </a:rPr>
              <a:t>(Byrne)</a:t>
            </a:r>
            <a:endParaRPr lang="en-US" sz="1400" dirty="0" smtClean="0">
              <a:latin typeface="Century Gothic"/>
              <a:cs typeface="Century Gothic"/>
            </a:endParaRPr>
          </a:p>
        </p:txBody>
      </p:sp>
    </p:spTree>
    <p:extLst>
      <p:ext uri="{BB962C8B-B14F-4D97-AF65-F5344CB8AC3E}">
        <p14:creationId xmlns:p14="http://schemas.microsoft.com/office/powerpoint/2010/main" val="388440003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Arrow Connector 66"/>
          <p:cNvCxnSpPr/>
          <p:nvPr/>
        </p:nvCxnSpPr>
        <p:spPr>
          <a:xfrm flipH="1">
            <a:off x="3851275" y="2133600"/>
            <a:ext cx="34925" cy="3133725"/>
          </a:xfrm>
          <a:prstGeom prst="straightConnector1">
            <a:avLst/>
          </a:prstGeom>
          <a:ln>
            <a:solidFill>
              <a:srgbClr val="0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3" name="Right Triangle 72"/>
          <p:cNvSpPr/>
          <p:nvPr/>
        </p:nvSpPr>
        <p:spPr>
          <a:xfrm>
            <a:off x="3124200" y="3505200"/>
            <a:ext cx="1752600" cy="762000"/>
          </a:xfrm>
          <a:prstGeom prst="rtTriangl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4" name="Right Triangle 73"/>
          <p:cNvSpPr/>
          <p:nvPr/>
        </p:nvSpPr>
        <p:spPr>
          <a:xfrm flipH="1" flipV="1">
            <a:off x="3092450" y="3513138"/>
            <a:ext cx="1784350" cy="754062"/>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ight Triangle 23"/>
          <p:cNvSpPr/>
          <p:nvPr/>
        </p:nvSpPr>
        <p:spPr>
          <a:xfrm>
            <a:off x="3092450" y="1666875"/>
            <a:ext cx="1143000" cy="457200"/>
          </a:xfrm>
          <a:prstGeom prst="rtTriangl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 name="Right Triangle 24"/>
          <p:cNvSpPr/>
          <p:nvPr/>
        </p:nvSpPr>
        <p:spPr>
          <a:xfrm flipH="1" flipV="1">
            <a:off x="3106738" y="1682750"/>
            <a:ext cx="1128712" cy="441325"/>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1531938" y="2151063"/>
            <a:ext cx="982662" cy="457200"/>
          </a:xfrm>
          <a:prstGeom prst="rect">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solidFill>
              </a:rPr>
              <a:t>Use of dispersants</a:t>
            </a:r>
          </a:p>
        </p:txBody>
      </p:sp>
      <p:sp>
        <p:nvSpPr>
          <p:cNvPr id="9" name="Rectangle 8"/>
          <p:cNvSpPr/>
          <p:nvPr/>
        </p:nvSpPr>
        <p:spPr>
          <a:xfrm>
            <a:off x="1379538" y="5334000"/>
            <a:ext cx="1143000" cy="1447800"/>
          </a:xfrm>
          <a:prstGeom prst="rect">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solidFill>
              </a:rPr>
              <a:t>Oil/gas jet,</a:t>
            </a:r>
          </a:p>
          <a:p>
            <a:pPr algn="ctr">
              <a:defRPr/>
            </a:pPr>
            <a:r>
              <a:rPr lang="en-US" sz="1100" dirty="0">
                <a:solidFill>
                  <a:prstClr val="black"/>
                </a:solidFill>
              </a:rPr>
              <a:t>Oil/Gas Ratio (OGR),</a:t>
            </a:r>
          </a:p>
          <a:p>
            <a:pPr algn="ctr">
              <a:defRPr/>
            </a:pPr>
            <a:r>
              <a:rPr lang="en-US" sz="1100" dirty="0">
                <a:solidFill>
                  <a:prstClr val="black"/>
                </a:solidFill>
              </a:rPr>
              <a:t>composition, T, Pressure, Reservoir Volume, Flow Rate</a:t>
            </a:r>
          </a:p>
        </p:txBody>
      </p:sp>
      <p:sp>
        <p:nvSpPr>
          <p:cNvPr id="10" name="Rectangle 9"/>
          <p:cNvSpPr/>
          <p:nvPr/>
        </p:nvSpPr>
        <p:spPr>
          <a:xfrm>
            <a:off x="30163" y="2819400"/>
            <a:ext cx="1265237" cy="2133600"/>
          </a:xfrm>
          <a:prstGeom prst="rect">
            <a:avLst/>
          </a:prstGeom>
          <a:solidFill>
            <a:schemeClr val="accent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rPr>
              <a:t>Ambient oceanography</a:t>
            </a:r>
          </a:p>
          <a:p>
            <a:pPr algn="ctr">
              <a:defRPr/>
            </a:pPr>
            <a:r>
              <a:rPr lang="en-US" sz="1200" dirty="0">
                <a:solidFill>
                  <a:prstClr val="black"/>
                </a:solidFill>
              </a:rPr>
              <a:t>Temperature,</a:t>
            </a:r>
          </a:p>
          <a:p>
            <a:pPr algn="ctr">
              <a:defRPr/>
            </a:pPr>
            <a:r>
              <a:rPr lang="en-US" sz="1200" dirty="0">
                <a:solidFill>
                  <a:prstClr val="black"/>
                </a:solidFill>
              </a:rPr>
              <a:t>Salinity,</a:t>
            </a:r>
          </a:p>
          <a:p>
            <a:pPr algn="ctr">
              <a:defRPr/>
            </a:pPr>
            <a:r>
              <a:rPr lang="en-US" sz="1200" dirty="0">
                <a:solidFill>
                  <a:prstClr val="black"/>
                </a:solidFill>
              </a:rPr>
              <a:t>Stratification,</a:t>
            </a:r>
          </a:p>
          <a:p>
            <a:pPr algn="ctr">
              <a:defRPr/>
            </a:pPr>
            <a:r>
              <a:rPr lang="en-US" sz="1200" dirty="0">
                <a:solidFill>
                  <a:prstClr val="black"/>
                </a:solidFill>
              </a:rPr>
              <a:t>Currents,</a:t>
            </a:r>
          </a:p>
          <a:p>
            <a:pPr algn="ctr">
              <a:defRPr/>
            </a:pPr>
            <a:r>
              <a:rPr lang="en-US" sz="1200" dirty="0">
                <a:solidFill>
                  <a:prstClr val="black"/>
                </a:solidFill>
              </a:rPr>
              <a:t>Turbulence,</a:t>
            </a:r>
          </a:p>
          <a:p>
            <a:pPr algn="ctr">
              <a:defRPr/>
            </a:pPr>
            <a:r>
              <a:rPr lang="en-US" sz="1200" dirty="0">
                <a:solidFill>
                  <a:prstClr val="black"/>
                </a:solidFill>
              </a:rPr>
              <a:t>Winds</a:t>
            </a:r>
          </a:p>
        </p:txBody>
      </p:sp>
      <p:sp>
        <p:nvSpPr>
          <p:cNvPr id="12" name="Rectangle 11"/>
          <p:cNvSpPr/>
          <p:nvPr/>
        </p:nvSpPr>
        <p:spPr>
          <a:xfrm>
            <a:off x="3092450" y="3502025"/>
            <a:ext cx="1784350" cy="7651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solidFill>
                  <a:srgbClr val="000000"/>
                </a:solidFill>
                <a:latin typeface="Arial" charset="0"/>
                <a:ea typeface="ＭＳ Ｐゴシック" charset="0"/>
                <a:cs typeface="ＭＳ Ｐゴシック" charset="0"/>
              </a:rPr>
              <a:t>“Suspension”</a:t>
            </a:r>
          </a:p>
          <a:p>
            <a:pPr algn="ctr">
              <a:defRPr/>
            </a:pPr>
            <a:r>
              <a:rPr lang="en-US" sz="1400">
                <a:solidFill>
                  <a:srgbClr val="000000"/>
                </a:solidFill>
                <a:latin typeface="Arial" charset="0"/>
                <a:ea typeface="ＭＳ Ｐゴシック" charset="0"/>
                <a:cs typeface="ＭＳ Ｐゴシック" charset="0"/>
              </a:rPr>
              <a:t>Bubbles/Droplets</a:t>
            </a:r>
          </a:p>
          <a:p>
            <a:pPr algn="ctr">
              <a:defRPr/>
            </a:pPr>
            <a:r>
              <a:rPr lang="en-US" sz="1400">
                <a:solidFill>
                  <a:srgbClr val="000000"/>
                </a:solidFill>
                <a:latin typeface="Arial" charset="0"/>
                <a:ea typeface="ＭＳ Ｐゴシック" charset="0"/>
                <a:cs typeface="ＭＳ Ｐゴシック" charset="0"/>
              </a:rPr>
              <a:t>Transport/Evolution</a:t>
            </a:r>
          </a:p>
        </p:txBody>
      </p:sp>
      <p:sp>
        <p:nvSpPr>
          <p:cNvPr id="14" name="Rectangle 13"/>
          <p:cNvSpPr/>
          <p:nvPr/>
        </p:nvSpPr>
        <p:spPr>
          <a:xfrm>
            <a:off x="3000375" y="2355850"/>
            <a:ext cx="809625" cy="266700"/>
          </a:xfrm>
          <a:prstGeom prst="rect">
            <a:avLst/>
          </a:prstGeom>
          <a:solidFill>
            <a:schemeClr val="accent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solidFill>
              </a:rPr>
              <a:t>Dilution</a:t>
            </a:r>
          </a:p>
        </p:txBody>
      </p:sp>
      <p:sp>
        <p:nvSpPr>
          <p:cNvPr id="15" name="Rectangle 14"/>
          <p:cNvSpPr/>
          <p:nvPr/>
        </p:nvSpPr>
        <p:spPr>
          <a:xfrm>
            <a:off x="3276600" y="2735263"/>
            <a:ext cx="990600" cy="266700"/>
          </a:xfrm>
          <a:prstGeom prst="rect">
            <a:avLst/>
          </a:prstGeom>
          <a:solidFill>
            <a:schemeClr val="accent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solidFill>
              </a:rPr>
              <a:t>Dispersion</a:t>
            </a:r>
          </a:p>
        </p:txBody>
      </p:sp>
      <p:sp>
        <p:nvSpPr>
          <p:cNvPr id="16" name="Rectangle 15"/>
          <p:cNvSpPr/>
          <p:nvPr/>
        </p:nvSpPr>
        <p:spPr>
          <a:xfrm>
            <a:off x="3816350" y="3060700"/>
            <a:ext cx="1060450" cy="266700"/>
          </a:xfrm>
          <a:prstGeom prst="rect">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solidFill>
              </a:rPr>
              <a:t>Degradation</a:t>
            </a:r>
          </a:p>
        </p:txBody>
      </p:sp>
      <p:cxnSp>
        <p:nvCxnSpPr>
          <p:cNvPr id="32" name="Elbow Connector 31"/>
          <p:cNvCxnSpPr>
            <a:cxnSpLocks noChangeShapeType="1"/>
            <a:endCxn id="11" idx="1"/>
          </p:cNvCxnSpPr>
          <p:nvPr/>
        </p:nvCxnSpPr>
        <p:spPr bwMode="auto">
          <a:xfrm rot="5400000" flipH="1" flipV="1">
            <a:off x="1778793" y="2809082"/>
            <a:ext cx="2227263" cy="400050"/>
          </a:xfrm>
          <a:prstGeom prst="bentConnector2">
            <a:avLst/>
          </a:prstGeom>
          <a:noFill/>
          <a:ln w="38100">
            <a:solidFill>
              <a:schemeClr val="tx1"/>
            </a:solidFill>
            <a:miter lim="800000"/>
            <a:headEnd/>
            <a:tailEnd type="arrow" w="med" len="med"/>
          </a:ln>
          <a:effectLst>
            <a:outerShdw blurRad="40000"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34" name="Elbow Connector 33"/>
          <p:cNvCxnSpPr>
            <a:cxnSpLocks noChangeShapeType="1"/>
            <a:endCxn id="13" idx="1"/>
          </p:cNvCxnSpPr>
          <p:nvPr/>
        </p:nvCxnSpPr>
        <p:spPr bwMode="auto">
          <a:xfrm rot="16200000" flipH="1">
            <a:off x="2212975" y="4559300"/>
            <a:ext cx="1397000" cy="438150"/>
          </a:xfrm>
          <a:prstGeom prst="bentConnector2">
            <a:avLst/>
          </a:prstGeom>
          <a:noFill/>
          <a:ln w="38100">
            <a:solidFill>
              <a:schemeClr val="tx1"/>
            </a:solidFill>
            <a:miter lim="800000"/>
            <a:headEnd/>
            <a:tailEnd type="arrow" w="med" len="med"/>
          </a:ln>
          <a:effectLst>
            <a:outerShdw blurRad="40000"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36" name="Straight Arrow Connector 35"/>
          <p:cNvCxnSpPr>
            <a:cxnSpLocks noChangeShapeType="1"/>
            <a:endCxn id="12" idx="1"/>
          </p:cNvCxnSpPr>
          <p:nvPr/>
        </p:nvCxnSpPr>
        <p:spPr bwMode="auto">
          <a:xfrm>
            <a:off x="2692400" y="3813175"/>
            <a:ext cx="400050" cy="71438"/>
          </a:xfrm>
          <a:prstGeom prst="straightConnector1">
            <a:avLst/>
          </a:prstGeom>
          <a:noFill/>
          <a:ln w="38100">
            <a:solidFill>
              <a:schemeClr val="tx1"/>
            </a:solidFill>
            <a:round/>
            <a:headEnd/>
            <a:tailEnd type="arrow" w="med" len="med"/>
          </a:ln>
          <a:effectLst>
            <a:outerShdw blurRad="40000" dist="23000" dir="5400000" rotWithShape="0">
              <a:srgbClr val="000000">
                <a:alpha val="34998"/>
              </a:srgbClr>
            </a:outerShdw>
          </a:effectLst>
          <a:extLst>
            <a:ext uri="{909E8E84-426E-40dd-AFC4-6F175D3DCCD1}">
              <a14:hiddenFill xmlns:a14="http://schemas.microsoft.com/office/drawing/2010/main">
                <a:noFill/>
              </a14:hiddenFill>
            </a:ext>
          </a:extLst>
        </p:spPr>
      </p:cxnSp>
      <p:cxnSp>
        <p:nvCxnSpPr>
          <p:cNvPr id="39" name="Straight Arrow Connector 38"/>
          <p:cNvCxnSpPr/>
          <p:nvPr/>
        </p:nvCxnSpPr>
        <p:spPr>
          <a:xfrm flipH="1">
            <a:off x="3216275" y="2124075"/>
            <a:ext cx="1588" cy="23177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892550" y="2124075"/>
            <a:ext cx="0" cy="647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191000" y="2133600"/>
            <a:ext cx="3048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4110038" y="3327400"/>
            <a:ext cx="0" cy="1746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3140075" y="2611438"/>
            <a:ext cx="9525" cy="89058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3516313" y="3001963"/>
            <a:ext cx="0" cy="4921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3217863" y="6010275"/>
            <a:ext cx="1017587" cy="266700"/>
          </a:xfrm>
          <a:prstGeom prst="rect">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solidFill>
              </a:rPr>
              <a:t>Degradation</a:t>
            </a:r>
            <a:endParaRPr lang="en-US" sz="1050" dirty="0">
              <a:solidFill>
                <a:prstClr val="black"/>
              </a:solidFill>
            </a:endParaRPr>
          </a:p>
        </p:txBody>
      </p:sp>
      <p:cxnSp>
        <p:nvCxnSpPr>
          <p:cNvPr id="75" name="Straight Arrow Connector 74"/>
          <p:cNvCxnSpPr/>
          <p:nvPr/>
        </p:nvCxnSpPr>
        <p:spPr>
          <a:xfrm>
            <a:off x="3703638" y="5708650"/>
            <a:ext cx="0" cy="30480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4841" name="TextBox 75"/>
          <p:cNvSpPr txBox="1">
            <a:spLocks noChangeArrowheads="1"/>
          </p:cNvSpPr>
          <p:nvPr/>
        </p:nvSpPr>
        <p:spPr bwMode="auto">
          <a:xfrm>
            <a:off x="4089400" y="4662488"/>
            <a:ext cx="1016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100">
                <a:solidFill>
                  <a:srgbClr val="000000"/>
                </a:solidFill>
              </a:rPr>
              <a:t>Secondary</a:t>
            </a:r>
          </a:p>
          <a:p>
            <a:pPr algn="ctr" eaLnBrk="1" hangingPunct="1"/>
            <a:r>
              <a:rPr lang="en-US" sz="1100">
                <a:solidFill>
                  <a:srgbClr val="000000"/>
                </a:solidFill>
              </a:rPr>
              <a:t>sedimentation</a:t>
            </a:r>
          </a:p>
        </p:txBody>
      </p:sp>
      <p:cxnSp>
        <p:nvCxnSpPr>
          <p:cNvPr id="78" name="Straight Arrow Connector 77"/>
          <p:cNvCxnSpPr>
            <a:stCxn id="6" idx="2"/>
            <a:endCxn id="4" idx="0"/>
          </p:cNvCxnSpPr>
          <p:nvPr/>
        </p:nvCxnSpPr>
        <p:spPr>
          <a:xfrm flipH="1">
            <a:off x="1981200" y="2608263"/>
            <a:ext cx="41275" cy="21113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9" idx="0"/>
            <a:endCxn id="4" idx="2"/>
          </p:cNvCxnSpPr>
          <p:nvPr/>
        </p:nvCxnSpPr>
        <p:spPr>
          <a:xfrm flipV="1">
            <a:off x="1951038" y="4953000"/>
            <a:ext cx="30162" cy="38100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1066800" y="3276600"/>
            <a:ext cx="236538" cy="4445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2667000" y="1209675"/>
            <a:ext cx="1050925" cy="238125"/>
          </a:xfrm>
          <a:prstGeom prst="rect">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rPr>
              <a:t>Mitigation</a:t>
            </a:r>
          </a:p>
        </p:txBody>
      </p:sp>
      <p:cxnSp>
        <p:nvCxnSpPr>
          <p:cNvPr id="90" name="Straight Arrow Connector 89"/>
          <p:cNvCxnSpPr>
            <a:endCxn id="88" idx="2"/>
          </p:cNvCxnSpPr>
          <p:nvPr/>
        </p:nvCxnSpPr>
        <p:spPr>
          <a:xfrm flipH="1" flipV="1">
            <a:off x="3192463" y="1447800"/>
            <a:ext cx="106362" cy="2190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1371600" y="1079500"/>
            <a:ext cx="1328738" cy="577850"/>
          </a:xfrm>
          <a:prstGeom prst="rect">
            <a:avLst/>
          </a:prstGeom>
          <a:noFill/>
        </p:spPr>
        <p:txBody>
          <a:bodyPr wrap="none">
            <a:spAutoFit/>
          </a:bodyPr>
          <a:lstStyle/>
          <a:p>
            <a:pPr algn="r">
              <a:defRPr/>
            </a:pPr>
            <a:r>
              <a:rPr lang="en-US" sz="1050" dirty="0">
                <a:solidFill>
                  <a:prstClr val="black"/>
                </a:solidFill>
              </a:rPr>
              <a:t>Burning -</a:t>
            </a:r>
          </a:p>
          <a:p>
            <a:pPr algn="r">
              <a:defRPr/>
            </a:pPr>
            <a:r>
              <a:rPr lang="en-US" sz="1050" dirty="0">
                <a:solidFill>
                  <a:prstClr val="black"/>
                </a:solidFill>
              </a:rPr>
              <a:t>Skimming -</a:t>
            </a:r>
          </a:p>
          <a:p>
            <a:pPr algn="r">
              <a:defRPr/>
            </a:pPr>
            <a:r>
              <a:rPr lang="en-US" sz="1050" dirty="0">
                <a:solidFill>
                  <a:prstClr val="black"/>
                </a:solidFill>
              </a:rPr>
              <a:t>Surface dispersants -</a:t>
            </a:r>
          </a:p>
        </p:txBody>
      </p:sp>
      <p:sp>
        <p:nvSpPr>
          <p:cNvPr id="94" name="Rectangle 93"/>
          <p:cNvSpPr/>
          <p:nvPr/>
        </p:nvSpPr>
        <p:spPr>
          <a:xfrm>
            <a:off x="5873750" y="1295400"/>
            <a:ext cx="1060450" cy="866775"/>
          </a:xfrm>
          <a:prstGeom prst="rect">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rPr>
              <a:t>Shallow Pelagic &amp; Shelf ecosystems</a:t>
            </a:r>
          </a:p>
        </p:txBody>
      </p:sp>
      <p:sp>
        <p:nvSpPr>
          <p:cNvPr id="95" name="Rectangle 94"/>
          <p:cNvSpPr/>
          <p:nvPr/>
        </p:nvSpPr>
        <p:spPr>
          <a:xfrm>
            <a:off x="5873750" y="3581400"/>
            <a:ext cx="1212850" cy="533400"/>
          </a:xfrm>
          <a:prstGeom prst="rect">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rPr>
              <a:t>Mesopelagic ecosystems</a:t>
            </a:r>
          </a:p>
        </p:txBody>
      </p:sp>
      <p:sp>
        <p:nvSpPr>
          <p:cNvPr id="96" name="Rectangle 95"/>
          <p:cNvSpPr/>
          <p:nvPr/>
        </p:nvSpPr>
        <p:spPr>
          <a:xfrm>
            <a:off x="5873750" y="5210175"/>
            <a:ext cx="1136650" cy="533400"/>
          </a:xfrm>
          <a:prstGeom prst="rect">
            <a:avLst/>
          </a:prstGeom>
          <a:solidFill>
            <a:schemeClr val="accent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rPr>
              <a:t>Benthic ecosystems</a:t>
            </a:r>
          </a:p>
        </p:txBody>
      </p:sp>
      <p:cxnSp>
        <p:nvCxnSpPr>
          <p:cNvPr id="98" name="Straight Arrow Connector 97"/>
          <p:cNvCxnSpPr>
            <a:stCxn id="11" idx="3"/>
            <a:endCxn id="94" idx="1"/>
          </p:cNvCxnSpPr>
          <p:nvPr/>
        </p:nvCxnSpPr>
        <p:spPr>
          <a:xfrm flipV="1">
            <a:off x="4235450" y="1728788"/>
            <a:ext cx="1638300" cy="16668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12" idx="3"/>
            <a:endCxn id="95" idx="1"/>
          </p:cNvCxnSpPr>
          <p:nvPr/>
        </p:nvCxnSpPr>
        <p:spPr>
          <a:xfrm flipV="1">
            <a:off x="4876800" y="3848100"/>
            <a:ext cx="996950" cy="36513"/>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13" idx="3"/>
            <a:endCxn id="96" idx="1"/>
          </p:cNvCxnSpPr>
          <p:nvPr/>
        </p:nvCxnSpPr>
        <p:spPr>
          <a:xfrm>
            <a:off x="4648200" y="5476875"/>
            <a:ext cx="1225550" cy="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7626350" y="2438400"/>
            <a:ext cx="1365250" cy="2590800"/>
          </a:xfrm>
          <a:prstGeom prst="rect">
            <a:avLst/>
          </a:prstGeom>
          <a:solidFill>
            <a:schemeClr val="tx2">
              <a:lumMod val="20000"/>
              <a:lumOff val="80000"/>
            </a:schemeClr>
          </a:solidFill>
          <a:ln w="19050" cmpd="tri">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rPr>
              <a:t>Life history effects</a:t>
            </a:r>
          </a:p>
          <a:p>
            <a:pPr algn="ctr">
              <a:defRPr/>
            </a:pPr>
            <a:r>
              <a:rPr lang="en-US" sz="1200" dirty="0">
                <a:solidFill>
                  <a:prstClr val="black"/>
                </a:solidFill>
              </a:rPr>
              <a:t>(mortality, productivity)</a:t>
            </a:r>
          </a:p>
          <a:p>
            <a:pPr algn="ctr">
              <a:defRPr/>
            </a:pPr>
            <a:endParaRPr lang="en-US" sz="1200" dirty="0">
              <a:solidFill>
                <a:prstClr val="black"/>
              </a:solidFill>
            </a:endParaRPr>
          </a:p>
          <a:p>
            <a:pPr algn="ctr">
              <a:defRPr/>
            </a:pPr>
            <a:r>
              <a:rPr lang="en-US" sz="1200" dirty="0">
                <a:solidFill>
                  <a:prstClr val="black"/>
                </a:solidFill>
              </a:rPr>
              <a:t>Nutrient cycling (enrichment?)</a:t>
            </a:r>
          </a:p>
          <a:p>
            <a:pPr algn="ctr">
              <a:defRPr/>
            </a:pPr>
            <a:endParaRPr lang="en-US" sz="1200" dirty="0">
              <a:solidFill>
                <a:prstClr val="black"/>
              </a:solidFill>
            </a:endParaRPr>
          </a:p>
          <a:p>
            <a:pPr algn="ctr">
              <a:defRPr/>
            </a:pPr>
            <a:r>
              <a:rPr lang="en-US" sz="1200" dirty="0">
                <a:solidFill>
                  <a:prstClr val="black"/>
                </a:solidFill>
              </a:rPr>
              <a:t>Trophic cascades</a:t>
            </a:r>
          </a:p>
          <a:p>
            <a:pPr algn="ctr">
              <a:defRPr/>
            </a:pPr>
            <a:endParaRPr lang="en-US" sz="1200" dirty="0">
              <a:solidFill>
                <a:prstClr val="black"/>
              </a:solidFill>
            </a:endParaRPr>
          </a:p>
          <a:p>
            <a:pPr algn="ctr">
              <a:defRPr/>
            </a:pPr>
            <a:r>
              <a:rPr lang="en-US" sz="1200" dirty="0">
                <a:solidFill>
                  <a:prstClr val="black"/>
                </a:solidFill>
              </a:rPr>
              <a:t>Economic consequences</a:t>
            </a:r>
          </a:p>
        </p:txBody>
      </p:sp>
      <p:cxnSp>
        <p:nvCxnSpPr>
          <p:cNvPr id="106" name="Straight Arrow Connector 105"/>
          <p:cNvCxnSpPr/>
          <p:nvPr/>
        </p:nvCxnSpPr>
        <p:spPr>
          <a:xfrm>
            <a:off x="6864350" y="2162175"/>
            <a:ext cx="685800" cy="628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95" idx="3"/>
          </p:cNvCxnSpPr>
          <p:nvPr/>
        </p:nvCxnSpPr>
        <p:spPr>
          <a:xfrm>
            <a:off x="7086600" y="3848100"/>
            <a:ext cx="533400" cy="3810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6864350" y="4800600"/>
            <a:ext cx="755650" cy="40957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5486400" y="2209800"/>
            <a:ext cx="1878013" cy="900113"/>
          </a:xfrm>
          <a:prstGeom prst="rect">
            <a:avLst/>
          </a:prstGeom>
          <a:noFill/>
        </p:spPr>
        <p:txBody>
          <a:bodyPr wrap="none">
            <a:spAutoFit/>
          </a:bodyPr>
          <a:lstStyle/>
          <a:p>
            <a:pPr marL="171450" indent="-171450">
              <a:buFont typeface="Arial" pitchFamily="34" charset="0"/>
              <a:buChar char="•"/>
              <a:defRPr/>
            </a:pPr>
            <a:r>
              <a:rPr lang="en-US" sz="1050" dirty="0">
                <a:solidFill>
                  <a:prstClr val="black"/>
                </a:solidFill>
              </a:rPr>
              <a:t>Plankton (</a:t>
            </a:r>
            <a:r>
              <a:rPr lang="en-US" sz="1050" dirty="0" err="1">
                <a:solidFill>
                  <a:prstClr val="black"/>
                </a:solidFill>
              </a:rPr>
              <a:t>phyto</a:t>
            </a:r>
            <a:r>
              <a:rPr lang="en-US" sz="1050" dirty="0">
                <a:solidFill>
                  <a:prstClr val="black"/>
                </a:solidFill>
              </a:rPr>
              <a:t>-, zoo)</a:t>
            </a:r>
          </a:p>
          <a:p>
            <a:pPr marL="171450" indent="-171450">
              <a:buFont typeface="Arial" pitchFamily="34" charset="0"/>
              <a:buChar char="•"/>
              <a:defRPr/>
            </a:pPr>
            <a:r>
              <a:rPr lang="en-US" sz="1050" dirty="0">
                <a:solidFill>
                  <a:prstClr val="black"/>
                </a:solidFill>
              </a:rPr>
              <a:t>Fish/invert. eggs &amp; larvae</a:t>
            </a:r>
          </a:p>
          <a:p>
            <a:pPr marL="171450" indent="-171450">
              <a:buFont typeface="Arial" pitchFamily="34" charset="0"/>
              <a:buChar char="•"/>
              <a:defRPr/>
            </a:pPr>
            <a:r>
              <a:rPr lang="en-US" sz="1050" dirty="0" err="1">
                <a:solidFill>
                  <a:prstClr val="black"/>
                </a:solidFill>
              </a:rPr>
              <a:t>Sargassum</a:t>
            </a:r>
            <a:r>
              <a:rPr lang="en-US" sz="1050" dirty="0">
                <a:solidFill>
                  <a:prstClr val="black"/>
                </a:solidFill>
              </a:rPr>
              <a:t> community</a:t>
            </a:r>
          </a:p>
          <a:p>
            <a:pPr marL="171450" indent="-171450">
              <a:buFont typeface="Arial" pitchFamily="34" charset="0"/>
              <a:buChar char="•"/>
              <a:defRPr/>
            </a:pPr>
            <a:r>
              <a:rPr lang="en-US" sz="1050" dirty="0">
                <a:solidFill>
                  <a:prstClr val="black"/>
                </a:solidFill>
              </a:rPr>
              <a:t>Adult fishes, o. inverts/</a:t>
            </a:r>
            <a:r>
              <a:rPr lang="en-US" sz="1050" dirty="0" err="1">
                <a:solidFill>
                  <a:prstClr val="black"/>
                </a:solidFill>
              </a:rPr>
              <a:t>verts</a:t>
            </a:r>
            <a:endParaRPr lang="en-US" sz="1050" dirty="0">
              <a:solidFill>
                <a:prstClr val="black"/>
              </a:solidFill>
            </a:endParaRPr>
          </a:p>
          <a:p>
            <a:pPr marL="171450" indent="-171450">
              <a:buFont typeface="Arial" pitchFamily="34" charset="0"/>
              <a:buChar char="•"/>
              <a:defRPr/>
            </a:pPr>
            <a:r>
              <a:rPr lang="en-US" sz="1050" dirty="0">
                <a:solidFill>
                  <a:prstClr val="black"/>
                </a:solidFill>
              </a:rPr>
              <a:t>Beaches, marshes, estuaries</a:t>
            </a:r>
          </a:p>
        </p:txBody>
      </p:sp>
      <p:sp>
        <p:nvSpPr>
          <p:cNvPr id="34859" name="TextBox 112"/>
          <p:cNvSpPr txBox="1">
            <a:spLocks noChangeArrowheads="1"/>
          </p:cNvSpPr>
          <p:nvPr/>
        </p:nvSpPr>
        <p:spPr bwMode="auto">
          <a:xfrm>
            <a:off x="5773738" y="4292600"/>
            <a:ext cx="14287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Arial" charset="0"/>
              <a:buChar char="•"/>
            </a:pPr>
            <a:r>
              <a:rPr lang="en-US" sz="1100">
                <a:solidFill>
                  <a:srgbClr val="000000"/>
                </a:solidFill>
              </a:rPr>
              <a:t>Deep scatterers</a:t>
            </a:r>
          </a:p>
          <a:p>
            <a:pPr eaLnBrk="1" hangingPunct="1">
              <a:buFont typeface="Arial" charset="0"/>
              <a:buChar char="•"/>
            </a:pPr>
            <a:r>
              <a:rPr lang="en-US" sz="1100">
                <a:solidFill>
                  <a:srgbClr val="000000"/>
                </a:solidFill>
              </a:rPr>
              <a:t>Mesopelagic fishes</a:t>
            </a:r>
          </a:p>
          <a:p>
            <a:pPr eaLnBrk="1" hangingPunct="1">
              <a:buFont typeface="Arial" charset="0"/>
              <a:buChar char="•"/>
            </a:pPr>
            <a:r>
              <a:rPr lang="en-US" sz="1100">
                <a:solidFill>
                  <a:srgbClr val="000000"/>
                </a:solidFill>
              </a:rPr>
              <a:t>Deep foragers</a:t>
            </a:r>
          </a:p>
        </p:txBody>
      </p:sp>
      <p:sp>
        <p:nvSpPr>
          <p:cNvPr id="34860" name="TextBox 113"/>
          <p:cNvSpPr txBox="1">
            <a:spLocks noChangeArrowheads="1"/>
          </p:cNvSpPr>
          <p:nvPr/>
        </p:nvSpPr>
        <p:spPr bwMode="auto">
          <a:xfrm>
            <a:off x="5811838" y="5816600"/>
            <a:ext cx="160813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Arial" charset="0"/>
              <a:buChar char="•"/>
            </a:pPr>
            <a:r>
              <a:rPr lang="en-US" sz="1100">
                <a:solidFill>
                  <a:srgbClr val="000000"/>
                </a:solidFill>
              </a:rPr>
              <a:t>Deep corals</a:t>
            </a:r>
          </a:p>
          <a:p>
            <a:pPr eaLnBrk="1" hangingPunct="1">
              <a:buFont typeface="Arial" charset="0"/>
              <a:buChar char="•"/>
            </a:pPr>
            <a:r>
              <a:rPr lang="en-US" sz="1100">
                <a:solidFill>
                  <a:srgbClr val="000000"/>
                </a:solidFill>
              </a:rPr>
              <a:t>Deep benthos</a:t>
            </a:r>
          </a:p>
          <a:p>
            <a:pPr eaLnBrk="1" hangingPunct="1">
              <a:buFont typeface="Arial" charset="0"/>
              <a:buChar char="•"/>
            </a:pPr>
            <a:r>
              <a:rPr lang="en-US" sz="1100">
                <a:solidFill>
                  <a:srgbClr val="000000"/>
                </a:solidFill>
              </a:rPr>
              <a:t>Biogenic communities</a:t>
            </a:r>
          </a:p>
        </p:txBody>
      </p:sp>
      <p:sp>
        <p:nvSpPr>
          <p:cNvPr id="115" name="TextBox 114"/>
          <p:cNvSpPr txBox="1"/>
          <p:nvPr/>
        </p:nvSpPr>
        <p:spPr>
          <a:xfrm>
            <a:off x="5537200" y="3175000"/>
            <a:ext cx="1473200" cy="254000"/>
          </a:xfrm>
          <a:prstGeom prst="rect">
            <a:avLst/>
          </a:prstGeom>
          <a:noFill/>
        </p:spPr>
        <p:txBody>
          <a:bodyPr>
            <a:spAutoFit/>
          </a:bodyPr>
          <a:lstStyle/>
          <a:p>
            <a:pPr>
              <a:defRPr/>
            </a:pPr>
            <a:r>
              <a:rPr lang="en-US" sz="1050" dirty="0">
                <a:solidFill>
                  <a:prstClr val="black"/>
                </a:solidFill>
              </a:rPr>
              <a:t>Dolphins &amp;  whales</a:t>
            </a:r>
          </a:p>
        </p:txBody>
      </p:sp>
      <p:sp>
        <p:nvSpPr>
          <p:cNvPr id="34862" name="TextBox 115"/>
          <p:cNvSpPr txBox="1">
            <a:spLocks noChangeArrowheads="1"/>
          </p:cNvSpPr>
          <p:nvPr/>
        </p:nvSpPr>
        <p:spPr bwMode="auto">
          <a:xfrm rot="-5400000">
            <a:off x="4191794" y="3698082"/>
            <a:ext cx="2071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rgbClr val="000000"/>
                </a:solidFill>
              </a:rPr>
              <a:t>Ecosystem Exposure</a:t>
            </a:r>
          </a:p>
        </p:txBody>
      </p:sp>
      <p:cxnSp>
        <p:nvCxnSpPr>
          <p:cNvPr id="118" name="Straight Arrow Connector 117"/>
          <p:cNvCxnSpPr/>
          <p:nvPr/>
        </p:nvCxnSpPr>
        <p:spPr>
          <a:xfrm flipV="1">
            <a:off x="5257800" y="1258888"/>
            <a:ext cx="4763" cy="1179512"/>
          </a:xfrm>
          <a:prstGeom prst="straightConnector1">
            <a:avLst/>
          </a:prstGeom>
          <a:ln>
            <a:solidFill>
              <a:srgbClr val="000000"/>
            </a:solidFill>
            <a:tailEnd type="oval"/>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34862" idx="1"/>
          </p:cNvCxnSpPr>
          <p:nvPr/>
        </p:nvCxnSpPr>
        <p:spPr>
          <a:xfrm>
            <a:off x="5227638" y="4918075"/>
            <a:ext cx="3175" cy="1225550"/>
          </a:xfrm>
          <a:prstGeom prst="straightConnector1">
            <a:avLst/>
          </a:prstGeom>
          <a:ln>
            <a:solidFill>
              <a:srgbClr val="000000"/>
            </a:solidFill>
            <a:tailEnd type="oval"/>
          </a:ln>
        </p:spPr>
        <p:style>
          <a:lnRef idx="1">
            <a:schemeClr val="accent1"/>
          </a:lnRef>
          <a:fillRef idx="0">
            <a:schemeClr val="accent1"/>
          </a:fillRef>
          <a:effectRef idx="0">
            <a:schemeClr val="accent1"/>
          </a:effectRef>
          <a:fontRef idx="minor">
            <a:schemeClr val="tx1"/>
          </a:fontRef>
        </p:style>
      </p:cxnSp>
      <p:cxnSp>
        <p:nvCxnSpPr>
          <p:cNvPr id="134" name="Curved Connector 133"/>
          <p:cNvCxnSpPr/>
          <p:nvPr/>
        </p:nvCxnSpPr>
        <p:spPr>
          <a:xfrm rot="5400000">
            <a:off x="6034881" y="3167857"/>
            <a:ext cx="477837" cy="190500"/>
          </a:xfrm>
          <a:prstGeom prst="curvedConnector3">
            <a:avLst/>
          </a:prstGeom>
          <a:ln>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295400" y="2819400"/>
            <a:ext cx="1371600" cy="2133600"/>
          </a:xfrm>
          <a:prstGeom prst="rect">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rPr>
              <a:t>Hydrocarbon</a:t>
            </a:r>
          </a:p>
          <a:p>
            <a:pPr algn="ctr">
              <a:defRPr/>
            </a:pPr>
            <a:r>
              <a:rPr lang="en-US" sz="1200" dirty="0" err="1">
                <a:solidFill>
                  <a:prstClr val="black"/>
                </a:solidFill>
              </a:rPr>
              <a:t>Fractionization</a:t>
            </a:r>
            <a:r>
              <a:rPr lang="en-US" sz="1200" dirty="0">
                <a:solidFill>
                  <a:prstClr val="black"/>
                </a:solidFill>
              </a:rPr>
              <a:t>,</a:t>
            </a:r>
          </a:p>
          <a:p>
            <a:pPr algn="ctr">
              <a:defRPr/>
            </a:pPr>
            <a:r>
              <a:rPr lang="en-US" sz="1200" dirty="0">
                <a:solidFill>
                  <a:prstClr val="black"/>
                </a:solidFill>
              </a:rPr>
              <a:t>Initial Emulsification,</a:t>
            </a:r>
          </a:p>
          <a:p>
            <a:pPr algn="ctr">
              <a:defRPr/>
            </a:pPr>
            <a:r>
              <a:rPr lang="en-US" sz="1200" dirty="0">
                <a:solidFill>
                  <a:prstClr val="black"/>
                </a:solidFill>
              </a:rPr>
              <a:t>Bubble/Droplet Formation,</a:t>
            </a:r>
          </a:p>
          <a:p>
            <a:pPr algn="ctr">
              <a:defRPr/>
            </a:pPr>
            <a:r>
              <a:rPr lang="en-US" sz="1200" dirty="0">
                <a:solidFill>
                  <a:prstClr val="black"/>
                </a:solidFill>
              </a:rPr>
              <a:t>Size Distribution,</a:t>
            </a:r>
          </a:p>
          <a:p>
            <a:pPr algn="ctr">
              <a:defRPr/>
            </a:pPr>
            <a:r>
              <a:rPr lang="en-US" sz="1200" dirty="0">
                <a:solidFill>
                  <a:prstClr val="black"/>
                </a:solidFill>
              </a:rPr>
              <a:t>Pressure Dependency</a:t>
            </a:r>
          </a:p>
        </p:txBody>
      </p:sp>
      <p:sp>
        <p:nvSpPr>
          <p:cNvPr id="34867" name="TextBox 137"/>
          <p:cNvSpPr txBox="1">
            <a:spLocks noChangeArrowheads="1"/>
          </p:cNvSpPr>
          <p:nvPr/>
        </p:nvSpPr>
        <p:spPr bwMode="auto">
          <a:xfrm>
            <a:off x="2732088" y="4414838"/>
            <a:ext cx="1154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FF"/>
                </a:solidFill>
              </a:rPr>
              <a:t>Oil Fate</a:t>
            </a:r>
          </a:p>
        </p:txBody>
      </p:sp>
      <p:sp>
        <p:nvSpPr>
          <p:cNvPr id="34868" name="TextBox 138"/>
          <p:cNvSpPr txBox="1">
            <a:spLocks noChangeArrowheads="1"/>
          </p:cNvSpPr>
          <p:nvPr/>
        </p:nvSpPr>
        <p:spPr bwMode="auto">
          <a:xfrm>
            <a:off x="6861175" y="1295400"/>
            <a:ext cx="2374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a:solidFill>
                  <a:srgbClr val="0000FF"/>
                </a:solidFill>
              </a:rPr>
              <a:t>Ecosystem</a:t>
            </a:r>
          </a:p>
          <a:p>
            <a:pPr algn="ctr" eaLnBrk="1" hangingPunct="1"/>
            <a:r>
              <a:rPr lang="en-US">
                <a:solidFill>
                  <a:srgbClr val="0000FF"/>
                </a:solidFill>
              </a:rPr>
              <a:t>Consequences</a:t>
            </a:r>
          </a:p>
        </p:txBody>
      </p:sp>
      <p:sp>
        <p:nvSpPr>
          <p:cNvPr id="34869" name="TextBox 139"/>
          <p:cNvSpPr txBox="1">
            <a:spLocks noChangeArrowheads="1"/>
          </p:cNvSpPr>
          <p:nvPr/>
        </p:nvSpPr>
        <p:spPr bwMode="auto">
          <a:xfrm>
            <a:off x="407988" y="1524000"/>
            <a:ext cx="221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FF"/>
                </a:solidFill>
              </a:rPr>
              <a:t>Spill Scenario</a:t>
            </a:r>
          </a:p>
        </p:txBody>
      </p:sp>
      <p:sp>
        <p:nvSpPr>
          <p:cNvPr id="141" name="TextBox 140"/>
          <p:cNvSpPr txBox="1"/>
          <p:nvPr/>
        </p:nvSpPr>
        <p:spPr>
          <a:xfrm>
            <a:off x="381000" y="152400"/>
            <a:ext cx="7292982" cy="461665"/>
          </a:xfrm>
          <a:prstGeom prst="rect">
            <a:avLst/>
          </a:prstGeom>
          <a:noFill/>
        </p:spPr>
        <p:txBody>
          <a:bodyPr wrap="none">
            <a:spAutoFit/>
          </a:bodyPr>
          <a:lstStyle/>
          <a:p>
            <a:pPr>
              <a:defRPr/>
            </a:pPr>
            <a:r>
              <a:rPr lang="en-US" sz="2400" dirty="0">
                <a:solidFill>
                  <a:srgbClr val="10818B"/>
                </a:solidFill>
              </a:rPr>
              <a:t>C-IMAGE: Integrated Understanding of Oil Spill Dynamics</a:t>
            </a:r>
          </a:p>
        </p:txBody>
      </p:sp>
      <p:sp>
        <p:nvSpPr>
          <p:cNvPr id="34871" name="TextBox 2"/>
          <p:cNvSpPr txBox="1">
            <a:spLocks noChangeArrowheads="1"/>
          </p:cNvSpPr>
          <p:nvPr/>
        </p:nvSpPr>
        <p:spPr bwMode="auto">
          <a:xfrm rot="-5400000">
            <a:off x="4597400" y="3792538"/>
            <a:ext cx="18049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200">
                <a:solidFill>
                  <a:srgbClr val="000000"/>
                </a:solidFill>
              </a:rPr>
              <a:t>concentration   X duration</a:t>
            </a:r>
          </a:p>
        </p:txBody>
      </p:sp>
      <p:sp>
        <p:nvSpPr>
          <p:cNvPr id="34872" name="TextBox 4"/>
          <p:cNvSpPr txBox="1">
            <a:spLocks noChangeArrowheads="1"/>
          </p:cNvSpPr>
          <p:nvPr/>
        </p:nvSpPr>
        <p:spPr bwMode="auto">
          <a:xfrm>
            <a:off x="4114800" y="4233863"/>
            <a:ext cx="9318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100">
                <a:solidFill>
                  <a:srgbClr val="000000"/>
                </a:solidFill>
              </a:rPr>
              <a:t>DO/hypoxia?</a:t>
            </a:r>
          </a:p>
        </p:txBody>
      </p:sp>
      <p:sp>
        <p:nvSpPr>
          <p:cNvPr id="34873" name="TextBox 6"/>
          <p:cNvSpPr txBox="1">
            <a:spLocks noChangeArrowheads="1"/>
          </p:cNvSpPr>
          <p:nvPr/>
        </p:nvSpPr>
        <p:spPr bwMode="auto">
          <a:xfrm>
            <a:off x="4121150" y="4449763"/>
            <a:ext cx="1060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100">
                <a:solidFill>
                  <a:srgbClr val="000000"/>
                </a:solidFill>
              </a:rPr>
              <a:t>Marine snow</a:t>
            </a:r>
          </a:p>
        </p:txBody>
      </p:sp>
      <p:cxnSp>
        <p:nvCxnSpPr>
          <p:cNvPr id="56" name="Straight Arrow Connector 55"/>
          <p:cNvCxnSpPr/>
          <p:nvPr/>
        </p:nvCxnSpPr>
        <p:spPr>
          <a:xfrm flipV="1">
            <a:off x="4110038" y="1477963"/>
            <a:ext cx="0" cy="1730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3786188" y="1211263"/>
            <a:ext cx="1090612" cy="236537"/>
          </a:xfrm>
          <a:prstGeom prst="rect">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rPr>
              <a:t>Evaporation</a:t>
            </a:r>
          </a:p>
        </p:txBody>
      </p:sp>
      <p:sp>
        <p:nvSpPr>
          <p:cNvPr id="34876" name="TextBox 36"/>
          <p:cNvSpPr txBox="1">
            <a:spLocks noChangeArrowheads="1"/>
          </p:cNvSpPr>
          <p:nvPr/>
        </p:nvSpPr>
        <p:spPr bwMode="auto">
          <a:xfrm>
            <a:off x="4268788" y="1600200"/>
            <a:ext cx="9477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100">
                <a:solidFill>
                  <a:srgbClr val="000000"/>
                </a:solidFill>
              </a:rPr>
              <a:t>phototoxicity</a:t>
            </a:r>
          </a:p>
        </p:txBody>
      </p:sp>
      <p:sp>
        <p:nvSpPr>
          <p:cNvPr id="34877" name="TextBox 121"/>
          <p:cNvSpPr txBox="1">
            <a:spLocks noChangeArrowheads="1"/>
          </p:cNvSpPr>
          <p:nvPr/>
        </p:nvSpPr>
        <p:spPr bwMode="auto">
          <a:xfrm>
            <a:off x="4376738" y="5681663"/>
            <a:ext cx="11858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100">
                <a:solidFill>
                  <a:srgbClr val="000000"/>
                </a:solidFill>
              </a:rPr>
              <a:t>Re-Deposition</a:t>
            </a:r>
          </a:p>
        </p:txBody>
      </p:sp>
      <p:sp>
        <p:nvSpPr>
          <p:cNvPr id="34878" name="TextBox 1"/>
          <p:cNvSpPr txBox="1">
            <a:spLocks noChangeArrowheads="1"/>
          </p:cNvSpPr>
          <p:nvPr/>
        </p:nvSpPr>
        <p:spPr bwMode="auto">
          <a:xfrm>
            <a:off x="7239000" y="5189538"/>
            <a:ext cx="911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a:solidFill>
                  <a:srgbClr val="000000"/>
                </a:solidFill>
              </a:rPr>
              <a:t>Theme 1</a:t>
            </a:r>
          </a:p>
          <a:p>
            <a:pPr eaLnBrk="1" hangingPunct="1"/>
            <a:r>
              <a:rPr lang="en-US" sz="1600">
                <a:solidFill>
                  <a:srgbClr val="000000"/>
                </a:solidFill>
              </a:rPr>
              <a:t>Theme 2</a:t>
            </a:r>
          </a:p>
          <a:p>
            <a:pPr eaLnBrk="1" hangingPunct="1"/>
            <a:r>
              <a:rPr lang="en-US" sz="1600">
                <a:solidFill>
                  <a:srgbClr val="000000"/>
                </a:solidFill>
              </a:rPr>
              <a:t>Theme 3</a:t>
            </a:r>
          </a:p>
        </p:txBody>
      </p:sp>
      <p:sp>
        <p:nvSpPr>
          <p:cNvPr id="8" name="Rectangle 7"/>
          <p:cNvSpPr/>
          <p:nvPr/>
        </p:nvSpPr>
        <p:spPr>
          <a:xfrm>
            <a:off x="8267700" y="5280025"/>
            <a:ext cx="309563" cy="188913"/>
          </a:xfrm>
          <a:prstGeom prst="rect">
            <a:avLst/>
          </a:prstGeom>
          <a:solidFill>
            <a:schemeClr val="accent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504D">
                  <a:lumMod val="60000"/>
                  <a:lumOff val="40000"/>
                </a:srgbClr>
              </a:solidFill>
            </a:endParaRPr>
          </a:p>
        </p:txBody>
      </p:sp>
      <p:sp>
        <p:nvSpPr>
          <p:cNvPr id="63" name="Rectangle 62"/>
          <p:cNvSpPr/>
          <p:nvPr/>
        </p:nvSpPr>
        <p:spPr>
          <a:xfrm>
            <a:off x="8264525" y="5534025"/>
            <a:ext cx="309563" cy="188913"/>
          </a:xfrm>
          <a:prstGeom prst="rect">
            <a:avLst/>
          </a:prstGeom>
          <a:solidFill>
            <a:srgbClr val="FFFF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504D">
                  <a:lumMod val="60000"/>
                  <a:lumOff val="40000"/>
                </a:srgbClr>
              </a:solidFill>
            </a:endParaRPr>
          </a:p>
        </p:txBody>
      </p:sp>
      <p:sp>
        <p:nvSpPr>
          <p:cNvPr id="64" name="Rectangle 63"/>
          <p:cNvSpPr/>
          <p:nvPr/>
        </p:nvSpPr>
        <p:spPr>
          <a:xfrm>
            <a:off x="8264525" y="5765800"/>
            <a:ext cx="309563" cy="190500"/>
          </a:xfrm>
          <a:prstGeom prst="rect">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504D">
                  <a:lumMod val="60000"/>
                  <a:lumOff val="40000"/>
                </a:srgbClr>
              </a:solidFill>
            </a:endParaRPr>
          </a:p>
        </p:txBody>
      </p:sp>
      <p:sp>
        <p:nvSpPr>
          <p:cNvPr id="11" name="Rectangle 10"/>
          <p:cNvSpPr/>
          <p:nvPr/>
        </p:nvSpPr>
        <p:spPr>
          <a:xfrm>
            <a:off x="3092450" y="1666875"/>
            <a:ext cx="11430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black"/>
                </a:solidFill>
              </a:rPr>
              <a:t>Surfacing</a:t>
            </a:r>
          </a:p>
        </p:txBody>
      </p:sp>
      <p:sp>
        <p:nvSpPr>
          <p:cNvPr id="77" name="Right Triangle 76"/>
          <p:cNvSpPr/>
          <p:nvPr/>
        </p:nvSpPr>
        <p:spPr>
          <a:xfrm>
            <a:off x="3146425" y="5248275"/>
            <a:ext cx="1501775" cy="466725"/>
          </a:xfrm>
          <a:prstGeom prst="rtTriangl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9" name="Right Triangle 78"/>
          <p:cNvSpPr/>
          <p:nvPr/>
        </p:nvSpPr>
        <p:spPr>
          <a:xfrm flipH="1" flipV="1">
            <a:off x="3130550" y="5267325"/>
            <a:ext cx="1517650" cy="447675"/>
          </a:xfrm>
          <a:prstGeom prst="r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a:off x="3130550" y="5248275"/>
            <a:ext cx="151765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black"/>
                </a:solidFill>
              </a:rPr>
              <a:t>Sedimentation</a:t>
            </a:r>
          </a:p>
        </p:txBody>
      </p:sp>
      <p:cxnSp>
        <p:nvCxnSpPr>
          <p:cNvPr id="80" name="Straight Arrow Connector 79"/>
          <p:cNvCxnSpPr/>
          <p:nvPr/>
        </p:nvCxnSpPr>
        <p:spPr>
          <a:xfrm>
            <a:off x="1066800" y="4572000"/>
            <a:ext cx="304800" cy="4445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6934200" y="2162175"/>
            <a:ext cx="762000" cy="2762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30748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496" y="152400"/>
            <a:ext cx="8991600" cy="1905000"/>
          </a:xfrm>
        </p:spPr>
        <p:txBody>
          <a:bodyPr>
            <a:noAutofit/>
          </a:bodyPr>
          <a:lstStyle/>
          <a:p>
            <a:pPr>
              <a:defRPr/>
            </a:pPr>
            <a:r>
              <a:rPr lang="en-US" sz="2400" dirty="0" smtClean="0"/>
              <a:t>Problem: In winter of 2010-2011 many anecdotal reports of fish with skin lesions; no adequate baseline to evaluate if rates had increased</a:t>
            </a:r>
            <a:br>
              <a:rPr lang="en-US" sz="2400" dirty="0" smtClean="0"/>
            </a:br>
            <a:r>
              <a:rPr lang="en-US" sz="2400" dirty="0"/>
              <a:t/>
            </a:r>
            <a:br>
              <a:rPr lang="en-US" sz="2400" dirty="0"/>
            </a:br>
            <a:r>
              <a:rPr lang="en-US" sz="2400" dirty="0" smtClean="0"/>
              <a:t>in 2011: Conducted Survey of </a:t>
            </a:r>
            <a:r>
              <a:rPr lang="en-US" sz="2400" dirty="0" err="1" smtClean="0"/>
              <a:t>GoM</a:t>
            </a:r>
            <a:r>
              <a:rPr lang="en-US" sz="2400" dirty="0" smtClean="0"/>
              <a:t> Reef Fishes for Disease Frequency</a:t>
            </a:r>
            <a:endParaRPr lang="en-US" sz="2400" dirty="0"/>
          </a:p>
        </p:txBody>
      </p:sp>
      <p:sp>
        <p:nvSpPr>
          <p:cNvPr id="3" name="Subtitle 2"/>
          <p:cNvSpPr>
            <a:spLocks noGrp="1"/>
          </p:cNvSpPr>
          <p:nvPr>
            <p:ph type="subTitle" idx="1"/>
          </p:nvPr>
        </p:nvSpPr>
        <p:spPr>
          <a:xfrm>
            <a:off x="381000" y="2057400"/>
            <a:ext cx="8534400" cy="3657600"/>
          </a:xfrm>
        </p:spPr>
        <p:txBody>
          <a:bodyPr>
            <a:noAutofit/>
          </a:bodyPr>
          <a:lstStyle/>
          <a:p>
            <a:pPr>
              <a:defRPr/>
            </a:pPr>
            <a:r>
              <a:rPr lang="en-US" sz="2000" b="1" dirty="0">
                <a:solidFill>
                  <a:srgbClr val="10818B"/>
                </a:solidFill>
                <a:latin typeface="Arial" charset="0"/>
                <a:ea typeface="ＭＳ Ｐゴシック" charset="0"/>
              </a:rPr>
              <a:t>Objectives</a:t>
            </a:r>
          </a:p>
          <a:p>
            <a:pPr algn="l">
              <a:buFontTx/>
              <a:buAutoNum type="arabicParenBoth"/>
              <a:defRPr/>
            </a:pPr>
            <a:r>
              <a:rPr lang="en-US" sz="2000" dirty="0">
                <a:solidFill>
                  <a:srgbClr val="10818B"/>
                </a:solidFill>
                <a:latin typeface="Arial" charset="0"/>
                <a:ea typeface="ＭＳ Ｐゴシック" charset="0"/>
              </a:rPr>
              <a:t> </a:t>
            </a:r>
            <a:r>
              <a:rPr lang="en-US" sz="2000" dirty="0" smtClean="0">
                <a:solidFill>
                  <a:srgbClr val="10818B"/>
                </a:solidFill>
                <a:latin typeface="Arial" charset="0"/>
                <a:ea typeface="ＭＳ Ｐゴシック" charset="0"/>
              </a:rPr>
              <a:t>Conduct </a:t>
            </a:r>
            <a:r>
              <a:rPr lang="en-US" sz="2000" dirty="0">
                <a:solidFill>
                  <a:srgbClr val="10818B"/>
                </a:solidFill>
                <a:latin typeface="Arial" charset="0"/>
                <a:ea typeface="ＭＳ Ｐゴシック" charset="0"/>
              </a:rPr>
              <a:t>broad-scale survey from the </a:t>
            </a:r>
            <a:r>
              <a:rPr lang="en-US" sz="2000" dirty="0" smtClean="0">
                <a:solidFill>
                  <a:srgbClr val="10818B"/>
                </a:solidFill>
                <a:latin typeface="Arial" charset="0"/>
                <a:ea typeface="ＭＳ Ｐゴシック" charset="0"/>
              </a:rPr>
              <a:t>FL </a:t>
            </a:r>
            <a:r>
              <a:rPr lang="en-US" sz="2000" dirty="0">
                <a:solidFill>
                  <a:srgbClr val="10818B"/>
                </a:solidFill>
                <a:latin typeface="Arial" charset="0"/>
                <a:ea typeface="ＭＳ Ｐゴシック" charset="0"/>
              </a:rPr>
              <a:t>Keys to Central </a:t>
            </a:r>
            <a:r>
              <a:rPr lang="en-US" sz="2000" dirty="0" smtClean="0">
                <a:solidFill>
                  <a:srgbClr val="10818B"/>
                </a:solidFill>
                <a:latin typeface="Arial" charset="0"/>
                <a:ea typeface="ＭＳ Ｐゴシック" charset="0"/>
              </a:rPr>
              <a:t>LA </a:t>
            </a:r>
            <a:r>
              <a:rPr lang="en-US" sz="2000" dirty="0">
                <a:solidFill>
                  <a:srgbClr val="10818B"/>
                </a:solidFill>
                <a:latin typeface="Arial" charset="0"/>
                <a:ea typeface="ＭＳ Ｐゴシック" charset="0"/>
              </a:rPr>
              <a:t>to </a:t>
            </a:r>
            <a:r>
              <a:rPr lang="en-US" sz="2000" dirty="0" smtClean="0">
                <a:solidFill>
                  <a:srgbClr val="10818B"/>
                </a:solidFill>
                <a:latin typeface="Arial" charset="0"/>
                <a:ea typeface="ＭＳ Ｐゴシック" charset="0"/>
              </a:rPr>
              <a:t>determine </a:t>
            </a:r>
            <a:r>
              <a:rPr lang="en-US" sz="2000" dirty="0">
                <a:solidFill>
                  <a:srgbClr val="10818B"/>
                </a:solidFill>
                <a:latin typeface="Arial" charset="0"/>
                <a:ea typeface="ＭＳ Ｐゴシック" charset="0"/>
              </a:rPr>
              <a:t>frequency </a:t>
            </a:r>
            <a:r>
              <a:rPr lang="en-US" sz="2000" dirty="0" smtClean="0">
                <a:solidFill>
                  <a:srgbClr val="10818B"/>
                </a:solidFill>
                <a:latin typeface="Arial" charset="0"/>
                <a:ea typeface="ＭＳ Ｐゴシック" charset="0"/>
              </a:rPr>
              <a:t>ulcers</a:t>
            </a:r>
            <a:r>
              <a:rPr lang="en-US" sz="2000" dirty="0">
                <a:solidFill>
                  <a:srgbClr val="10818B"/>
                </a:solidFill>
                <a:latin typeface="Arial" charset="0"/>
                <a:ea typeface="ＭＳ Ｐゴシック" charset="0"/>
              </a:rPr>
              <a:t>, fin rot and other external lesions</a:t>
            </a:r>
          </a:p>
          <a:p>
            <a:pPr algn="l">
              <a:buFontTx/>
              <a:buAutoNum type="arabicParenBoth"/>
              <a:defRPr/>
            </a:pPr>
            <a:r>
              <a:rPr lang="en-US" sz="2000" dirty="0">
                <a:solidFill>
                  <a:srgbClr val="10818B"/>
                </a:solidFill>
                <a:latin typeface="Arial" charset="0"/>
                <a:ea typeface="ＭＳ Ｐゴシック" charset="0"/>
              </a:rPr>
              <a:t> Compare </a:t>
            </a:r>
            <a:r>
              <a:rPr lang="en-US" sz="2000" dirty="0" smtClean="0">
                <a:solidFill>
                  <a:srgbClr val="10818B"/>
                </a:solidFill>
                <a:latin typeface="Arial" charset="0"/>
                <a:ea typeface="ＭＳ Ｐゴシック" charset="0"/>
              </a:rPr>
              <a:t>frequency </a:t>
            </a:r>
            <a:r>
              <a:rPr lang="en-US" sz="2000" dirty="0">
                <a:solidFill>
                  <a:srgbClr val="10818B"/>
                </a:solidFill>
                <a:latin typeface="Arial" charset="0"/>
                <a:ea typeface="ＭＳ Ｐゴシック" charset="0"/>
              </a:rPr>
              <a:t>of disease types </a:t>
            </a:r>
            <a:r>
              <a:rPr lang="en-US" sz="2000" dirty="0" smtClean="0">
                <a:solidFill>
                  <a:srgbClr val="10818B"/>
                </a:solidFill>
                <a:latin typeface="Arial" charset="0"/>
                <a:ea typeface="ＭＳ Ｐゴシック" charset="0"/>
              </a:rPr>
              <a:t>by </a:t>
            </a:r>
            <a:r>
              <a:rPr lang="en-US" sz="2000" dirty="0">
                <a:solidFill>
                  <a:srgbClr val="10818B"/>
                </a:solidFill>
                <a:latin typeface="Arial" charset="0"/>
                <a:ea typeface="ＭＳ Ｐゴシック" charset="0"/>
              </a:rPr>
              <a:t>region </a:t>
            </a:r>
            <a:r>
              <a:rPr lang="en-US" sz="2000" dirty="0" smtClean="0">
                <a:solidFill>
                  <a:srgbClr val="10818B"/>
                </a:solidFill>
                <a:latin typeface="Arial" charset="0"/>
                <a:ea typeface="ＭＳ Ｐゴシック" charset="0"/>
              </a:rPr>
              <a:t>and </a:t>
            </a:r>
            <a:r>
              <a:rPr lang="en-US" sz="2000" dirty="0">
                <a:solidFill>
                  <a:srgbClr val="10818B"/>
                </a:solidFill>
                <a:latin typeface="Arial" charset="0"/>
                <a:ea typeface="ＭＳ Ｐゴシック" charset="0"/>
              </a:rPr>
              <a:t>depth</a:t>
            </a:r>
          </a:p>
          <a:p>
            <a:pPr algn="l">
              <a:buFontTx/>
              <a:buAutoNum type="arabicParenBoth"/>
              <a:defRPr/>
            </a:pPr>
            <a:r>
              <a:rPr lang="en-US" sz="2000" dirty="0">
                <a:solidFill>
                  <a:srgbClr val="10818B"/>
                </a:solidFill>
                <a:latin typeface="Arial" charset="0"/>
                <a:ea typeface="ＭＳ Ｐゴシック" charset="0"/>
              </a:rPr>
              <a:t> </a:t>
            </a:r>
            <a:r>
              <a:rPr lang="en-US" sz="2000" dirty="0" smtClean="0">
                <a:solidFill>
                  <a:srgbClr val="10818B"/>
                </a:solidFill>
                <a:latin typeface="Arial" charset="0"/>
                <a:ea typeface="ＭＳ Ｐゴシック" charset="0"/>
              </a:rPr>
              <a:t>Determine </a:t>
            </a:r>
            <a:r>
              <a:rPr lang="en-US" sz="2000" dirty="0">
                <a:solidFill>
                  <a:srgbClr val="10818B"/>
                </a:solidFill>
                <a:latin typeface="Arial" charset="0"/>
                <a:ea typeface="ＭＳ Ｐゴシック" charset="0"/>
              </a:rPr>
              <a:t>“background” level of disease incidence by surveying broadly in the Gulf</a:t>
            </a:r>
          </a:p>
          <a:p>
            <a:pPr algn="l">
              <a:buFontTx/>
              <a:buAutoNum type="arabicParenBoth"/>
              <a:defRPr/>
            </a:pPr>
            <a:r>
              <a:rPr lang="en-US" sz="2000" dirty="0">
                <a:solidFill>
                  <a:srgbClr val="10818B"/>
                </a:solidFill>
                <a:latin typeface="Arial" charset="0"/>
                <a:ea typeface="ＭＳ Ｐゴシック" charset="0"/>
              </a:rPr>
              <a:t> Provide data on the </a:t>
            </a:r>
            <a:r>
              <a:rPr lang="en-US" sz="2000" dirty="0" smtClean="0">
                <a:solidFill>
                  <a:srgbClr val="10818B"/>
                </a:solidFill>
                <a:latin typeface="Arial" charset="0"/>
                <a:ea typeface="ＭＳ Ｐゴシック" charset="0"/>
              </a:rPr>
              <a:t>age, length</a:t>
            </a:r>
            <a:r>
              <a:rPr lang="en-US" sz="2000" dirty="0">
                <a:solidFill>
                  <a:srgbClr val="10818B"/>
                </a:solidFill>
                <a:latin typeface="Arial" charset="0"/>
                <a:ea typeface="ＭＳ Ｐゴシック" charset="0"/>
              </a:rPr>
              <a:t>, weight and internal organ weights of fishes sampled to determine fish condition</a:t>
            </a:r>
          </a:p>
          <a:p>
            <a:pPr algn="l">
              <a:buFontTx/>
              <a:buAutoNum type="arabicParenBoth"/>
              <a:defRPr/>
            </a:pPr>
            <a:r>
              <a:rPr lang="en-US" sz="2000" dirty="0">
                <a:solidFill>
                  <a:srgbClr val="10818B"/>
                </a:solidFill>
                <a:latin typeface="Arial" charset="0"/>
                <a:ea typeface="ＭＳ Ｐゴシック" charset="0"/>
              </a:rPr>
              <a:t> Provide fish samples for a broad array of laboratory testing including pathology</a:t>
            </a:r>
          </a:p>
        </p:txBody>
      </p:sp>
      <p:sp>
        <p:nvSpPr>
          <p:cNvPr id="38916" name="TextBox 3"/>
          <p:cNvSpPr txBox="1">
            <a:spLocks noChangeArrowheads="1"/>
          </p:cNvSpPr>
          <p:nvPr/>
        </p:nvSpPr>
        <p:spPr bwMode="auto">
          <a:xfrm>
            <a:off x="228600" y="5781675"/>
            <a:ext cx="868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dirty="0"/>
              <a:t>Partners:  University of South Florida, College of Marine Science, National Marine Fisheries Service (NMFS), Florida Wildlife Research Institute (FWRI), Commercial fishing industry</a:t>
            </a:r>
          </a:p>
        </p:txBody>
      </p:sp>
    </p:spTree>
    <p:extLst>
      <p:ext uri="{BB962C8B-B14F-4D97-AF65-F5344CB8AC3E}">
        <p14:creationId xmlns:p14="http://schemas.microsoft.com/office/powerpoint/2010/main" val="142467758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p:cNvPicPr>
          <p:nvPr/>
        </p:nvPicPr>
        <p:blipFill>
          <a:blip r:embed="rId2">
            <a:extLst>
              <a:ext uri="{28A0092B-C50C-407E-A947-70E740481C1C}">
                <a14:useLocalDpi xmlns:a14="http://schemas.microsoft.com/office/drawing/2010/main" val="0"/>
              </a:ext>
            </a:extLst>
          </a:blip>
          <a:srcRect b="18240"/>
          <a:stretch>
            <a:fillRect/>
          </a:stretch>
        </p:blipFill>
        <p:spPr bwMode="auto">
          <a:xfrm>
            <a:off x="-1588" y="0"/>
            <a:ext cx="5183188"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39624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7"/>
          <p:cNvSpPr txBox="1">
            <a:spLocks noChangeArrowheads="1"/>
          </p:cNvSpPr>
          <p:nvPr/>
        </p:nvSpPr>
        <p:spPr bwMode="auto">
          <a:xfrm>
            <a:off x="5638800" y="3787775"/>
            <a:ext cx="244475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a:t>F/V Pisces</a:t>
            </a:r>
          </a:p>
          <a:p>
            <a:pPr eaLnBrk="1" hangingPunct="1"/>
            <a:r>
              <a:rPr lang="en-US" sz="1600"/>
              <a:t>Panama City, Florida</a:t>
            </a:r>
          </a:p>
          <a:p>
            <a:pPr eaLnBrk="1" hangingPunct="1"/>
            <a:r>
              <a:rPr lang="en-US" sz="1600"/>
              <a:t>Owner: John Anderson</a:t>
            </a:r>
          </a:p>
          <a:p>
            <a:pPr eaLnBrk="1" hangingPunct="1"/>
            <a:endParaRPr lang="en-US" sz="1600"/>
          </a:p>
          <a:p>
            <a:pPr eaLnBrk="1" hangingPunct="1"/>
            <a:r>
              <a:rPr lang="en-US" sz="1600"/>
              <a:t>F/V Sea Fox</a:t>
            </a:r>
          </a:p>
          <a:p>
            <a:pPr eaLnBrk="1" hangingPunct="1"/>
            <a:r>
              <a:rPr lang="en-US" sz="1600"/>
              <a:t>Maderia Beach, Florida</a:t>
            </a:r>
          </a:p>
          <a:p>
            <a:pPr eaLnBrk="1" hangingPunct="1"/>
            <a:r>
              <a:rPr lang="en-US" sz="1600"/>
              <a:t>Owner: Robert Spaeth</a:t>
            </a:r>
          </a:p>
          <a:p>
            <a:pPr eaLnBrk="1" hangingPunct="1"/>
            <a:endParaRPr lang="en-US" sz="1600"/>
          </a:p>
          <a:p>
            <a:pPr eaLnBrk="1" hangingPunct="1"/>
            <a:r>
              <a:rPr lang="en-US" sz="1600"/>
              <a:t>F/V Brandy</a:t>
            </a:r>
          </a:p>
          <a:p>
            <a:pPr eaLnBrk="1" hangingPunct="1"/>
            <a:r>
              <a:rPr lang="en-US" sz="1600"/>
              <a:t>Maderia Beach, Florida</a:t>
            </a:r>
          </a:p>
          <a:p>
            <a:pPr eaLnBrk="1" hangingPunct="1"/>
            <a:r>
              <a:rPr lang="en-US" sz="1600"/>
              <a:t>Owner: Jack Golden</a:t>
            </a:r>
          </a:p>
          <a:p>
            <a:pPr eaLnBrk="1" hangingPunct="1"/>
            <a:endParaRPr lang="en-US" sz="1800"/>
          </a:p>
        </p:txBody>
      </p:sp>
      <p:pic>
        <p:nvPicPr>
          <p:cNvPr id="3994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22225"/>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113088"/>
            <a:ext cx="4860925"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Box 1"/>
          <p:cNvSpPr txBox="1">
            <a:spLocks noChangeArrowheads="1"/>
          </p:cNvSpPr>
          <p:nvPr/>
        </p:nvSpPr>
        <p:spPr bwMode="auto">
          <a:xfrm>
            <a:off x="5105400" y="3113088"/>
            <a:ext cx="33909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t>Partnering with the industry: </a:t>
            </a:r>
          </a:p>
          <a:p>
            <a:pPr eaLnBrk="1" hangingPunct="1"/>
            <a:r>
              <a:rPr lang="en-US" sz="1800"/>
              <a:t>commercial longline vessels</a:t>
            </a:r>
          </a:p>
        </p:txBody>
      </p:sp>
    </p:spTree>
    <p:extLst>
      <p:ext uri="{BB962C8B-B14F-4D97-AF65-F5344CB8AC3E}">
        <p14:creationId xmlns:p14="http://schemas.microsoft.com/office/powerpoint/2010/main" val="280169378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1"/>
          <p:cNvSpPr txBox="1">
            <a:spLocks noChangeArrowheads="1"/>
          </p:cNvSpPr>
          <p:nvPr/>
        </p:nvSpPr>
        <p:spPr bwMode="auto">
          <a:xfrm>
            <a:off x="838200" y="4876800"/>
            <a:ext cx="4781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t>84 longline stations, 3,900+ fish examined</a:t>
            </a:r>
          </a:p>
        </p:txBody>
      </p:sp>
    </p:spTree>
    <p:extLst>
      <p:ext uri="{BB962C8B-B14F-4D97-AF65-F5344CB8AC3E}">
        <p14:creationId xmlns:p14="http://schemas.microsoft.com/office/powerpoint/2010/main" val="197731972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p:cNvPicPr>
          <p:nvPr/>
        </p:nvPicPr>
        <p:blipFill>
          <a:blip r:embed="rId2">
            <a:extLst>
              <a:ext uri="{28A0092B-C50C-407E-A947-70E740481C1C}">
                <a14:useLocalDpi xmlns:a14="http://schemas.microsoft.com/office/drawing/2010/main" val="0"/>
              </a:ext>
            </a:extLst>
          </a:blip>
          <a:srcRect t="22517" r="8765"/>
          <a:stretch>
            <a:fillRect/>
          </a:stretch>
        </p:blipFill>
        <p:spPr bwMode="auto">
          <a:xfrm>
            <a:off x="0" y="0"/>
            <a:ext cx="47561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p:cNvPicPr>
            <a:picLocks noChangeAspect="1"/>
          </p:cNvPicPr>
          <p:nvPr/>
        </p:nvPicPr>
        <p:blipFill>
          <a:blip r:embed="rId3">
            <a:extLst>
              <a:ext uri="{28A0092B-C50C-407E-A947-70E740481C1C}">
                <a14:useLocalDpi xmlns:a14="http://schemas.microsoft.com/office/drawing/2010/main" val="0"/>
              </a:ext>
            </a:extLst>
          </a:blip>
          <a:srcRect t="-2" b="-8665"/>
          <a:stretch>
            <a:fillRect/>
          </a:stretch>
        </p:blipFill>
        <p:spPr bwMode="auto">
          <a:xfrm>
            <a:off x="4756150" y="0"/>
            <a:ext cx="438785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8"/>
          <p:cNvSpPr txBox="1">
            <a:spLocks noChangeArrowheads="1"/>
          </p:cNvSpPr>
          <p:nvPr/>
        </p:nvSpPr>
        <p:spPr bwMode="auto">
          <a:xfrm>
            <a:off x="1600200" y="2667000"/>
            <a:ext cx="3565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rgbClr val="000000"/>
                </a:solidFill>
              </a:rPr>
              <a:t>Skin Ulcers on Red Snapper </a:t>
            </a:r>
            <a:r>
              <a:rPr lang="en-US" sz="1800">
                <a:solidFill>
                  <a:srgbClr val="000000"/>
                </a:solidFill>
                <a:sym typeface="Wingdings" charset="0"/>
              </a:rPr>
              <a:t></a:t>
            </a:r>
            <a:endParaRPr lang="en-US" sz="1800">
              <a:solidFill>
                <a:srgbClr val="000000"/>
              </a:solidFill>
            </a:endParaRPr>
          </a:p>
        </p:txBody>
      </p:sp>
      <p:pic>
        <p:nvPicPr>
          <p:cNvPr id="41989" name="Picture 6"/>
          <p:cNvPicPr>
            <a:picLocks noChangeAspect="1"/>
          </p:cNvPicPr>
          <p:nvPr/>
        </p:nvPicPr>
        <p:blipFill>
          <a:blip r:embed="rId4">
            <a:extLst>
              <a:ext uri="{28A0092B-C50C-407E-A947-70E740481C1C}">
                <a14:useLocalDpi xmlns:a14="http://schemas.microsoft.com/office/drawing/2010/main" val="0"/>
              </a:ext>
            </a:extLst>
          </a:blip>
          <a:srcRect t="33328" b="12750"/>
          <a:stretch>
            <a:fillRect/>
          </a:stretch>
        </p:blipFill>
        <p:spPr bwMode="auto">
          <a:xfrm>
            <a:off x="60325" y="3025775"/>
            <a:ext cx="46990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9"/>
          <p:cNvPicPr>
            <a:picLocks noChangeAspect="1"/>
          </p:cNvPicPr>
          <p:nvPr/>
        </p:nvPicPr>
        <p:blipFill>
          <a:blip r:embed="rId5">
            <a:extLst>
              <a:ext uri="{28A0092B-C50C-407E-A947-70E740481C1C}">
                <a14:useLocalDpi xmlns:a14="http://schemas.microsoft.com/office/drawing/2010/main" val="0"/>
              </a:ext>
            </a:extLst>
          </a:blip>
          <a:srcRect t="24596"/>
          <a:stretch>
            <a:fillRect/>
          </a:stretch>
        </p:blipFill>
        <p:spPr bwMode="auto">
          <a:xfrm>
            <a:off x="4756150" y="3254375"/>
            <a:ext cx="438785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0"/>
          <p:cNvPicPr>
            <a:picLocks noChangeAspect="1"/>
          </p:cNvPicPr>
          <p:nvPr/>
        </p:nvPicPr>
        <p:blipFill>
          <a:blip r:embed="rId6">
            <a:extLst>
              <a:ext uri="{28A0092B-C50C-407E-A947-70E740481C1C}">
                <a14:useLocalDpi xmlns:a14="http://schemas.microsoft.com/office/drawing/2010/main" val="0"/>
              </a:ext>
            </a:extLst>
          </a:blip>
          <a:srcRect l="13789" t="24332" r="19267"/>
          <a:stretch>
            <a:fillRect/>
          </a:stretch>
        </p:blipFill>
        <p:spPr bwMode="auto">
          <a:xfrm>
            <a:off x="6950075" y="5178425"/>
            <a:ext cx="19812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2"/>
          <p:cNvPicPr>
            <a:picLocks noChangeAspect="1"/>
          </p:cNvPicPr>
          <p:nvPr/>
        </p:nvPicPr>
        <p:blipFill>
          <a:blip r:embed="rId7">
            <a:extLst>
              <a:ext uri="{28A0092B-C50C-407E-A947-70E740481C1C}">
                <a14:useLocalDpi xmlns:a14="http://schemas.microsoft.com/office/drawing/2010/main" val="0"/>
              </a:ext>
            </a:extLst>
          </a:blip>
          <a:srcRect l="4128" t="29207" r="4286" b="24487"/>
          <a:stretch>
            <a:fillRect/>
          </a:stretch>
        </p:blipFill>
        <p:spPr bwMode="auto">
          <a:xfrm>
            <a:off x="33338" y="5051425"/>
            <a:ext cx="4676775"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Box 11"/>
          <p:cNvSpPr txBox="1">
            <a:spLocks noChangeArrowheads="1"/>
          </p:cNvSpPr>
          <p:nvPr/>
        </p:nvSpPr>
        <p:spPr bwMode="auto">
          <a:xfrm>
            <a:off x="60325" y="4311650"/>
            <a:ext cx="119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rgbClr val="000000"/>
                </a:solidFill>
              </a:rPr>
              <a:t>Conger eel</a:t>
            </a:r>
          </a:p>
        </p:txBody>
      </p:sp>
      <p:sp>
        <p:nvSpPr>
          <p:cNvPr id="41994" name="TextBox 12"/>
          <p:cNvSpPr txBox="1">
            <a:spLocks noChangeArrowheads="1"/>
          </p:cNvSpPr>
          <p:nvPr/>
        </p:nvSpPr>
        <p:spPr bwMode="auto">
          <a:xfrm>
            <a:off x="212725" y="5178425"/>
            <a:ext cx="815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rgbClr val="000000"/>
                </a:solidFill>
              </a:rPr>
              <a:t>tilefish</a:t>
            </a:r>
          </a:p>
        </p:txBody>
      </p:sp>
      <p:sp>
        <p:nvSpPr>
          <p:cNvPr id="41995" name="TextBox 13"/>
          <p:cNvSpPr txBox="1">
            <a:spLocks noChangeArrowheads="1"/>
          </p:cNvSpPr>
          <p:nvPr/>
        </p:nvSpPr>
        <p:spPr bwMode="auto">
          <a:xfrm>
            <a:off x="6477000" y="3276600"/>
            <a:ext cx="1547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rgbClr val="000000"/>
                </a:solidFill>
              </a:rPr>
              <a:t>Southern hake</a:t>
            </a:r>
          </a:p>
        </p:txBody>
      </p:sp>
    </p:spTree>
    <p:extLst>
      <p:ext uri="{BB962C8B-B14F-4D97-AF65-F5344CB8AC3E}">
        <p14:creationId xmlns:p14="http://schemas.microsoft.com/office/powerpoint/2010/main" val="8012234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72511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1"/>
          <p:cNvSpPr txBox="1">
            <a:spLocks noChangeArrowheads="1"/>
          </p:cNvSpPr>
          <p:nvPr/>
        </p:nvSpPr>
        <p:spPr bwMode="auto">
          <a:xfrm>
            <a:off x="2133600" y="1981200"/>
            <a:ext cx="693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endParaRPr lang="en-US" sz="1800"/>
          </a:p>
          <a:p>
            <a:pPr eaLnBrk="1" hangingPunct="1"/>
            <a:endParaRPr lang="en-US" sz="1800"/>
          </a:p>
        </p:txBody>
      </p:sp>
      <p:pic>
        <p:nvPicPr>
          <p:cNvPr id="4403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352800"/>
            <a:ext cx="4419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648200" y="381000"/>
            <a:ext cx="4114800" cy="6017031"/>
          </a:xfrm>
          <a:prstGeom prst="rect">
            <a:avLst/>
          </a:prstGeom>
          <a:noFill/>
        </p:spPr>
        <p:txBody>
          <a:bodyPr>
            <a:spAutoFit/>
          </a:bodyPr>
          <a:lstStyle/>
          <a:p>
            <a:pPr>
              <a:spcAft>
                <a:spcPts val="600"/>
              </a:spcAft>
              <a:defRPr/>
            </a:pPr>
            <a:r>
              <a:rPr lang="en-US" sz="2400" dirty="0">
                <a:solidFill>
                  <a:srgbClr val="239D9F"/>
                </a:solidFill>
                <a:ea typeface="ＭＳ Ｐゴシック" pitchFamily="34" charset="-128"/>
                <a:cs typeface="+mn-cs"/>
              </a:rPr>
              <a:t>In August 2012:</a:t>
            </a:r>
          </a:p>
          <a:p>
            <a:pPr marL="285750" indent="-285750">
              <a:spcAft>
                <a:spcPts val="600"/>
              </a:spcAft>
              <a:buFont typeface="Arial" pitchFamily="34" charset="0"/>
              <a:buChar char="•"/>
              <a:defRPr/>
            </a:pPr>
            <a:r>
              <a:rPr lang="en-US" sz="2400" dirty="0">
                <a:solidFill>
                  <a:srgbClr val="239D9F"/>
                </a:solidFill>
                <a:ea typeface="ＭＳ Ｐゴシック" pitchFamily="34" charset="-128"/>
                <a:cs typeface="+mn-cs"/>
              </a:rPr>
              <a:t>Stations with high disease rates in 2011 again monitored</a:t>
            </a:r>
          </a:p>
          <a:p>
            <a:pPr marL="285750" indent="-285750">
              <a:spcAft>
                <a:spcPts val="600"/>
              </a:spcAft>
              <a:buFont typeface="Arial" pitchFamily="34" charset="0"/>
              <a:buChar char="•"/>
              <a:defRPr/>
            </a:pPr>
            <a:r>
              <a:rPr lang="en-US" sz="2400" dirty="0">
                <a:solidFill>
                  <a:srgbClr val="239D9F"/>
                </a:solidFill>
                <a:ea typeface="ＭＳ Ｐゴシック" pitchFamily="34" charset="-128"/>
                <a:cs typeface="+mn-cs"/>
              </a:rPr>
              <a:t>Data collected from bile, blood, muscle tissue, livers and other organs</a:t>
            </a:r>
          </a:p>
          <a:p>
            <a:pPr marL="285750" indent="-285750">
              <a:spcAft>
                <a:spcPts val="600"/>
              </a:spcAft>
              <a:buFont typeface="Arial" pitchFamily="34" charset="0"/>
              <a:buChar char="•"/>
              <a:defRPr/>
            </a:pPr>
            <a:r>
              <a:rPr lang="en-US" sz="2400" dirty="0">
                <a:solidFill>
                  <a:srgbClr val="239D9F"/>
                </a:solidFill>
                <a:ea typeface="ＭＳ Ｐゴシック" pitchFamily="34" charset="-128"/>
                <a:cs typeface="+mn-cs"/>
              </a:rPr>
              <a:t>Sediment cores to correlate oil contamination with fish</a:t>
            </a:r>
          </a:p>
          <a:p>
            <a:pPr marL="285750" indent="-285750">
              <a:spcAft>
                <a:spcPts val="600"/>
              </a:spcAft>
              <a:buFont typeface="Arial" pitchFamily="34" charset="0"/>
              <a:buChar char="•"/>
              <a:defRPr/>
            </a:pPr>
            <a:r>
              <a:rPr lang="en-US" sz="2400" dirty="0">
                <a:solidFill>
                  <a:srgbClr val="239D9F"/>
                </a:solidFill>
                <a:ea typeface="ＭＳ Ｐゴシック" pitchFamily="34" charset="-128"/>
                <a:cs typeface="+mn-cs"/>
              </a:rPr>
              <a:t>Rates of growth of key species being assessed (red snapper, groupers, tilefish)</a:t>
            </a:r>
          </a:p>
          <a:p>
            <a:pPr>
              <a:defRPr/>
            </a:pPr>
            <a:endParaRPr lang="en-US" sz="2400" dirty="0">
              <a:solidFill>
                <a:srgbClr val="239D9F"/>
              </a:solidFill>
              <a:ea typeface="ＭＳ Ｐゴシック" pitchFamily="34" charset="-128"/>
              <a:cs typeface="+mn-cs"/>
            </a:endParaRPr>
          </a:p>
          <a:p>
            <a:pPr>
              <a:defRPr/>
            </a:pPr>
            <a:r>
              <a:rPr lang="en-US" sz="2400" dirty="0">
                <a:solidFill>
                  <a:srgbClr val="239D9F"/>
                </a:solidFill>
                <a:ea typeface="ＭＳ Ｐゴシック" pitchFamily="34" charset="-128"/>
                <a:cs typeface="+mn-cs"/>
              </a:rPr>
              <a:t>Funded by the </a:t>
            </a:r>
            <a:r>
              <a:rPr lang="en-US" sz="2400" dirty="0" err="1">
                <a:solidFill>
                  <a:srgbClr val="239D9F"/>
                </a:solidFill>
                <a:ea typeface="ＭＳ Ｐゴシック" pitchFamily="34" charset="-128"/>
                <a:cs typeface="+mn-cs"/>
              </a:rPr>
              <a:t>GoMRI</a:t>
            </a:r>
            <a:r>
              <a:rPr lang="en-US" sz="2400" dirty="0">
                <a:solidFill>
                  <a:srgbClr val="239D9F"/>
                </a:solidFill>
                <a:ea typeface="ＭＳ Ｐゴシック" pitchFamily="34" charset="-128"/>
                <a:cs typeface="+mn-cs"/>
              </a:rPr>
              <a:t> &amp;</a:t>
            </a:r>
          </a:p>
          <a:p>
            <a:pPr>
              <a:defRPr/>
            </a:pPr>
            <a:r>
              <a:rPr lang="en-US" sz="2400" dirty="0">
                <a:solidFill>
                  <a:srgbClr val="239D9F"/>
                </a:solidFill>
                <a:ea typeface="ＭＳ Ｐゴシック" pitchFamily="34" charset="-128"/>
                <a:cs typeface="+mn-cs"/>
              </a:rPr>
              <a:t>C-IMAGE consortium</a:t>
            </a:r>
          </a:p>
        </p:txBody>
      </p:sp>
      <p:pic>
        <p:nvPicPr>
          <p:cNvPr id="44036"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88938"/>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19200" y="3048000"/>
            <a:ext cx="1725613" cy="307975"/>
          </a:xfrm>
          <a:prstGeom prst="rect">
            <a:avLst/>
          </a:prstGeom>
          <a:noFill/>
        </p:spPr>
        <p:txBody>
          <a:bodyPr wrap="none">
            <a:spAutoFit/>
          </a:bodyPr>
          <a:lstStyle/>
          <a:p>
            <a:pPr>
              <a:defRPr/>
            </a:pPr>
            <a:r>
              <a:rPr lang="en-US" sz="1400" i="1" dirty="0">
                <a:solidFill>
                  <a:schemeClr val="accent3"/>
                </a:solidFill>
                <a:ea typeface="ＭＳ Ｐゴシック" pitchFamily="34" charset="-128"/>
                <a:cs typeface="+mn-cs"/>
              </a:rPr>
              <a:t>R/V </a:t>
            </a:r>
            <a:r>
              <a:rPr lang="en-US" sz="1400" i="1" dirty="0" err="1">
                <a:solidFill>
                  <a:schemeClr val="accent3"/>
                </a:solidFill>
                <a:ea typeface="ＭＳ Ｐゴシック" pitchFamily="34" charset="-128"/>
                <a:cs typeface="+mn-cs"/>
              </a:rPr>
              <a:t>Weatherbird</a:t>
            </a:r>
            <a:r>
              <a:rPr lang="en-US" sz="1400" i="1" dirty="0">
                <a:solidFill>
                  <a:schemeClr val="accent3"/>
                </a:solidFill>
                <a:ea typeface="ＭＳ Ｐゴシック" pitchFamily="34" charset="-128"/>
                <a:cs typeface="+mn-cs"/>
              </a:rPr>
              <a:t> II</a:t>
            </a:r>
          </a:p>
        </p:txBody>
      </p:sp>
    </p:spTree>
    <p:extLst>
      <p:ext uri="{BB962C8B-B14F-4D97-AF65-F5344CB8AC3E}">
        <p14:creationId xmlns:p14="http://schemas.microsoft.com/office/powerpoint/2010/main" val="249707477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Hastings_GoMcruise201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5650" y="0"/>
            <a:ext cx="457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Hipes_snapp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69" y="17095"/>
            <a:ext cx="4578494" cy="6858000"/>
          </a:xfrm>
          <a:prstGeom prst="rect">
            <a:avLst/>
          </a:prstGeom>
        </p:spPr>
      </p:pic>
    </p:spTree>
    <p:extLst>
      <p:ext uri="{BB962C8B-B14F-4D97-AF65-F5344CB8AC3E}">
        <p14:creationId xmlns:p14="http://schemas.microsoft.com/office/powerpoint/2010/main" val="21634903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219200"/>
            <a:ext cx="7239000" cy="914400"/>
          </a:xfrm>
        </p:spPr>
        <p:txBody>
          <a:bodyPr/>
          <a:lstStyle/>
          <a:p>
            <a:pPr>
              <a:defRPr/>
            </a:pPr>
            <a:r>
              <a:rPr lang="en-US" sz="2400" dirty="0" smtClean="0">
                <a:solidFill>
                  <a:srgbClr val="239D9F"/>
                </a:solidFill>
              </a:rPr>
              <a:t>Example 1: Using Genomics for Species Identification of Individual Eggs</a:t>
            </a:r>
            <a:endParaRPr lang="en-US" sz="2400" dirty="0">
              <a:solidFill>
                <a:srgbClr val="239D9F"/>
              </a:solidFill>
            </a:endParaRPr>
          </a:p>
        </p:txBody>
      </p:sp>
      <p:sp>
        <p:nvSpPr>
          <p:cNvPr id="3" name="Content Placeholder 2"/>
          <p:cNvSpPr>
            <a:spLocks noGrp="1"/>
          </p:cNvSpPr>
          <p:nvPr>
            <p:ph idx="1"/>
          </p:nvPr>
        </p:nvSpPr>
        <p:spPr>
          <a:xfrm>
            <a:off x="3276600" y="2209800"/>
            <a:ext cx="5715000" cy="2819400"/>
          </a:xfrm>
        </p:spPr>
        <p:txBody>
          <a:bodyPr>
            <a:noAutofit/>
          </a:bodyPr>
          <a:lstStyle/>
          <a:p>
            <a:pPr>
              <a:spcBef>
                <a:spcPts val="0"/>
              </a:spcBef>
              <a:spcAft>
                <a:spcPts val="1200"/>
              </a:spcAft>
              <a:defRPr/>
            </a:pPr>
            <a:r>
              <a:rPr lang="en-US" sz="2000" dirty="0" smtClean="0">
                <a:solidFill>
                  <a:srgbClr val="239D9F"/>
                </a:solidFill>
                <a:latin typeface="Arial" pitchFamily="34" charset="0"/>
                <a:cs typeface="Arial" pitchFamily="34" charset="0"/>
              </a:rPr>
              <a:t>Management of fisheries requires accurate knowledge of timing and location of spawning </a:t>
            </a:r>
          </a:p>
          <a:p>
            <a:pPr>
              <a:spcBef>
                <a:spcPts val="0"/>
              </a:spcBef>
              <a:spcAft>
                <a:spcPts val="1200"/>
              </a:spcAft>
              <a:defRPr/>
            </a:pPr>
            <a:r>
              <a:rPr lang="en-US" sz="2000" dirty="0" smtClean="0">
                <a:solidFill>
                  <a:srgbClr val="239D9F"/>
                </a:solidFill>
                <a:latin typeface="Arial" pitchFamily="34" charset="0"/>
                <a:cs typeface="Arial" pitchFamily="34" charset="0"/>
              </a:rPr>
              <a:t>Fish eggs can be collected and counted, but species identification difficult because they all look the same</a:t>
            </a:r>
          </a:p>
          <a:p>
            <a:pPr marL="400050">
              <a:spcBef>
                <a:spcPts val="0"/>
              </a:spcBef>
              <a:spcAft>
                <a:spcPts val="1200"/>
              </a:spcAft>
              <a:defRPr/>
            </a:pPr>
            <a:r>
              <a:rPr lang="en-US" sz="2000" dirty="0" smtClean="0">
                <a:solidFill>
                  <a:srgbClr val="239D9F"/>
                </a:solidFill>
                <a:latin typeface="Arial" pitchFamily="34" charset="0"/>
                <a:cs typeface="Arial" pitchFamily="34" charset="0"/>
              </a:rPr>
              <a:t>Historically – wait and see what they grow up to be</a:t>
            </a:r>
          </a:p>
          <a:p>
            <a:pPr marL="400050">
              <a:spcBef>
                <a:spcPts val="0"/>
              </a:spcBef>
              <a:spcAft>
                <a:spcPts val="1200"/>
              </a:spcAft>
              <a:defRPr/>
            </a:pPr>
            <a:r>
              <a:rPr lang="en-US" sz="2000" dirty="0" smtClean="0">
                <a:solidFill>
                  <a:srgbClr val="239D9F"/>
                </a:solidFill>
                <a:latin typeface="Arial" pitchFamily="34" charset="0"/>
                <a:cs typeface="Arial" pitchFamily="34" charset="0"/>
              </a:rPr>
              <a:t>Test study in Terra </a:t>
            </a:r>
            <a:r>
              <a:rPr lang="en-US" sz="2000" dirty="0" err="1" smtClean="0">
                <a:solidFill>
                  <a:srgbClr val="239D9F"/>
                </a:solidFill>
                <a:latin typeface="Arial" pitchFamily="34" charset="0"/>
                <a:cs typeface="Arial" pitchFamily="34" charset="0"/>
              </a:rPr>
              <a:t>Ceia</a:t>
            </a:r>
            <a:r>
              <a:rPr lang="en-US" sz="2000" dirty="0" smtClean="0">
                <a:solidFill>
                  <a:srgbClr val="239D9F"/>
                </a:solidFill>
                <a:latin typeface="Arial" pitchFamily="34" charset="0"/>
                <a:cs typeface="Arial" pitchFamily="34" charset="0"/>
              </a:rPr>
              <a:t> Bay</a:t>
            </a:r>
          </a:p>
        </p:txBody>
      </p:sp>
      <p:grpSp>
        <p:nvGrpSpPr>
          <p:cNvPr id="7" name="Group 6"/>
          <p:cNvGrpSpPr>
            <a:grpSpLocks/>
          </p:cNvGrpSpPr>
          <p:nvPr/>
        </p:nvGrpSpPr>
        <p:grpSpPr bwMode="auto">
          <a:xfrm>
            <a:off x="67628" y="2314571"/>
            <a:ext cx="3132772" cy="4206879"/>
            <a:chOff x="67580" y="2310068"/>
            <a:chExt cx="3132772" cy="4112001"/>
          </a:xfrm>
        </p:grpSpPr>
        <p:sp>
          <p:nvSpPr>
            <p:cNvPr id="47109" name="TextBox 3"/>
            <p:cNvSpPr txBox="1">
              <a:spLocks noChangeArrowheads="1"/>
            </p:cNvSpPr>
            <p:nvPr/>
          </p:nvSpPr>
          <p:spPr bwMode="auto">
            <a:xfrm>
              <a:off x="228600" y="5249111"/>
              <a:ext cx="1828800" cy="117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200">
                  <a:solidFill>
                    <a:srgbClr val="FFFFFF"/>
                  </a:solidFill>
                </a:rPr>
                <a:t>http://www.scielo.org.ar/scielo.php?script=sci_arttext&amp;pid=S0327-95452006000100018</a:t>
              </a:r>
            </a:p>
          </p:txBody>
        </p:sp>
        <p:pic>
          <p:nvPicPr>
            <p:cNvPr id="47110" name="Picture 4" descr="eggs.jpg"/>
            <p:cNvPicPr preferRelativeResize="0">
              <a:picLocks noChangeAspect="1"/>
            </p:cNvPicPr>
            <p:nvPr/>
          </p:nvPicPr>
          <p:blipFill>
            <a:blip r:embed="rId2">
              <a:extLst>
                <a:ext uri="{28A0092B-C50C-407E-A947-70E740481C1C}">
                  <a14:useLocalDpi xmlns:a14="http://schemas.microsoft.com/office/drawing/2010/main" val="0"/>
                </a:ext>
              </a:extLst>
            </a:blip>
            <a:srcRect t="1880" r="51303" b="16917"/>
            <a:stretch>
              <a:fillRect/>
            </a:stretch>
          </p:blipFill>
          <p:spPr bwMode="auto">
            <a:xfrm>
              <a:off x="67580" y="2310068"/>
              <a:ext cx="3132772" cy="22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Box 5"/>
            <p:cNvSpPr txBox="1">
              <a:spLocks noChangeArrowheads="1"/>
            </p:cNvSpPr>
            <p:nvPr/>
          </p:nvSpPr>
          <p:spPr bwMode="auto">
            <a:xfrm>
              <a:off x="609600" y="4441936"/>
              <a:ext cx="1676400" cy="4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FFFFFF"/>
                  </a:solidFill>
                  <a:cs typeface="Arial" charset="0"/>
                </a:rPr>
                <a:t>~1mm</a:t>
              </a:r>
            </a:p>
          </p:txBody>
        </p:sp>
      </p:grpSp>
      <p:sp>
        <p:nvSpPr>
          <p:cNvPr id="8" name="Subtitle 2"/>
          <p:cNvSpPr txBox="1">
            <a:spLocks/>
          </p:cNvSpPr>
          <p:nvPr/>
        </p:nvSpPr>
        <p:spPr bwMode="auto">
          <a:xfrm>
            <a:off x="2209800" y="6170613"/>
            <a:ext cx="6781800"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a:normAutofit fontScale="92500"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defRPr/>
            </a:pPr>
            <a:r>
              <a:rPr lang="en-US" sz="1600" b="0" dirty="0" smtClean="0">
                <a:solidFill>
                  <a:srgbClr val="FFFFFF"/>
                </a:solidFill>
              </a:rPr>
              <a:t>Lauren Van </a:t>
            </a:r>
            <a:r>
              <a:rPr lang="en-US" sz="1600" b="0" dirty="0" err="1" smtClean="0">
                <a:solidFill>
                  <a:srgbClr val="FFFFFF"/>
                </a:solidFill>
              </a:rPr>
              <a:t>Woudenberg</a:t>
            </a:r>
            <a:r>
              <a:rPr lang="en-US" sz="1600" b="0" dirty="0" smtClean="0">
                <a:solidFill>
                  <a:srgbClr val="FFFFFF"/>
                </a:solidFill>
              </a:rPr>
              <a:t>, Camille Daniels, Scott </a:t>
            </a:r>
            <a:r>
              <a:rPr lang="en-US" sz="1600" b="0" dirty="0" err="1" smtClean="0">
                <a:solidFill>
                  <a:srgbClr val="FFFFFF"/>
                </a:solidFill>
              </a:rPr>
              <a:t>Burghart</a:t>
            </a:r>
            <a:r>
              <a:rPr lang="en-US" sz="1600" b="0" dirty="0" smtClean="0">
                <a:solidFill>
                  <a:srgbClr val="FFFFFF"/>
                </a:solidFill>
              </a:rPr>
              <a:t>, Ralph </a:t>
            </a:r>
            <a:r>
              <a:rPr lang="en-US" sz="1600" b="0" dirty="0" err="1" smtClean="0">
                <a:solidFill>
                  <a:srgbClr val="FFFFFF"/>
                </a:solidFill>
              </a:rPr>
              <a:t>Kitzmiller</a:t>
            </a:r>
            <a:r>
              <a:rPr lang="en-US" sz="1600" b="0" dirty="0" smtClean="0">
                <a:solidFill>
                  <a:srgbClr val="FFFFFF"/>
                </a:solidFill>
              </a:rPr>
              <a:t>, Ernst Peebles, </a:t>
            </a:r>
            <a:r>
              <a:rPr lang="en-US" sz="1600" b="0" dirty="0" err="1" smtClean="0">
                <a:solidFill>
                  <a:srgbClr val="FFFFFF"/>
                </a:solidFill>
              </a:rPr>
              <a:t>Mya</a:t>
            </a:r>
            <a:r>
              <a:rPr lang="en-US" sz="1600" b="0" dirty="0" smtClean="0">
                <a:solidFill>
                  <a:srgbClr val="FFFFFF"/>
                </a:solidFill>
              </a:rPr>
              <a:t> </a:t>
            </a:r>
            <a:r>
              <a:rPr lang="en-US" sz="1600" b="0" dirty="0" err="1" smtClean="0">
                <a:solidFill>
                  <a:srgbClr val="FFFFFF"/>
                </a:solidFill>
              </a:rPr>
              <a:t>Breitbart</a:t>
            </a:r>
            <a:r>
              <a:rPr lang="en-US" sz="1600" b="0" dirty="0">
                <a:solidFill>
                  <a:srgbClr val="FFFFFF"/>
                </a:solidFill>
              </a:rPr>
              <a:t> </a:t>
            </a:r>
            <a:r>
              <a:rPr lang="en-US" sz="1600" b="0" dirty="0" smtClean="0">
                <a:solidFill>
                  <a:srgbClr val="FFFFFF"/>
                </a:solidFill>
              </a:rPr>
              <a:t>at University of South Florida, College of Marine Science</a:t>
            </a:r>
          </a:p>
          <a:p>
            <a:pPr>
              <a:defRPr/>
            </a:pPr>
            <a:endParaRPr lang="en-US" dirty="0"/>
          </a:p>
        </p:txBody>
      </p:sp>
      <p:sp>
        <p:nvSpPr>
          <p:cNvPr id="4" name="TextBox 3"/>
          <p:cNvSpPr txBox="1"/>
          <p:nvPr/>
        </p:nvSpPr>
        <p:spPr>
          <a:xfrm>
            <a:off x="1752600" y="152400"/>
            <a:ext cx="5822252" cy="646331"/>
          </a:xfrm>
          <a:prstGeom prst="rect">
            <a:avLst/>
          </a:prstGeom>
          <a:noFill/>
        </p:spPr>
        <p:txBody>
          <a:bodyPr wrap="none" rtlCol="0">
            <a:spAutoFit/>
          </a:bodyPr>
          <a:lstStyle/>
          <a:p>
            <a:r>
              <a:rPr lang="en-US" sz="3600" dirty="0" smtClean="0">
                <a:solidFill>
                  <a:srgbClr val="239D9F"/>
                </a:solidFill>
              </a:rPr>
              <a:t>Developing New Technologies</a:t>
            </a:r>
            <a:endParaRPr lang="en-US" sz="3600" dirty="0">
              <a:solidFill>
                <a:srgbClr val="239D9F"/>
              </a:solidFill>
            </a:endParaRPr>
          </a:p>
        </p:txBody>
      </p:sp>
    </p:spTree>
    <p:extLst>
      <p:ext uri="{BB962C8B-B14F-4D97-AF65-F5344CB8AC3E}">
        <p14:creationId xmlns:p14="http://schemas.microsoft.com/office/powerpoint/2010/main" val="3170717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6" descr="Waypoin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3138" y="0"/>
            <a:ext cx="10650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1"/>
          <p:cNvGraphicFramePr/>
          <p:nvPr/>
        </p:nvGraphicFramePr>
        <p:xfrm>
          <a:off x="-152400" y="3048000"/>
          <a:ext cx="1219200" cy="91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p:nvPr/>
        </p:nvGraphicFramePr>
        <p:xfrm>
          <a:off x="1981200" y="3124200"/>
          <a:ext cx="1143000" cy="914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p:cNvGraphicFramePr/>
          <p:nvPr/>
        </p:nvGraphicFramePr>
        <p:xfrm>
          <a:off x="3505200" y="2895600"/>
          <a:ext cx="1066800" cy="914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p:nvPr/>
        </p:nvGraphicFramePr>
        <p:xfrm>
          <a:off x="5410200" y="1600200"/>
          <a:ext cx="990600" cy="9144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p:cNvGraphicFramePr/>
          <p:nvPr/>
        </p:nvGraphicFramePr>
        <p:xfrm>
          <a:off x="7162800" y="0"/>
          <a:ext cx="1066800" cy="9144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Chart 6"/>
          <p:cNvGraphicFramePr/>
          <p:nvPr/>
        </p:nvGraphicFramePr>
        <p:xfrm>
          <a:off x="6781800" y="990600"/>
          <a:ext cx="1066800" cy="9144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8" name="Chart 7"/>
          <p:cNvGraphicFramePr/>
          <p:nvPr/>
        </p:nvGraphicFramePr>
        <p:xfrm>
          <a:off x="6400800" y="2133600"/>
          <a:ext cx="1066800" cy="9144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9" name="Chart 8"/>
          <p:cNvGraphicFramePr/>
          <p:nvPr/>
        </p:nvGraphicFramePr>
        <p:xfrm>
          <a:off x="5029200" y="2819400"/>
          <a:ext cx="914400" cy="9906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0" name="Chart 9"/>
          <p:cNvGraphicFramePr/>
          <p:nvPr/>
        </p:nvGraphicFramePr>
        <p:xfrm>
          <a:off x="4953000" y="4343400"/>
          <a:ext cx="990600" cy="9144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1" name="Chart 10"/>
          <p:cNvGraphicFramePr/>
          <p:nvPr/>
        </p:nvGraphicFramePr>
        <p:xfrm>
          <a:off x="4038600" y="4876800"/>
          <a:ext cx="914400" cy="9906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p:cNvGraphicFramePr/>
          <p:nvPr/>
        </p:nvGraphicFramePr>
        <p:xfrm>
          <a:off x="990600" y="3352800"/>
          <a:ext cx="1066800" cy="91440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p:cNvGraphicFramePr/>
          <p:nvPr/>
        </p:nvGraphicFramePr>
        <p:xfrm>
          <a:off x="2819400" y="2286000"/>
          <a:ext cx="1066800" cy="91440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5" name="Chart 14"/>
          <p:cNvGraphicFramePr/>
          <p:nvPr/>
        </p:nvGraphicFramePr>
        <p:xfrm>
          <a:off x="8229600" y="0"/>
          <a:ext cx="914400" cy="91440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6" name="Chart 15"/>
          <p:cNvGraphicFramePr/>
          <p:nvPr/>
        </p:nvGraphicFramePr>
        <p:xfrm>
          <a:off x="3657600" y="3962400"/>
          <a:ext cx="1066800" cy="914400"/>
        </p:xfrm>
        <a:graphic>
          <a:graphicData uri="http://schemas.openxmlformats.org/drawingml/2006/chart">
            <c:chart xmlns:c="http://schemas.openxmlformats.org/drawingml/2006/chart" xmlns:r="http://schemas.openxmlformats.org/officeDocument/2006/relationships" r:id="rId16"/>
          </a:graphicData>
        </a:graphic>
      </p:graphicFrame>
      <p:pic>
        <p:nvPicPr>
          <p:cNvPr id="49168" name="Picture 17" descr="Centropomus undecimalis (G).jpg"/>
          <p:cNvPicPr>
            <a:picLocks noChangeAspect="1"/>
          </p:cNvPicPr>
          <p:nvPr/>
        </p:nvPicPr>
        <p:blipFill>
          <a:blip r:embed="rId17">
            <a:extLst>
              <a:ext uri="{28A0092B-C50C-407E-A947-70E740481C1C}">
                <a14:useLocalDpi xmlns:a14="http://schemas.microsoft.com/office/drawing/2010/main" val="0"/>
              </a:ext>
            </a:extLst>
          </a:blip>
          <a:srcRect l="6250" t="29797" r="6250" b="25758"/>
          <a:stretch>
            <a:fillRect/>
          </a:stretch>
        </p:blipFill>
        <p:spPr bwMode="auto">
          <a:xfrm>
            <a:off x="2792413" y="990600"/>
            <a:ext cx="2693987"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a:xfrm>
            <a:off x="4133850" y="1836738"/>
            <a:ext cx="0" cy="128746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9170" name="TextBox 20"/>
          <p:cNvSpPr txBox="1">
            <a:spLocks noChangeArrowheads="1"/>
          </p:cNvSpPr>
          <p:nvPr/>
        </p:nvSpPr>
        <p:spPr bwMode="auto">
          <a:xfrm>
            <a:off x="3783013" y="609600"/>
            <a:ext cx="2236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chemeClr val="bg1"/>
                </a:solidFill>
              </a:rPr>
              <a:t>SNOOK</a:t>
            </a:r>
          </a:p>
        </p:txBody>
      </p:sp>
      <p:pic>
        <p:nvPicPr>
          <p:cNvPr id="49171" name="Picture 21" descr="eugerres plumieri.jpg"/>
          <p:cNvPicPr>
            <a:picLocks noChangeAspect="1"/>
          </p:cNvPicPr>
          <p:nvPr/>
        </p:nvPicPr>
        <p:blipFill>
          <a:blip r:embed="rId18">
            <a:extLst>
              <a:ext uri="{28A0092B-C50C-407E-A947-70E740481C1C}">
                <a14:useLocalDpi xmlns:a14="http://schemas.microsoft.com/office/drawing/2010/main" val="0"/>
              </a:ext>
            </a:extLst>
          </a:blip>
          <a:srcRect r="2000" b="6291"/>
          <a:stretch>
            <a:fillRect/>
          </a:stretch>
        </p:blipFill>
        <p:spPr bwMode="auto">
          <a:xfrm>
            <a:off x="7315200" y="1989138"/>
            <a:ext cx="17938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p:nvPr/>
        </p:nvCxnSpPr>
        <p:spPr>
          <a:xfrm flipH="1" flipV="1">
            <a:off x="7924800" y="609600"/>
            <a:ext cx="381000" cy="137160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9173" name="TextBox 25"/>
          <p:cNvSpPr txBox="1">
            <a:spLocks noChangeArrowheads="1"/>
          </p:cNvSpPr>
          <p:nvPr/>
        </p:nvSpPr>
        <p:spPr bwMode="auto">
          <a:xfrm>
            <a:off x="7391400" y="2859088"/>
            <a:ext cx="1550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chemeClr val="bg1"/>
                </a:solidFill>
              </a:rPr>
              <a:t>STRIPED MOJARRA</a:t>
            </a:r>
          </a:p>
        </p:txBody>
      </p:sp>
      <p:pic>
        <p:nvPicPr>
          <p:cNvPr id="49174" name="Picture 26" descr="Cynoscion nebulosus (G).jpg"/>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675" y="1460500"/>
            <a:ext cx="244792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5" name="TextBox 27"/>
          <p:cNvSpPr txBox="1">
            <a:spLocks noChangeArrowheads="1"/>
          </p:cNvSpPr>
          <p:nvPr/>
        </p:nvSpPr>
        <p:spPr bwMode="auto">
          <a:xfrm>
            <a:off x="180975" y="914400"/>
            <a:ext cx="2562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chemeClr val="bg1"/>
                </a:solidFill>
              </a:rPr>
              <a:t>SPOTTED SEA TROUT</a:t>
            </a:r>
          </a:p>
        </p:txBody>
      </p:sp>
      <p:cxnSp>
        <p:nvCxnSpPr>
          <p:cNvPr id="29" name="Straight Arrow Connector 28"/>
          <p:cNvCxnSpPr/>
          <p:nvPr/>
        </p:nvCxnSpPr>
        <p:spPr>
          <a:xfrm>
            <a:off x="685800" y="2519363"/>
            <a:ext cx="0" cy="88106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49177" name="Picture 30" descr="PrionotusScitulus1.jpg"/>
          <p:cNvPicPr>
            <a:picLocks noChangeAspect="1"/>
          </p:cNvPicPr>
          <p:nvPr/>
        </p:nvPicPr>
        <p:blipFill>
          <a:blip r:embed="rId20" cstate="print">
            <a:extLst>
              <a:ext uri="{28A0092B-C50C-407E-A947-70E740481C1C}">
                <a14:useLocalDpi xmlns:a14="http://schemas.microsoft.com/office/drawing/2010/main" val="0"/>
              </a:ext>
            </a:extLst>
          </a:blip>
          <a:srcRect l="2000" t="27333" r="2000" b="22000"/>
          <a:stretch>
            <a:fillRect/>
          </a:stretch>
        </p:blipFill>
        <p:spPr bwMode="auto">
          <a:xfrm>
            <a:off x="6248400" y="3886200"/>
            <a:ext cx="2586038"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8" name="TextBox 31"/>
          <p:cNvSpPr txBox="1">
            <a:spLocks noChangeArrowheads="1"/>
          </p:cNvSpPr>
          <p:nvPr/>
        </p:nvSpPr>
        <p:spPr bwMode="auto">
          <a:xfrm>
            <a:off x="7364413" y="5105400"/>
            <a:ext cx="1550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chemeClr val="bg1"/>
                </a:solidFill>
              </a:rPr>
              <a:t>PRIONOTUS (sea robin)</a:t>
            </a:r>
          </a:p>
        </p:txBody>
      </p:sp>
      <p:cxnSp>
        <p:nvCxnSpPr>
          <p:cNvPr id="33" name="Straight Arrow Connector 32"/>
          <p:cNvCxnSpPr/>
          <p:nvPr/>
        </p:nvCxnSpPr>
        <p:spPr>
          <a:xfrm flipH="1" flipV="1">
            <a:off x="5715000" y="3379788"/>
            <a:ext cx="914400" cy="506412"/>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49180" name="Picture 34" descr="Menticirrhus_americanus.jpg"/>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27025" y="4706938"/>
            <a:ext cx="2563813"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Arrow Connector 35"/>
          <p:cNvCxnSpPr/>
          <p:nvPr/>
        </p:nvCxnSpPr>
        <p:spPr>
          <a:xfrm flipH="1" flipV="1">
            <a:off x="1676400" y="3681413"/>
            <a:ext cx="601663" cy="102552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9182" name="TextBox 37"/>
          <p:cNvSpPr txBox="1">
            <a:spLocks noChangeArrowheads="1"/>
          </p:cNvSpPr>
          <p:nvPr/>
        </p:nvSpPr>
        <p:spPr bwMode="auto">
          <a:xfrm>
            <a:off x="809625" y="5867400"/>
            <a:ext cx="2466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chemeClr val="bg1"/>
                </a:solidFill>
              </a:rPr>
              <a:t>SOUTHERN KING CROAKER</a:t>
            </a:r>
          </a:p>
        </p:txBody>
      </p:sp>
      <p:sp>
        <p:nvSpPr>
          <p:cNvPr id="49183" name="TextBox 39"/>
          <p:cNvSpPr txBox="1">
            <a:spLocks noChangeArrowheads="1"/>
          </p:cNvSpPr>
          <p:nvPr/>
        </p:nvSpPr>
        <p:spPr bwMode="auto">
          <a:xfrm>
            <a:off x="233363" y="76200"/>
            <a:ext cx="3576637"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chemeClr val="bg1"/>
                </a:solidFill>
                <a:latin typeface="Arial Black" charset="0"/>
              </a:rPr>
              <a:t>14 SPECIES FOUND</a:t>
            </a:r>
          </a:p>
          <a:p>
            <a:pPr eaLnBrk="1" hangingPunct="1"/>
            <a:r>
              <a:rPr lang="en-US" sz="1800">
                <a:solidFill>
                  <a:schemeClr val="bg1"/>
                </a:solidFill>
                <a:latin typeface="Arial Black" charset="0"/>
              </a:rPr>
              <a:t>LOTS OF HETEROGENEITY</a:t>
            </a:r>
          </a:p>
        </p:txBody>
      </p:sp>
    </p:spTree>
    <p:extLst>
      <p:ext uri="{BB962C8B-B14F-4D97-AF65-F5344CB8AC3E}">
        <p14:creationId xmlns:p14="http://schemas.microsoft.com/office/powerpoint/2010/main" val="9128536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76200"/>
            <a:ext cx="9144000" cy="1143000"/>
          </a:xfrm>
        </p:spPr>
        <p:txBody>
          <a:bodyPr>
            <a:noAutofit/>
          </a:bodyPr>
          <a:lstStyle/>
          <a:p>
            <a:r>
              <a:rPr lang="en-US" sz="4000" dirty="0" err="1">
                <a:solidFill>
                  <a:srgbClr val="10818B"/>
                </a:solidFill>
                <a:latin typeface="Century Gothic"/>
                <a:cs typeface="Century Gothic"/>
              </a:rPr>
              <a:t>Dominika</a:t>
            </a:r>
            <a:r>
              <a:rPr lang="en-US" sz="4000" dirty="0">
                <a:solidFill>
                  <a:srgbClr val="10818B"/>
                </a:solidFill>
                <a:latin typeface="Century Gothic"/>
                <a:cs typeface="Century Gothic"/>
              </a:rPr>
              <a:t> E. </a:t>
            </a:r>
            <a:r>
              <a:rPr lang="en-US" sz="4000" dirty="0" err="1">
                <a:solidFill>
                  <a:srgbClr val="10818B"/>
                </a:solidFill>
                <a:latin typeface="Century Gothic"/>
                <a:cs typeface="Century Gothic"/>
              </a:rPr>
              <a:t>Wojcieszek</a:t>
            </a:r>
            <a:endParaRPr lang="en-US" sz="4000" dirty="0">
              <a:solidFill>
                <a:srgbClr val="10818B"/>
              </a:solidFill>
              <a:latin typeface="Century Gothic"/>
              <a:cs typeface="Century Gothic"/>
            </a:endParaRP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802" r="18094" b="16484"/>
          <a:stretch/>
        </p:blipFill>
        <p:spPr>
          <a:xfrm>
            <a:off x="152400" y="1447800"/>
            <a:ext cx="3143503" cy="3523343"/>
          </a:xfrm>
          <a:prstGeom prst="rect">
            <a:avLst/>
          </a:prstGeom>
          <a:noFill/>
          <a:ln w="38100">
            <a:solidFill>
              <a:srgbClr val="CDB980"/>
            </a:solidFill>
          </a:ln>
        </p:spPr>
      </p:pic>
      <p:sp>
        <p:nvSpPr>
          <p:cNvPr id="4" name="TextBox 3"/>
          <p:cNvSpPr txBox="1"/>
          <p:nvPr/>
        </p:nvSpPr>
        <p:spPr>
          <a:xfrm>
            <a:off x="3276600" y="1219200"/>
            <a:ext cx="5715000" cy="4555093"/>
          </a:xfrm>
          <a:prstGeom prst="rect">
            <a:avLst/>
          </a:prstGeom>
          <a:noFill/>
        </p:spPr>
        <p:txBody>
          <a:bodyPr wrap="square" rtlCol="0">
            <a:spAutoFit/>
          </a:bodyPr>
          <a:lstStyle/>
          <a:p>
            <a:pPr marL="256032" indent="-256032">
              <a:spcAft>
                <a:spcPts val="1200"/>
              </a:spcAft>
              <a:buFont typeface="Arial"/>
              <a:buChar char="•"/>
            </a:pPr>
            <a:r>
              <a:rPr lang="en-US" sz="2000" dirty="0" smtClean="0">
                <a:latin typeface="Century Gothic" pitchFamily="34" charset="0"/>
                <a:cs typeface="Century Schoolbook"/>
              </a:rPr>
              <a:t>Oceanic </a:t>
            </a:r>
            <a:r>
              <a:rPr lang="en-US" sz="2000" dirty="0">
                <a:latin typeface="Century Gothic" pitchFamily="34" charset="0"/>
                <a:cs typeface="Century Schoolbook"/>
              </a:rPr>
              <a:t>uptake </a:t>
            </a:r>
            <a:r>
              <a:rPr lang="en-US" sz="2000" dirty="0" smtClean="0">
                <a:latin typeface="Century Gothic" pitchFamily="34" charset="0"/>
                <a:cs typeface="Century Schoolbook"/>
              </a:rPr>
              <a:t>of anthropogenic </a:t>
            </a:r>
            <a:r>
              <a:rPr lang="en-US" sz="2000" dirty="0">
                <a:latin typeface="Century Gothic" pitchFamily="34" charset="0"/>
                <a:cs typeface="Century Schoolbook"/>
              </a:rPr>
              <a:t>carbon emitted to </a:t>
            </a:r>
            <a:r>
              <a:rPr lang="en-US" sz="2000" dirty="0" smtClean="0">
                <a:latin typeface="Century Gothic" pitchFamily="34" charset="0"/>
                <a:cs typeface="Century Schoolbook"/>
              </a:rPr>
              <a:t>Earth’s atmosphere results </a:t>
            </a:r>
            <a:r>
              <a:rPr lang="en-US" sz="2000" dirty="0">
                <a:latin typeface="Century Gothic" pitchFamily="34" charset="0"/>
                <a:cs typeface="Century Schoolbook"/>
              </a:rPr>
              <a:t>in the acidification of ocean waters</a:t>
            </a:r>
            <a:r>
              <a:rPr lang="en-US" sz="2000" dirty="0" smtClean="0">
                <a:latin typeface="Century Gothic" pitchFamily="34" charset="0"/>
                <a:cs typeface="Century Schoolbook"/>
              </a:rPr>
              <a:t>.</a:t>
            </a:r>
          </a:p>
          <a:p>
            <a:pPr marL="256032" indent="-256032">
              <a:spcAft>
                <a:spcPts val="1200"/>
              </a:spcAft>
              <a:buFont typeface="Arial"/>
              <a:buChar char="•"/>
            </a:pPr>
            <a:r>
              <a:rPr lang="en-US" sz="2000" dirty="0" smtClean="0">
                <a:latin typeface="Century Gothic" pitchFamily="34" charset="0"/>
                <a:cs typeface="Century Schoolbook"/>
              </a:rPr>
              <a:t>Decreasing </a:t>
            </a:r>
            <a:r>
              <a:rPr lang="en-US" sz="2000" dirty="0">
                <a:latin typeface="Century Gothic" pitchFamily="34" charset="0"/>
                <a:cs typeface="Century Schoolbook"/>
              </a:rPr>
              <a:t>pH causes </a:t>
            </a:r>
            <a:r>
              <a:rPr lang="en-US" sz="2000" dirty="0" smtClean="0">
                <a:latin typeface="Century Gothic" pitchFamily="34" charset="0"/>
                <a:cs typeface="Century Schoolbook"/>
              </a:rPr>
              <a:t>carbonate </a:t>
            </a:r>
            <a:r>
              <a:rPr lang="en-US" sz="2000" dirty="0">
                <a:latin typeface="Century Gothic" pitchFamily="34" charset="0"/>
                <a:cs typeface="Century Schoolbook"/>
              </a:rPr>
              <a:t>and </a:t>
            </a:r>
            <a:r>
              <a:rPr lang="en-US" sz="2000" dirty="0" smtClean="0">
                <a:latin typeface="Century Gothic" pitchFamily="34" charset="0"/>
                <a:cs typeface="Century Schoolbook"/>
              </a:rPr>
              <a:t>borate </a:t>
            </a:r>
            <a:r>
              <a:rPr lang="en-US" sz="2000" dirty="0">
                <a:latin typeface="Century Gothic" pitchFamily="34" charset="0"/>
                <a:cs typeface="Century Schoolbook"/>
              </a:rPr>
              <a:t>ion concentrations to decrease</a:t>
            </a:r>
            <a:r>
              <a:rPr lang="en-US" sz="2000" dirty="0" smtClean="0">
                <a:latin typeface="Century Gothic" pitchFamily="34" charset="0"/>
                <a:cs typeface="Century Schoolbook"/>
              </a:rPr>
              <a:t>.</a:t>
            </a:r>
            <a:endParaRPr lang="en-US" sz="2000" dirty="0">
              <a:latin typeface="Century Gothic" pitchFamily="34" charset="0"/>
              <a:cs typeface="Century Schoolbook"/>
            </a:endParaRPr>
          </a:p>
          <a:p>
            <a:pPr marL="256032" indent="-256032">
              <a:spcAft>
                <a:spcPts val="1200"/>
              </a:spcAft>
              <a:buFont typeface="Arial"/>
              <a:buChar char="•"/>
            </a:pPr>
            <a:r>
              <a:rPr lang="en-US" sz="2000" dirty="0">
                <a:latin typeface="Century Gothic" pitchFamily="34" charset="0"/>
                <a:cs typeface="Century Schoolbook"/>
              </a:rPr>
              <a:t>R</a:t>
            </a:r>
            <a:r>
              <a:rPr lang="en-US" sz="2000" dirty="0" smtClean="0">
                <a:latin typeface="Century Gothic" pitchFamily="34" charset="0"/>
                <a:cs typeface="Century Schoolbook"/>
              </a:rPr>
              <a:t>elative </a:t>
            </a:r>
            <a:r>
              <a:rPr lang="en-US" sz="2000" dirty="0">
                <a:latin typeface="Century Gothic" pitchFamily="34" charset="0"/>
                <a:cs typeface="Century Schoolbook"/>
              </a:rPr>
              <a:t>abundance of </a:t>
            </a:r>
            <a:r>
              <a:rPr lang="en-US" sz="2000" dirty="0" smtClean="0">
                <a:latin typeface="Century Gothic" pitchFamily="34" charset="0"/>
                <a:cs typeface="Century Schoolbook"/>
              </a:rPr>
              <a:t>boron </a:t>
            </a:r>
            <a:r>
              <a:rPr lang="en-US" sz="2000" dirty="0">
                <a:latin typeface="Century Gothic" pitchFamily="34" charset="0"/>
                <a:cs typeface="Century Schoolbook"/>
              </a:rPr>
              <a:t>in </a:t>
            </a:r>
            <a:r>
              <a:rPr lang="en-US" sz="2000" dirty="0" smtClean="0">
                <a:latin typeface="Century Gothic" pitchFamily="34" charset="0"/>
                <a:cs typeface="Century Schoolbook"/>
              </a:rPr>
              <a:t>marine calcite (B/</a:t>
            </a:r>
            <a:r>
              <a:rPr lang="en-US" sz="2000" dirty="0" err="1" smtClean="0">
                <a:latin typeface="Century Gothic" pitchFamily="34" charset="0"/>
                <a:cs typeface="Century Schoolbook"/>
              </a:rPr>
              <a:t>Ca</a:t>
            </a:r>
            <a:r>
              <a:rPr lang="en-US" sz="2000" dirty="0" smtClean="0">
                <a:latin typeface="Century Gothic" pitchFamily="34" charset="0"/>
                <a:cs typeface="Century Schoolbook"/>
              </a:rPr>
              <a:t>) reflects </a:t>
            </a:r>
            <a:r>
              <a:rPr lang="en-US" sz="2000" dirty="0">
                <a:latin typeface="Century Gothic" pitchFamily="34" charset="0"/>
                <a:cs typeface="Century Schoolbook"/>
              </a:rPr>
              <a:t>the carbonate ion saturation state (</a:t>
            </a:r>
            <a:r>
              <a:rPr lang="en-US" sz="2000" dirty="0" err="1">
                <a:latin typeface="Century Gothic" pitchFamily="34" charset="0"/>
                <a:cs typeface="Century Schoolbook"/>
              </a:rPr>
              <a:t>Δ</a:t>
            </a:r>
            <a:r>
              <a:rPr lang="en-US" sz="2000" dirty="0">
                <a:latin typeface="Century Gothic" pitchFamily="34" charset="0"/>
                <a:cs typeface="Century Schoolbook"/>
              </a:rPr>
              <a:t>[</a:t>
            </a:r>
            <a:r>
              <a:rPr lang="en-US" sz="2000" dirty="0" smtClean="0">
                <a:latin typeface="Century Gothic" pitchFamily="34" charset="0"/>
                <a:cs typeface="Century Schoolbook"/>
              </a:rPr>
              <a:t>CO</a:t>
            </a:r>
            <a:r>
              <a:rPr lang="en-US" sz="2000" baseline="-25000" dirty="0" smtClean="0">
                <a:latin typeface="Century Gothic" pitchFamily="34" charset="0"/>
                <a:cs typeface="Century Schoolbook"/>
              </a:rPr>
              <a:t>3</a:t>
            </a:r>
            <a:r>
              <a:rPr lang="en-US" sz="2000" baseline="30000" dirty="0" smtClean="0">
                <a:latin typeface="Century Gothic" pitchFamily="34" charset="0"/>
                <a:cs typeface="Century Schoolbook"/>
              </a:rPr>
              <a:t>2</a:t>
            </a:r>
            <a:r>
              <a:rPr lang="en-US" sz="2000" baseline="30000" dirty="0">
                <a:latin typeface="Century Gothic" pitchFamily="34" charset="0"/>
                <a:cs typeface="Century Schoolbook"/>
              </a:rPr>
              <a:t>-</a:t>
            </a:r>
            <a:r>
              <a:rPr lang="en-US" sz="2000" dirty="0">
                <a:latin typeface="Century Gothic" pitchFamily="34" charset="0"/>
                <a:cs typeface="Century Schoolbook"/>
              </a:rPr>
              <a:t>]) and pH of the water in which </a:t>
            </a:r>
            <a:r>
              <a:rPr lang="en-US" sz="2000" dirty="0" smtClean="0">
                <a:latin typeface="Century Gothic" pitchFamily="34" charset="0"/>
                <a:cs typeface="Century Schoolbook"/>
              </a:rPr>
              <a:t>calcification occurred.</a:t>
            </a:r>
          </a:p>
          <a:p>
            <a:pPr marL="256032" indent="-256032">
              <a:spcAft>
                <a:spcPts val="1200"/>
              </a:spcAft>
              <a:buFont typeface="Arial"/>
              <a:buChar char="•"/>
            </a:pPr>
            <a:r>
              <a:rPr lang="en-US" sz="2000" dirty="0">
                <a:latin typeface="Century Gothic" pitchFamily="34" charset="0"/>
                <a:cs typeface="Century Schoolbook"/>
              </a:rPr>
              <a:t>I</a:t>
            </a:r>
            <a:r>
              <a:rPr lang="en-US" sz="2000" dirty="0" smtClean="0">
                <a:latin typeface="Century Gothic" pitchFamily="34" charset="0"/>
                <a:cs typeface="Century Schoolbook"/>
              </a:rPr>
              <a:t> </a:t>
            </a:r>
            <a:r>
              <a:rPr lang="en-US" sz="2000" dirty="0">
                <a:latin typeface="Century Gothic" pitchFamily="34" charset="0"/>
                <a:cs typeface="Century Schoolbook"/>
              </a:rPr>
              <a:t>test the application of B/</a:t>
            </a:r>
            <a:r>
              <a:rPr lang="en-US" sz="2000" dirty="0" err="1">
                <a:latin typeface="Century Gothic" pitchFamily="34" charset="0"/>
                <a:cs typeface="Century Schoolbook"/>
              </a:rPr>
              <a:t>Ca</a:t>
            </a:r>
            <a:r>
              <a:rPr lang="en-US" sz="2000" dirty="0">
                <a:latin typeface="Century Gothic" pitchFamily="34" charset="0"/>
                <a:cs typeface="Century Schoolbook"/>
              </a:rPr>
              <a:t> </a:t>
            </a:r>
            <a:r>
              <a:rPr lang="en-US" sz="2000" dirty="0" smtClean="0">
                <a:latin typeface="Century Gothic" pitchFamily="34" charset="0"/>
                <a:cs typeface="Century Schoolbook"/>
              </a:rPr>
              <a:t>of </a:t>
            </a:r>
            <a:r>
              <a:rPr lang="en-US" sz="2000" dirty="0" err="1" smtClean="0">
                <a:latin typeface="Century Gothic" pitchFamily="34" charset="0"/>
                <a:cs typeface="Century Schoolbook"/>
              </a:rPr>
              <a:t>epibenthic</a:t>
            </a:r>
            <a:r>
              <a:rPr lang="en-US" sz="2000" dirty="0" smtClean="0">
                <a:latin typeface="Century Gothic" pitchFamily="34" charset="0"/>
                <a:cs typeface="Century Schoolbook"/>
              </a:rPr>
              <a:t> </a:t>
            </a:r>
            <a:r>
              <a:rPr lang="en-US" sz="2000" dirty="0">
                <a:latin typeface="Century Gothic" pitchFamily="34" charset="0"/>
                <a:cs typeface="Century Schoolbook"/>
              </a:rPr>
              <a:t>foraminifera </a:t>
            </a:r>
            <a:r>
              <a:rPr lang="en-US" sz="2000" i="1" dirty="0" err="1">
                <a:latin typeface="Century Gothic" pitchFamily="34" charset="0"/>
                <a:cs typeface="Century Schoolbook"/>
              </a:rPr>
              <a:t>Cibicidoides</a:t>
            </a:r>
            <a:r>
              <a:rPr lang="en-US" sz="2000" i="1" dirty="0">
                <a:latin typeface="Century Gothic" pitchFamily="34" charset="0"/>
                <a:cs typeface="Century Schoolbook"/>
              </a:rPr>
              <a:t> </a:t>
            </a:r>
            <a:r>
              <a:rPr lang="en-US" sz="2000" i="1" dirty="0" err="1">
                <a:latin typeface="Century Gothic" pitchFamily="34" charset="0"/>
                <a:cs typeface="Century Schoolbook"/>
              </a:rPr>
              <a:t>pachyderma</a:t>
            </a:r>
            <a:r>
              <a:rPr lang="en-US" sz="2000" dirty="0">
                <a:latin typeface="Century Gothic" pitchFamily="34" charset="0"/>
                <a:cs typeface="Century Schoolbook"/>
              </a:rPr>
              <a:t> as </a:t>
            </a:r>
            <a:r>
              <a:rPr lang="en-US" sz="2000" dirty="0" smtClean="0">
                <a:latin typeface="Century Gothic" pitchFamily="34" charset="0"/>
                <a:cs typeface="Century Schoolbook"/>
              </a:rPr>
              <a:t>a shallow </a:t>
            </a:r>
            <a:r>
              <a:rPr lang="en-US" sz="2000" dirty="0">
                <a:latin typeface="Century Gothic" pitchFamily="34" charset="0"/>
                <a:cs typeface="Century Schoolbook"/>
              </a:rPr>
              <a:t>water </a:t>
            </a:r>
            <a:r>
              <a:rPr lang="en-US" sz="2000" dirty="0" err="1">
                <a:latin typeface="Century Gothic" pitchFamily="34" charset="0"/>
                <a:cs typeface="Century Schoolbook"/>
              </a:rPr>
              <a:t>Δ</a:t>
            </a:r>
            <a:r>
              <a:rPr lang="en-US" sz="2000" dirty="0">
                <a:latin typeface="Century Gothic" pitchFamily="34" charset="0"/>
                <a:cs typeface="Century Schoolbook"/>
              </a:rPr>
              <a:t>[</a:t>
            </a:r>
            <a:r>
              <a:rPr lang="en-US" sz="2000" dirty="0" smtClean="0">
                <a:latin typeface="Century Gothic" pitchFamily="34" charset="0"/>
                <a:cs typeface="Century Schoolbook"/>
              </a:rPr>
              <a:t>CO</a:t>
            </a:r>
            <a:r>
              <a:rPr lang="en-US" sz="2000" baseline="-25000" dirty="0" smtClean="0">
                <a:latin typeface="Century Gothic" pitchFamily="34" charset="0"/>
                <a:cs typeface="Century Schoolbook"/>
              </a:rPr>
              <a:t>3</a:t>
            </a:r>
            <a:r>
              <a:rPr lang="en-US" sz="2000" baseline="30000" dirty="0" smtClean="0">
                <a:latin typeface="Century Gothic" pitchFamily="34" charset="0"/>
                <a:cs typeface="Century Schoolbook"/>
              </a:rPr>
              <a:t>2</a:t>
            </a:r>
            <a:r>
              <a:rPr lang="en-US" sz="2000" baseline="30000" dirty="0">
                <a:latin typeface="Century Gothic" pitchFamily="34" charset="0"/>
                <a:cs typeface="Century Schoolbook"/>
              </a:rPr>
              <a:t>-</a:t>
            </a:r>
            <a:r>
              <a:rPr lang="en-US" sz="2000" dirty="0">
                <a:latin typeface="Century Gothic" pitchFamily="34" charset="0"/>
                <a:cs typeface="Century Schoolbook"/>
              </a:rPr>
              <a:t>] </a:t>
            </a:r>
            <a:r>
              <a:rPr lang="en-US" sz="2000" dirty="0" smtClean="0">
                <a:latin typeface="Century Gothic" pitchFamily="34" charset="0"/>
                <a:cs typeface="Century Schoolbook"/>
              </a:rPr>
              <a:t>proxy</a:t>
            </a:r>
            <a:r>
              <a:rPr lang="en-US" sz="2000" dirty="0">
                <a:latin typeface="Century Gothic" pitchFamily="34" charset="0"/>
                <a:cs typeface="Century Schoolbook"/>
              </a:rPr>
              <a:t> </a:t>
            </a:r>
            <a:r>
              <a:rPr lang="en-US" sz="2000" dirty="0" smtClean="0">
                <a:latin typeface="Century Gothic" pitchFamily="34" charset="0"/>
                <a:cs typeface="Century Schoolbook"/>
              </a:rPr>
              <a:t>of past climate and atmospheric CO</a:t>
            </a:r>
            <a:r>
              <a:rPr lang="en-US" sz="2000" baseline="-25000" dirty="0" smtClean="0">
                <a:latin typeface="Century Gothic" pitchFamily="34" charset="0"/>
                <a:cs typeface="Century Schoolbook"/>
              </a:rPr>
              <a:t>2</a:t>
            </a:r>
            <a:r>
              <a:rPr lang="en-US" sz="2000" dirty="0" smtClean="0">
                <a:latin typeface="Century Gothic" pitchFamily="34" charset="0"/>
                <a:cs typeface="Century Schoolbook"/>
              </a:rPr>
              <a:t> change.</a:t>
            </a:r>
          </a:p>
        </p:txBody>
      </p:sp>
      <p:sp>
        <p:nvSpPr>
          <p:cNvPr id="2" name="TextBox 1"/>
          <p:cNvSpPr txBox="1"/>
          <p:nvPr/>
        </p:nvSpPr>
        <p:spPr>
          <a:xfrm>
            <a:off x="152400" y="4943157"/>
            <a:ext cx="3124200" cy="1292662"/>
          </a:xfrm>
          <a:prstGeom prst="rect">
            <a:avLst/>
          </a:prstGeom>
          <a:noFill/>
        </p:spPr>
        <p:txBody>
          <a:bodyPr wrap="square" rtlCol="0">
            <a:spAutoFit/>
          </a:bodyPr>
          <a:lstStyle/>
          <a:p>
            <a:pPr algn="ctr"/>
            <a:r>
              <a:rPr lang="en-US" sz="2000" i="1" dirty="0" err="1" smtClean="0">
                <a:latin typeface="Century Gothic" pitchFamily="34" charset="0"/>
                <a:cs typeface="Century Schoolbook"/>
              </a:rPr>
              <a:t>Cibicidoides</a:t>
            </a:r>
            <a:r>
              <a:rPr lang="en-US" sz="2000" i="1" dirty="0" smtClean="0">
                <a:latin typeface="Century Gothic" pitchFamily="34" charset="0"/>
                <a:cs typeface="Century Schoolbook"/>
              </a:rPr>
              <a:t> </a:t>
            </a:r>
            <a:r>
              <a:rPr lang="en-US" sz="2000" i="1" dirty="0" err="1" smtClean="0">
                <a:latin typeface="Century Gothic" pitchFamily="34" charset="0"/>
                <a:cs typeface="Century Schoolbook"/>
              </a:rPr>
              <a:t>pachyderma</a:t>
            </a:r>
            <a:endParaRPr lang="en-US" sz="2000" i="1" dirty="0" smtClean="0">
              <a:latin typeface="Century Gothic" pitchFamily="34" charset="0"/>
              <a:cs typeface="Century Schoolbook"/>
            </a:endParaRPr>
          </a:p>
          <a:p>
            <a:pPr algn="ctr"/>
            <a:r>
              <a:rPr lang="en-US" sz="2000" dirty="0" smtClean="0">
                <a:latin typeface="Century Gothic" pitchFamily="34" charset="0"/>
                <a:cs typeface="Century Schoolbook"/>
              </a:rPr>
              <a:t>Gulf of Mexico</a:t>
            </a:r>
          </a:p>
          <a:p>
            <a:pPr algn="ctr"/>
            <a:endParaRPr lang="en-US" i="1" dirty="0">
              <a:latin typeface="Century Schoolbook"/>
              <a:cs typeface="Century Schoolbook"/>
            </a:endParaRPr>
          </a:p>
        </p:txBody>
      </p:sp>
    </p:spTree>
    <p:extLst>
      <p:ext uri="{BB962C8B-B14F-4D97-AF65-F5344CB8AC3E}">
        <p14:creationId xmlns:p14="http://schemas.microsoft.com/office/powerpoint/2010/main" val="405771732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a:grpSpLocks/>
          </p:cNvGrpSpPr>
          <p:nvPr/>
        </p:nvGrpSpPr>
        <p:grpSpPr bwMode="auto">
          <a:xfrm>
            <a:off x="5486400" y="4229100"/>
            <a:ext cx="3633788" cy="2628900"/>
            <a:chOff x="-40193" y="2564380"/>
            <a:chExt cx="3634092" cy="2628767"/>
          </a:xfrm>
        </p:grpSpPr>
        <p:pic>
          <p:nvPicPr>
            <p:cNvPr id="50199"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93" y="2564380"/>
              <a:ext cx="3505023" cy="262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2506371" y="3293005"/>
              <a:ext cx="0" cy="669891"/>
            </a:xfrm>
            <a:prstGeom prst="straightConnector1">
              <a:avLst/>
            </a:prstGeom>
            <a:ln>
              <a:solidFill>
                <a:srgbClr val="00B501"/>
              </a:solidFill>
              <a:tailEnd type="arrow"/>
            </a:ln>
          </p:spPr>
          <p:style>
            <a:lnRef idx="3">
              <a:schemeClr val="accent4"/>
            </a:lnRef>
            <a:fillRef idx="0">
              <a:schemeClr val="accent4"/>
            </a:fillRef>
            <a:effectRef idx="2">
              <a:schemeClr val="accent4"/>
            </a:effectRef>
            <a:fontRef idx="minor">
              <a:schemeClr val="tx1"/>
            </a:fontRef>
          </p:style>
        </p:cxnSp>
        <p:sp>
          <p:nvSpPr>
            <p:cNvPr id="50201" name="TextBox 9"/>
            <p:cNvSpPr txBox="1">
              <a:spLocks noChangeArrowheads="1"/>
            </p:cNvSpPr>
            <p:nvPr/>
          </p:nvSpPr>
          <p:spPr bwMode="auto">
            <a:xfrm>
              <a:off x="2562848" y="3414045"/>
              <a:ext cx="1031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rgbClr val="000000"/>
                  </a:solidFill>
                </a:rPr>
                <a:t>Grouper</a:t>
              </a:r>
            </a:p>
          </p:txBody>
        </p:sp>
        <p:cxnSp>
          <p:nvCxnSpPr>
            <p:cNvPr id="28" name="Straight Arrow Connector 27"/>
            <p:cNvCxnSpPr/>
            <p:nvPr/>
          </p:nvCxnSpPr>
          <p:spPr>
            <a:xfrm>
              <a:off x="2488907" y="4170849"/>
              <a:ext cx="0" cy="558772"/>
            </a:xfrm>
            <a:prstGeom prst="straightConnector1">
              <a:avLst/>
            </a:prstGeom>
            <a:ln>
              <a:solidFill>
                <a:srgbClr val="FF3300"/>
              </a:solidFill>
              <a:tailEnd type="arrow"/>
            </a:ln>
          </p:spPr>
          <p:style>
            <a:lnRef idx="3">
              <a:schemeClr val="accent4"/>
            </a:lnRef>
            <a:fillRef idx="0">
              <a:schemeClr val="accent4"/>
            </a:fillRef>
            <a:effectRef idx="2">
              <a:schemeClr val="accent4"/>
            </a:effectRef>
            <a:fontRef idx="minor">
              <a:schemeClr val="tx1"/>
            </a:fontRef>
          </p:style>
        </p:cxnSp>
        <p:sp>
          <p:nvSpPr>
            <p:cNvPr id="50203" name="TextBox 13"/>
            <p:cNvSpPr txBox="1">
              <a:spLocks noChangeArrowheads="1"/>
            </p:cNvSpPr>
            <p:nvPr/>
          </p:nvSpPr>
          <p:spPr bwMode="auto">
            <a:xfrm>
              <a:off x="2562847" y="4177819"/>
              <a:ext cx="10310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rgbClr val="000000"/>
                  </a:solidFill>
                </a:rPr>
                <a:t>Not</a:t>
              </a:r>
            </a:p>
            <a:p>
              <a:pPr eaLnBrk="1" hangingPunct="1"/>
              <a:r>
                <a:rPr lang="en-US" sz="1800">
                  <a:solidFill>
                    <a:srgbClr val="000000"/>
                  </a:solidFill>
                </a:rPr>
                <a:t>Grouper</a:t>
              </a:r>
            </a:p>
          </p:txBody>
        </p:sp>
      </p:grpSp>
      <p:sp>
        <p:nvSpPr>
          <p:cNvPr id="2052" name="Rectangle 4"/>
          <p:cNvSpPr>
            <a:spLocks noGrp="1" noChangeArrowheads="1"/>
          </p:cNvSpPr>
          <p:nvPr>
            <p:ph type="title"/>
          </p:nvPr>
        </p:nvSpPr>
        <p:spPr>
          <a:xfrm>
            <a:off x="2057400" y="0"/>
            <a:ext cx="7086600" cy="1143000"/>
          </a:xfrm>
        </p:spPr>
        <p:txBody>
          <a:bodyPr>
            <a:normAutofit/>
          </a:bodyPr>
          <a:lstStyle/>
          <a:p>
            <a:pPr algn="l">
              <a:defRPr/>
            </a:pPr>
            <a:r>
              <a:rPr lang="en-US" sz="2800" dirty="0" smtClean="0"/>
              <a:t>Example 2: Grouper Forensics or What’s in your sandwich?? - John Paul, David Fries, David John</a:t>
            </a:r>
            <a:endParaRPr lang="en-US" sz="2800" dirty="0"/>
          </a:p>
        </p:txBody>
      </p:sp>
      <p:pic>
        <p:nvPicPr>
          <p:cNvPr id="50179" name="Picture 9"/>
          <p:cNvPicPr>
            <a:picLocks noChangeAspect="1" noChangeArrowheads="1"/>
          </p:cNvPicPr>
          <p:nvPr/>
        </p:nvPicPr>
        <p:blipFill>
          <a:blip r:embed="rId4">
            <a:extLst>
              <a:ext uri="{28A0092B-C50C-407E-A947-70E740481C1C}">
                <a14:useLocalDpi xmlns:a14="http://schemas.microsoft.com/office/drawing/2010/main" val="0"/>
              </a:ext>
            </a:extLst>
          </a:blip>
          <a:srcRect t="15764" r="5882" b="17241"/>
          <a:stretch>
            <a:fillRect/>
          </a:stretch>
        </p:blipFill>
        <p:spPr bwMode="auto">
          <a:xfrm>
            <a:off x="5257800" y="1143000"/>
            <a:ext cx="35179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26344" b="4064"/>
          <a:stretch/>
        </p:blipFill>
        <p:spPr bwMode="auto">
          <a:xfrm>
            <a:off x="3962400" y="2819400"/>
            <a:ext cx="2417762" cy="168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1" name="Text Box 9"/>
          <p:cNvSpPr txBox="1">
            <a:spLocks noChangeArrowheads="1"/>
          </p:cNvSpPr>
          <p:nvPr/>
        </p:nvSpPr>
        <p:spPr bwMode="auto">
          <a:xfrm>
            <a:off x="6010275" y="2727325"/>
            <a:ext cx="466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000" dirty="0">
                <a:solidFill>
                  <a:srgbClr val="000000"/>
                </a:solidFill>
              </a:rPr>
              <a:t>?</a:t>
            </a:r>
          </a:p>
        </p:txBody>
      </p:sp>
      <p:sp>
        <p:nvSpPr>
          <p:cNvPr id="50182" name="Text Box 10"/>
          <p:cNvSpPr txBox="1">
            <a:spLocks noChangeArrowheads="1"/>
          </p:cNvSpPr>
          <p:nvPr/>
        </p:nvSpPr>
        <p:spPr bwMode="auto">
          <a:xfrm>
            <a:off x="7696200" y="1143000"/>
            <a:ext cx="466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000">
                <a:solidFill>
                  <a:srgbClr val="000000"/>
                </a:solidFill>
              </a:rPr>
              <a:t>?</a:t>
            </a:r>
          </a:p>
        </p:txBody>
      </p:sp>
      <p:sp>
        <p:nvSpPr>
          <p:cNvPr id="50183" name="Text Box 11"/>
          <p:cNvSpPr txBox="1">
            <a:spLocks noChangeArrowheads="1"/>
          </p:cNvSpPr>
          <p:nvPr/>
        </p:nvSpPr>
        <p:spPr bwMode="auto">
          <a:xfrm>
            <a:off x="3962400" y="2727325"/>
            <a:ext cx="466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000" dirty="0">
                <a:solidFill>
                  <a:srgbClr val="000000"/>
                </a:solidFill>
              </a:rPr>
              <a:t>?</a:t>
            </a:r>
          </a:p>
        </p:txBody>
      </p:sp>
      <p:sp>
        <p:nvSpPr>
          <p:cNvPr id="50185" name="Line 67"/>
          <p:cNvSpPr>
            <a:spLocks noChangeShapeType="1"/>
          </p:cNvSpPr>
          <p:nvPr/>
        </p:nvSpPr>
        <p:spPr bwMode="auto">
          <a:xfrm>
            <a:off x="5150244" y="2772360"/>
            <a:ext cx="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0186" name="Group 72"/>
          <p:cNvGrpSpPr>
            <a:grpSpLocks noChangeAspect="1"/>
          </p:cNvGrpSpPr>
          <p:nvPr/>
        </p:nvGrpSpPr>
        <p:grpSpPr bwMode="auto">
          <a:xfrm>
            <a:off x="1437" y="-21647"/>
            <a:ext cx="2005013" cy="1719262"/>
            <a:chOff x="4222" y="3091"/>
            <a:chExt cx="1344" cy="1152"/>
          </a:xfrm>
        </p:grpSpPr>
        <p:sp>
          <p:nvSpPr>
            <p:cNvPr id="50204" name="Rectangle 68"/>
            <p:cNvSpPr>
              <a:spLocks noChangeArrowheads="1"/>
            </p:cNvSpPr>
            <p:nvPr/>
          </p:nvSpPr>
          <p:spPr bwMode="auto">
            <a:xfrm>
              <a:off x="4222" y="3091"/>
              <a:ext cx="1344" cy="11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50205" name="Picture 71" descr="green-gold-1000dpi-ve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7" y="3126"/>
              <a:ext cx="1248" cy="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87" name="Picture 73"/>
          <p:cNvPicPr>
            <a:picLocks noChangeAspect="1" noChangeArrowheads="1"/>
          </p:cNvPicPr>
          <p:nvPr/>
        </p:nvPicPr>
        <p:blipFill>
          <a:blip r:embed="rId7">
            <a:extLst>
              <a:ext uri="{28A0092B-C50C-407E-A947-70E740481C1C}">
                <a14:useLocalDpi xmlns:a14="http://schemas.microsoft.com/office/drawing/2010/main" val="0"/>
              </a:ext>
            </a:extLst>
          </a:blip>
          <a:srcRect r="72009"/>
          <a:stretch>
            <a:fillRect/>
          </a:stretch>
        </p:blipFill>
        <p:spPr bwMode="auto">
          <a:xfrm>
            <a:off x="152400" y="1771650"/>
            <a:ext cx="1706563"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8"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5257800"/>
            <a:ext cx="19669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75" descr="http://www.guyharveyoceanfoundation.org/images/GHOF_template_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4" y="3213100"/>
            <a:ext cx="20478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2" descr="Giant Catfis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154698"/>
            <a:ext cx="254317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1" name="TextBox 2"/>
          <p:cNvSpPr txBox="1">
            <a:spLocks noChangeArrowheads="1"/>
          </p:cNvSpPr>
          <p:nvPr/>
        </p:nvSpPr>
        <p:spPr bwMode="auto">
          <a:xfrm>
            <a:off x="2514600" y="1143000"/>
            <a:ext cx="1347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dirty="0">
                <a:solidFill>
                  <a:srgbClr val="FFFFFF"/>
                </a:solidFill>
              </a:rPr>
              <a:t>Asian catfish</a:t>
            </a:r>
          </a:p>
        </p:txBody>
      </p:sp>
      <p:sp>
        <p:nvSpPr>
          <p:cNvPr id="50192" name="TextBox 3"/>
          <p:cNvSpPr txBox="1">
            <a:spLocks noChangeArrowheads="1"/>
          </p:cNvSpPr>
          <p:nvPr/>
        </p:nvSpPr>
        <p:spPr bwMode="auto">
          <a:xfrm>
            <a:off x="3157537" y="2405062"/>
            <a:ext cx="1795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dirty="0">
                <a:solidFill>
                  <a:srgbClr val="FFFFFF"/>
                </a:solidFill>
              </a:rPr>
              <a:t>Grouper Imposter</a:t>
            </a:r>
          </a:p>
        </p:txBody>
      </p:sp>
      <p:sp>
        <p:nvSpPr>
          <p:cNvPr id="50193" name="TextBox 4"/>
          <p:cNvSpPr txBox="1">
            <a:spLocks noChangeArrowheads="1"/>
          </p:cNvSpPr>
          <p:nvPr/>
        </p:nvSpPr>
        <p:spPr bwMode="auto">
          <a:xfrm>
            <a:off x="5334000" y="1219200"/>
            <a:ext cx="1279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dirty="0" err="1">
                <a:solidFill>
                  <a:srgbClr val="FFFFFF"/>
                </a:solidFill>
              </a:rPr>
              <a:t>Fla</a:t>
            </a:r>
            <a:r>
              <a:rPr lang="en-US" sz="1600" dirty="0">
                <a:solidFill>
                  <a:srgbClr val="FFFFFF"/>
                </a:solidFill>
              </a:rPr>
              <a:t> Grouper</a:t>
            </a:r>
          </a:p>
        </p:txBody>
      </p:sp>
      <p:sp>
        <p:nvSpPr>
          <p:cNvPr id="50194" name="TextBox 5"/>
          <p:cNvSpPr txBox="1">
            <a:spLocks noChangeArrowheads="1"/>
          </p:cNvSpPr>
          <p:nvPr/>
        </p:nvSpPr>
        <p:spPr bwMode="auto">
          <a:xfrm>
            <a:off x="7270750" y="2481262"/>
            <a:ext cx="1492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600" dirty="0">
                <a:solidFill>
                  <a:srgbClr val="FFFFFF"/>
                </a:solidFill>
              </a:rPr>
              <a:t>The Real Deal</a:t>
            </a:r>
          </a:p>
        </p:txBody>
      </p:sp>
      <p:pic>
        <p:nvPicPr>
          <p:cNvPr id="23" name="Picture 2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981200" y="4572000"/>
            <a:ext cx="2982913"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332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RedSnapperComparison_VandNi_Tim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1788"/>
            <a:ext cx="5321300" cy="4570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2226" name="Picture 2"/>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05000"/>
            <a:ext cx="3230563" cy="389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4"/>
          <p:cNvSpPr txBox="1">
            <a:spLocks noChangeArrowheads="1"/>
          </p:cNvSpPr>
          <p:nvPr/>
        </p:nvSpPr>
        <p:spPr bwMode="auto">
          <a:xfrm>
            <a:off x="3810000" y="6488113"/>
            <a:ext cx="158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1800">
                <a:solidFill>
                  <a:srgbClr val="FFFFFF"/>
                </a:solidFill>
              </a:rPr>
              <a:t>Peebles/USF</a:t>
            </a:r>
          </a:p>
        </p:txBody>
      </p:sp>
      <p:sp>
        <p:nvSpPr>
          <p:cNvPr id="52228" name="TextBox 5"/>
          <p:cNvSpPr txBox="1">
            <a:spLocks noChangeArrowheads="1"/>
          </p:cNvSpPr>
          <p:nvPr/>
        </p:nvSpPr>
        <p:spPr bwMode="auto">
          <a:xfrm>
            <a:off x="533400" y="228600"/>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239D9F"/>
                </a:solidFill>
              </a:rPr>
              <a:t>Example 3</a:t>
            </a:r>
            <a:r>
              <a:rPr lang="en-US" dirty="0" smtClean="0">
                <a:solidFill>
                  <a:srgbClr val="239D9F"/>
                </a:solidFill>
              </a:rPr>
              <a:t>:  Laser </a:t>
            </a:r>
            <a:r>
              <a:rPr lang="en-US" dirty="0">
                <a:solidFill>
                  <a:srgbClr val="239D9F"/>
                </a:solidFill>
              </a:rPr>
              <a:t>Ablation &amp; ICP-MS analysis of </a:t>
            </a:r>
            <a:r>
              <a:rPr lang="en-US" dirty="0" err="1">
                <a:solidFill>
                  <a:srgbClr val="239D9F"/>
                </a:solidFill>
              </a:rPr>
              <a:t>otoliths</a:t>
            </a:r>
            <a:r>
              <a:rPr lang="en-US" dirty="0">
                <a:solidFill>
                  <a:srgbClr val="239D9F"/>
                </a:solidFill>
              </a:rPr>
              <a:t> </a:t>
            </a:r>
            <a:r>
              <a:rPr lang="en-US" dirty="0" smtClean="0">
                <a:solidFill>
                  <a:srgbClr val="239D9F"/>
                </a:solidFill>
              </a:rPr>
              <a:t>– Detection </a:t>
            </a:r>
            <a:r>
              <a:rPr lang="en-US" dirty="0">
                <a:solidFill>
                  <a:srgbClr val="239D9F"/>
                </a:solidFill>
              </a:rPr>
              <a:t>of past contamination of fish by oil.</a:t>
            </a:r>
          </a:p>
        </p:txBody>
      </p:sp>
    </p:spTree>
    <p:extLst>
      <p:ext uri="{BB962C8B-B14F-4D97-AF65-F5344CB8AC3E}">
        <p14:creationId xmlns:p14="http://schemas.microsoft.com/office/powerpoint/2010/main" val="3751792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1143000"/>
          </a:xfrm>
        </p:spPr>
        <p:txBody>
          <a:bodyPr>
            <a:noAutofit/>
          </a:bodyPr>
          <a:lstStyle/>
          <a:p>
            <a:r>
              <a:rPr lang="en-US" sz="2800" b="1" dirty="0">
                <a:solidFill>
                  <a:srgbClr val="10818B"/>
                </a:solidFill>
                <a:latin typeface="Century Gothic"/>
                <a:cs typeface="Century Gothic"/>
              </a:rPr>
              <a:t>Funding Higher Education: A Shifting Paradigm</a:t>
            </a:r>
            <a:br>
              <a:rPr lang="en-US" sz="2800" b="1" dirty="0">
                <a:solidFill>
                  <a:srgbClr val="10818B"/>
                </a:solidFill>
                <a:latin typeface="Century Gothic"/>
                <a:cs typeface="Century Gothic"/>
              </a:rPr>
            </a:br>
            <a:endParaRPr lang="en-US" sz="2800" dirty="0">
              <a:solidFill>
                <a:srgbClr val="10818B"/>
              </a:solidFill>
              <a:latin typeface="Century Gothic"/>
              <a:cs typeface="Century Gothic"/>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32685055"/>
              </p:ext>
            </p:extLst>
          </p:nvPr>
        </p:nvGraphicFramePr>
        <p:xfrm>
          <a:off x="457200" y="12954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2738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10818B"/>
                </a:solidFill>
              </a:rPr>
              <a:t>Moving Forward</a:t>
            </a:r>
            <a:endParaRPr lang="en-US" dirty="0">
              <a:solidFill>
                <a:srgbClr val="10818B"/>
              </a:solidFill>
            </a:endParaRPr>
          </a:p>
        </p:txBody>
      </p:sp>
      <p:sp>
        <p:nvSpPr>
          <p:cNvPr id="3" name="Content Placeholder 2"/>
          <p:cNvSpPr>
            <a:spLocks noGrp="1"/>
          </p:cNvSpPr>
          <p:nvPr>
            <p:ph idx="1"/>
          </p:nvPr>
        </p:nvSpPr>
        <p:spPr/>
        <p:txBody>
          <a:bodyPr/>
          <a:lstStyle/>
          <a:p>
            <a:r>
              <a:rPr lang="en-US" dirty="0" smtClean="0"/>
              <a:t>Help us promote the value of higher education in Florida</a:t>
            </a:r>
          </a:p>
          <a:p>
            <a:r>
              <a:rPr lang="en-US" dirty="0" smtClean="0"/>
              <a:t>Help us combat reduction in Pell grants at Federal level</a:t>
            </a:r>
          </a:p>
          <a:p>
            <a:r>
              <a:rPr lang="en-US" dirty="0" smtClean="0"/>
              <a:t>Help us demand recognition of the importance of a healthy ocean and Gulf to the state of </a:t>
            </a:r>
            <a:r>
              <a:rPr lang="en-US" dirty="0"/>
              <a:t>F</a:t>
            </a:r>
            <a:r>
              <a:rPr lang="en-US" dirty="0" smtClean="0"/>
              <a:t>lorida</a:t>
            </a:r>
            <a:endParaRPr lang="en-US" dirty="0"/>
          </a:p>
        </p:txBody>
      </p:sp>
    </p:spTree>
    <p:extLst>
      <p:ext uri="{BB962C8B-B14F-4D97-AF65-F5344CB8AC3E}">
        <p14:creationId xmlns:p14="http://schemas.microsoft.com/office/powerpoint/2010/main" val="306164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MS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1395</TotalTime>
  <Words>4481</Words>
  <Application>Microsoft Macintosh PowerPoint</Application>
  <PresentationFormat>On-screen Show (4:3)</PresentationFormat>
  <Paragraphs>779</Paragraphs>
  <Slides>93</Slides>
  <Notes>63</Notes>
  <HiddenSlides>0</HiddenSlides>
  <MMClips>0</MMClips>
  <ScaleCrop>false</ScaleCrop>
  <HeadingPairs>
    <vt:vector size="4" baseType="variant">
      <vt:variant>
        <vt:lpstr>Theme</vt:lpstr>
      </vt:variant>
      <vt:variant>
        <vt:i4>7</vt:i4>
      </vt:variant>
      <vt:variant>
        <vt:lpstr>Slide Titles</vt:lpstr>
      </vt:variant>
      <vt:variant>
        <vt:i4>93</vt:i4>
      </vt:variant>
    </vt:vector>
  </HeadingPairs>
  <TitlesOfParts>
    <vt:vector size="100" baseType="lpstr">
      <vt:lpstr>Office Theme</vt:lpstr>
      <vt:lpstr>1_Office Theme</vt:lpstr>
      <vt:lpstr>3_Office Theme</vt:lpstr>
      <vt:lpstr>5_Office Theme</vt:lpstr>
      <vt:lpstr>6_Office Theme</vt:lpstr>
      <vt:lpstr>CMS Theme</vt:lpstr>
      <vt:lpstr>2_Office Theme</vt:lpstr>
      <vt:lpstr>PowerPoint Presentation</vt:lpstr>
      <vt:lpstr>PowerPoint Presentation</vt:lpstr>
      <vt:lpstr>PowerPoint Presentation</vt:lpstr>
      <vt:lpstr>Undergraduate Opportunities offered by CMS:</vt:lpstr>
      <vt:lpstr>PowerPoint Presentation</vt:lpstr>
      <vt:lpstr>MARINE RESOURCE ASSESSMENT FELLOWSHIPS (NOAA)</vt:lpstr>
      <vt:lpstr>PowerPoint Presentation</vt:lpstr>
      <vt:lpstr>Wells Fargo Fellowship in Marine Science</vt:lpstr>
      <vt:lpstr>Dominika E. Wojcieszek</vt:lpstr>
      <vt:lpstr>PowerPoint Presentation</vt:lpstr>
      <vt:lpstr>Southern Kingfish Association’s Fellowship</vt:lpstr>
      <vt:lpstr>Alisha Gray</vt:lpstr>
      <vt:lpstr>Mahaffey Family Graduate Fellowship</vt:lpstr>
      <vt:lpstr>Mahaffey Family Graduate Fellowship</vt:lpstr>
      <vt:lpstr>Mary I. Abercrombie</vt:lpstr>
      <vt:lpstr>PowerPoint Presentation</vt:lpstr>
      <vt:lpstr>W. HOGARTH FELLOWSHIP IN MARINE MAMMALS</vt:lpstr>
      <vt:lpstr>Erica Hudson Ombres</vt:lpstr>
      <vt:lpstr>PowerPoint Presentation</vt:lpstr>
      <vt:lpstr>CARL D. RIGGS FELLOWSHIP</vt:lpstr>
      <vt:lpstr>Paul Suprenand</vt:lpstr>
      <vt:lpstr>Linton Tibbetts Fellowship</vt:lpstr>
      <vt:lpstr>LINTON TIBBETTS FELLOWSHIP</vt:lpstr>
      <vt:lpstr>Katie Wirt</vt:lpstr>
      <vt:lpstr>PowerPoint Presentation</vt:lpstr>
      <vt:lpstr>Sanibel Captiva/Bridell Memorial  Fellowship</vt:lpstr>
      <vt:lpstr>Robert M. Ulrich</vt:lpstr>
      <vt:lpstr>PowerPoint Presentation</vt:lpstr>
      <vt:lpstr>PARROT HEAD FELLOWSHIP</vt:lpstr>
      <vt:lpstr>Brendan O’Connor</vt:lpstr>
      <vt:lpstr>PowerPoint Presentation</vt:lpstr>
      <vt:lpstr>George Lorton Fellowship</vt:lpstr>
      <vt:lpstr>Danielle Greenhow</vt:lpstr>
      <vt:lpstr>Von Rosenstiel Endowed Fellowships (4 awardees)</vt:lpstr>
      <vt:lpstr>Von Rosenstiel Endowed Fellowship</vt:lpstr>
      <vt:lpstr>Jenny Fenton</vt:lpstr>
      <vt:lpstr>Von Rosenstiel Endowed Fellowship</vt:lpstr>
      <vt:lpstr>Jacquelin Hipes</vt:lpstr>
      <vt:lpstr>Von Rosenstiel Endowed Fellowship</vt:lpstr>
      <vt:lpstr>Joshua L. Breithaupt</vt:lpstr>
      <vt:lpstr>Von Rosenstiel Fellowship</vt:lpstr>
      <vt:lpstr>Sarah Kwon</vt:lpstr>
      <vt:lpstr>PowerPoint Presentation</vt:lpstr>
      <vt:lpstr>GULF OCEANOGRAPHIC CHARITABLE TRUST FELLOWSHIP</vt:lpstr>
      <vt:lpstr>Holly J. Rolls</vt:lpstr>
      <vt:lpstr>GULF OCEANOGRAPHIC CHARITABLE TRUST FELLOWSHIP</vt:lpstr>
      <vt:lpstr>Benjamin Ross</vt:lpstr>
      <vt:lpstr>PowerPoint Presentation</vt:lpstr>
      <vt:lpstr>C.W. Bill Young Fellowship</vt:lpstr>
      <vt:lpstr>Bo Yang</vt:lpstr>
      <vt:lpstr>PowerPoint Presentation</vt:lpstr>
      <vt:lpstr>PAUL L. GETTING FELLOWSHIP</vt:lpstr>
      <vt:lpstr>Esa-Matti Tastula</vt:lpstr>
      <vt:lpstr>PowerPoint Presentation</vt:lpstr>
      <vt:lpstr>JACK &amp; KATHARINE ANN LAKE FELLOWSHIP</vt:lpstr>
      <vt:lpstr>Christin T. Murphy</vt:lpstr>
      <vt:lpstr>PowerPoint Presentation</vt:lpstr>
      <vt:lpstr>ROBERT M. GARRELS FELLOWSHIP </vt:lpstr>
      <vt:lpstr>Mark C. Patsavas</vt:lpstr>
      <vt:lpstr>PowerPoint Presentation</vt:lpstr>
      <vt:lpstr>PETER R. BETZER FELLOWSHIP</vt:lpstr>
      <vt:lpstr>Timothy Seung-chul Lee</vt:lpstr>
      <vt:lpstr>PowerPoint Presentation</vt:lpstr>
      <vt:lpstr>ST. PETERSBURG DOWNTOWN PARTNERSHIP FELLOWSHIP IN COASTAL SCIENCE</vt:lpstr>
      <vt:lpstr>Rebekka A. Larson</vt:lpstr>
      <vt:lpstr>PowerPoint Presentation</vt:lpstr>
      <vt:lpstr> WILLIAM &amp; ELSIE KNIGHT  FELLOWSHIP </vt:lpstr>
      <vt:lpstr>Brian Barnes</vt:lpstr>
      <vt:lpstr>WILLIAM &amp; ELSIE KNIGHT  FELLOWSHIP</vt:lpstr>
      <vt:lpstr>Carlie Williams</vt:lpstr>
      <vt:lpstr>THANK YOU!</vt:lpstr>
      <vt:lpstr>Understanding the Global Ocean</vt:lpstr>
      <vt:lpstr>Regionally Relevant</vt:lpstr>
      <vt:lpstr>On April 20, 2010 Explosion and Fire on Transocean Ltd’s Drilling Rig - Deepwater Horizon Explosion</vt:lpstr>
      <vt:lpstr>Oil Spill from Space—May 24, 2010 A 2-Dimensional Disaster </vt:lpstr>
      <vt:lpstr>PowerPoint Presentation</vt:lpstr>
      <vt:lpstr>PowerPoint Presentation</vt:lpstr>
      <vt:lpstr>PowerPoint Presentation</vt:lpstr>
      <vt:lpstr>C-IMAGE Consortium Partners: assembling the world’s experts</vt:lpstr>
      <vt:lpstr>PowerPoint Presentation</vt:lpstr>
      <vt:lpstr>Problem: In winter of 2010-2011 many anecdotal reports of fish with skin lesions; no adequate baseline to evaluate if rates had increased  in 2011: Conducted Survey of GoM Reef Fishes for Disease Frequency</vt:lpstr>
      <vt:lpstr>PowerPoint Presentation</vt:lpstr>
      <vt:lpstr>PowerPoint Presentation</vt:lpstr>
      <vt:lpstr>PowerPoint Presentation</vt:lpstr>
      <vt:lpstr>PowerPoint Presentation</vt:lpstr>
      <vt:lpstr>PowerPoint Presentation</vt:lpstr>
      <vt:lpstr>PowerPoint Presentation</vt:lpstr>
      <vt:lpstr>Example 1: Using Genomics for Species Identification of Individual Eggs</vt:lpstr>
      <vt:lpstr>PowerPoint Presentation</vt:lpstr>
      <vt:lpstr>Example 2: Grouper Forensics or What’s in your sandwich?? - John Paul, David Fries, David John</vt:lpstr>
      <vt:lpstr>PowerPoint Presentation</vt:lpstr>
      <vt:lpstr>Funding Higher Education: A Shifting Paradigm </vt:lpstr>
      <vt:lpstr>Moving Forward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CMS Deans Office</dc:creator>
  <cp:lastModifiedBy>Jacqueline Dixon</cp:lastModifiedBy>
  <cp:revision>100</cp:revision>
  <cp:lastPrinted>2012-10-02T17:31:44Z</cp:lastPrinted>
  <dcterms:created xsi:type="dcterms:W3CDTF">2012-08-20T14:11:53Z</dcterms:created>
  <dcterms:modified xsi:type="dcterms:W3CDTF">2012-10-12T14:05:32Z</dcterms:modified>
</cp:coreProperties>
</file>