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jpeg" ContentType="image/jpeg"/>
  <Default Extension="xml" ContentType="application/xml"/>
  <Default Extension="bin" ContentType="application/vnd.openxmlformats-officedocument.presentationml.printerSettings"/>
  <Default Extension="tif" ContentType="image/tiff"/>
  <Default Extension="png" ContentType="image/png"/>
  <Default Extension="rels" ContentType="application/vnd.openxmlformats-package.relationships+xml"/>
  <Default Extension="wmf" ContentType="image/x-wmf"/>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87" r:id="rId3"/>
  </p:sldMasterIdLst>
  <p:notesMasterIdLst>
    <p:notesMasterId r:id="rId45"/>
  </p:notesMasterIdLst>
  <p:handoutMasterIdLst>
    <p:handoutMasterId r:id="rId46"/>
  </p:handoutMasterIdLst>
  <p:sldIdLst>
    <p:sldId id="257" r:id="rId4"/>
    <p:sldId id="506" r:id="rId5"/>
    <p:sldId id="531" r:id="rId6"/>
    <p:sldId id="532" r:id="rId7"/>
    <p:sldId id="488" r:id="rId8"/>
    <p:sldId id="530" r:id="rId9"/>
    <p:sldId id="492" r:id="rId10"/>
    <p:sldId id="519" r:id="rId11"/>
    <p:sldId id="520" r:id="rId12"/>
    <p:sldId id="508" r:id="rId13"/>
    <p:sldId id="524" r:id="rId14"/>
    <p:sldId id="525" r:id="rId15"/>
    <p:sldId id="526" r:id="rId16"/>
    <p:sldId id="509" r:id="rId17"/>
    <p:sldId id="484" r:id="rId18"/>
    <p:sldId id="485" r:id="rId19"/>
    <p:sldId id="496" r:id="rId20"/>
    <p:sldId id="497" r:id="rId21"/>
    <p:sldId id="479" r:id="rId22"/>
    <p:sldId id="505" r:id="rId23"/>
    <p:sldId id="499" r:id="rId24"/>
    <p:sldId id="498" r:id="rId25"/>
    <p:sldId id="500" r:id="rId26"/>
    <p:sldId id="502" r:id="rId27"/>
    <p:sldId id="503" r:id="rId28"/>
    <p:sldId id="504" r:id="rId29"/>
    <p:sldId id="507" r:id="rId30"/>
    <p:sldId id="501" r:id="rId31"/>
    <p:sldId id="522" r:id="rId32"/>
    <p:sldId id="486" r:id="rId33"/>
    <p:sldId id="457" r:id="rId34"/>
    <p:sldId id="458" r:id="rId35"/>
    <p:sldId id="462" r:id="rId36"/>
    <p:sldId id="510" r:id="rId37"/>
    <p:sldId id="473" r:id="rId38"/>
    <p:sldId id="516" r:id="rId39"/>
    <p:sldId id="518" r:id="rId40"/>
    <p:sldId id="521" r:id="rId41"/>
    <p:sldId id="527" r:id="rId42"/>
    <p:sldId id="528" r:id="rId43"/>
    <p:sldId id="529"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FF25"/>
    <a:srgbClr val="239D9F"/>
    <a:srgbClr val="10818B"/>
    <a:srgbClr val="17C6B3"/>
    <a:srgbClr val="CDB06C"/>
    <a:srgbClr val="CDB9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061" autoAdjust="0"/>
  </p:normalViewPr>
  <p:slideViewPr>
    <p:cSldViewPr>
      <p:cViewPr>
        <p:scale>
          <a:sx n="165" d="100"/>
          <a:sy n="165" d="100"/>
        </p:scale>
        <p:origin x="-976" y="-160"/>
      </p:cViewPr>
      <p:guideLst>
        <p:guide orient="horz" pos="2160"/>
        <p:guide pos="2880"/>
      </p:guideLst>
    </p:cSldViewPr>
  </p:slideViewPr>
  <p:notesTextViewPr>
    <p:cViewPr>
      <p:scale>
        <a:sx n="1" d="1"/>
        <a:sy n="1" d="1"/>
      </p:scale>
      <p:origin x="0" y="0"/>
    </p:cViewPr>
  </p:notesTextViewPr>
  <p:sorterViewPr>
    <p:cViewPr>
      <p:scale>
        <a:sx n="100" d="100"/>
        <a:sy n="100" d="100"/>
      </p:scale>
      <p:origin x="0" y="3636"/>
    </p:cViewPr>
  </p:sorterViewPr>
  <p:notesViewPr>
    <p:cSldViewPr>
      <p:cViewPr varScale="1">
        <p:scale>
          <a:sx n="54" d="100"/>
          <a:sy n="54" d="100"/>
        </p:scale>
        <p:origin x="-253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davidnaar:Desktop:FALL%202012%20STATS.xlsx" TargetMode="External"/><Relationship Id="rId3"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4.xml.rels><?xml version="1.0" encoding="UTF-8" standalone="yes"?>
<Relationships xmlns="http://schemas.openxmlformats.org/package/2006/relationships"><Relationship Id="rId1" Type="http://schemas.openxmlformats.org/officeDocument/2006/relationships/oleObject" Target="file:///C:\Users\cschwint\Desktop\Budget%20Presentation\CMS%20Grant%20Expenses%2006-Current.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cschwint\Desktop\Budget%20Presentation\CMS%20Grant%20Expenses%2006-Current.xls"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title>
      <c:tx>
        <c:rich>
          <a:bodyPr/>
          <a:lstStyle/>
          <a:p>
            <a:pPr>
              <a:defRPr sz="2800" b="0" u="sng">
                <a:solidFill>
                  <a:srgbClr val="10818B"/>
                </a:solidFill>
              </a:defRPr>
            </a:pPr>
            <a:r>
              <a:rPr lang="en-US" sz="2800" b="0" u="sng" dirty="0" smtClean="0">
                <a:solidFill>
                  <a:srgbClr val="0DFF25"/>
                </a:solidFill>
              </a:rPr>
              <a:t>International (green)</a:t>
            </a:r>
            <a:r>
              <a:rPr lang="en-US" sz="2800" b="0" u="sng" dirty="0" smtClean="0">
                <a:solidFill>
                  <a:srgbClr val="10818B"/>
                </a:solidFill>
              </a:rPr>
              <a:t>,</a:t>
            </a:r>
            <a:r>
              <a:rPr lang="en-US" sz="2800" b="0" u="sng" baseline="0" dirty="0" smtClean="0">
                <a:solidFill>
                  <a:srgbClr val="10818B"/>
                </a:solidFill>
              </a:rPr>
              <a:t> </a:t>
            </a:r>
            <a:r>
              <a:rPr lang="en-US" sz="2800" b="1" u="sng" dirty="0" err="1" smtClean="0">
                <a:solidFill>
                  <a:schemeClr val="accent4">
                    <a:lumMod val="75000"/>
                  </a:schemeClr>
                </a:solidFill>
              </a:rPr>
              <a:t>U</a:t>
            </a:r>
            <a:r>
              <a:rPr lang="en-US" sz="2800" b="0" u="sng" dirty="0" err="1" smtClean="0">
                <a:solidFill>
                  <a:schemeClr val="accent4">
                    <a:lumMod val="75000"/>
                  </a:schemeClr>
                </a:solidFill>
              </a:rPr>
              <a:t>nder</a:t>
            </a:r>
            <a:r>
              <a:rPr lang="en-US" sz="2800" b="1" u="sng" baseline="0" dirty="0" err="1" smtClean="0">
                <a:solidFill>
                  <a:schemeClr val="accent4">
                    <a:lumMod val="75000"/>
                  </a:schemeClr>
                </a:solidFill>
              </a:rPr>
              <a:t>R</a:t>
            </a:r>
            <a:r>
              <a:rPr lang="en-US" sz="2800" b="0" u="sng" baseline="0" dirty="0" err="1" smtClean="0">
                <a:solidFill>
                  <a:schemeClr val="accent4">
                    <a:lumMod val="75000"/>
                  </a:schemeClr>
                </a:solidFill>
              </a:rPr>
              <a:t>epresented</a:t>
            </a:r>
            <a:r>
              <a:rPr lang="en-US" sz="2800" b="0" u="sng" baseline="0" dirty="0" smtClean="0">
                <a:solidFill>
                  <a:schemeClr val="accent4">
                    <a:lumMod val="75000"/>
                  </a:schemeClr>
                </a:solidFill>
              </a:rPr>
              <a:t> (purple)</a:t>
            </a:r>
            <a:r>
              <a:rPr lang="en-US" sz="2800" b="0" u="sng" baseline="0" dirty="0" smtClean="0">
                <a:solidFill>
                  <a:srgbClr val="10818B"/>
                </a:solidFill>
              </a:rPr>
              <a:t>, </a:t>
            </a:r>
            <a:r>
              <a:rPr lang="en-US" sz="2800" b="0" u="sng" dirty="0" smtClean="0">
                <a:solidFill>
                  <a:srgbClr val="10818B"/>
                </a:solidFill>
              </a:rPr>
              <a:t>and </a:t>
            </a:r>
            <a:r>
              <a:rPr lang="en-US" sz="2800" b="0" u="sng" dirty="0" smtClean="0">
                <a:solidFill>
                  <a:schemeClr val="accent5">
                    <a:lumMod val="75000"/>
                  </a:schemeClr>
                </a:solidFill>
              </a:rPr>
              <a:t>US (blue)</a:t>
            </a:r>
            <a:r>
              <a:rPr lang="en-US" sz="2800" b="0" u="sng" baseline="0" dirty="0" smtClean="0">
                <a:solidFill>
                  <a:schemeClr val="accent5">
                    <a:lumMod val="75000"/>
                  </a:schemeClr>
                </a:solidFill>
              </a:rPr>
              <a:t> </a:t>
            </a:r>
            <a:r>
              <a:rPr lang="en-US" sz="2800" b="0" u="sng" baseline="0" dirty="0" smtClean="0">
                <a:solidFill>
                  <a:srgbClr val="10818B"/>
                </a:solidFill>
              </a:rPr>
              <a:t>student </a:t>
            </a:r>
            <a:r>
              <a:rPr lang="en-US" sz="2800" b="0" u="sng" dirty="0" smtClean="0">
                <a:solidFill>
                  <a:srgbClr val="10818B"/>
                </a:solidFill>
              </a:rPr>
              <a:t>numbers</a:t>
            </a:r>
            <a:r>
              <a:rPr lang="en-US" sz="2800" b="0" u="sng" baseline="0" dirty="0" smtClean="0">
                <a:solidFill>
                  <a:srgbClr val="10818B"/>
                </a:solidFill>
              </a:rPr>
              <a:t> </a:t>
            </a:r>
            <a:endParaRPr lang="en-US" sz="2800" b="0" u="sng" dirty="0">
              <a:solidFill>
                <a:srgbClr val="10818B"/>
              </a:solidFill>
            </a:endParaRPr>
          </a:p>
        </c:rich>
      </c:tx>
      <c:layout/>
      <c:overlay val="0"/>
    </c:title>
    <c:autoTitleDeleted val="0"/>
    <c:plotArea>
      <c:layout>
        <c:manualLayout>
          <c:layoutTarget val="inner"/>
          <c:xMode val="edge"/>
          <c:yMode val="edge"/>
          <c:x val="0.0889736570034706"/>
          <c:y val="0.214442301197992"/>
          <c:w val="0.884666511228988"/>
          <c:h val="0.680490606284355"/>
        </c:manualLayout>
      </c:layout>
      <c:barChart>
        <c:barDir val="col"/>
        <c:grouping val="stacked"/>
        <c:varyColors val="0"/>
        <c:ser>
          <c:idx val="2"/>
          <c:order val="0"/>
          <c:tx>
            <c:strRef>
              <c:f>'Ethnicity Source data'!$C$47</c:f>
              <c:strCache>
                <c:ptCount val="1"/>
                <c:pt idx="0">
                  <c:v>Non Resident Aliens</c:v>
                </c:pt>
              </c:strCache>
            </c:strRef>
          </c:tx>
          <c:invertIfNegative val="0"/>
          <c:dLbls>
            <c:dLbl>
              <c:idx val="0"/>
              <c:tx>
                <c:rich>
                  <a:bodyPr/>
                  <a:lstStyle/>
                  <a:p>
                    <a:r>
                      <a:rPr lang="en-US" sz="2400" b="1"/>
                      <a:t>9</a:t>
                    </a:r>
                    <a:r>
                      <a:rPr lang="en-US" sz="2400"/>
                      <a:t>%</a:t>
                    </a:r>
                    <a:endParaRPr lang="en-US"/>
                  </a:p>
                </c:rich>
              </c:tx>
              <c:showLegendKey val="0"/>
              <c:showVal val="1"/>
              <c:showCatName val="0"/>
              <c:showSerName val="0"/>
              <c:showPercent val="0"/>
              <c:showBubbleSize val="0"/>
            </c:dLbl>
            <c:dLbl>
              <c:idx val="1"/>
              <c:tx>
                <c:rich>
                  <a:bodyPr/>
                  <a:lstStyle/>
                  <a:p>
                    <a:r>
                      <a:rPr lang="en-US" sz="2400" b="1"/>
                      <a:t>7</a:t>
                    </a:r>
                    <a:r>
                      <a:rPr lang="en-US" sz="2400"/>
                      <a:t>%</a:t>
                    </a:r>
                    <a:endParaRPr lang="en-US"/>
                  </a:p>
                </c:rich>
              </c:tx>
              <c:showLegendKey val="0"/>
              <c:showVal val="1"/>
              <c:showCatName val="0"/>
              <c:showSerName val="0"/>
              <c:showPercent val="0"/>
              <c:showBubbleSize val="0"/>
            </c:dLbl>
            <c:dLbl>
              <c:idx val="2"/>
              <c:tx>
                <c:rich>
                  <a:bodyPr/>
                  <a:lstStyle/>
                  <a:p>
                    <a:r>
                      <a:rPr lang="en-US" sz="2400" b="1"/>
                      <a:t>1</a:t>
                    </a:r>
                    <a:r>
                      <a:rPr lang="en-US" sz="2400"/>
                      <a:t>0%</a:t>
                    </a:r>
                    <a:endParaRPr lang="en-US"/>
                  </a:p>
                </c:rich>
              </c:tx>
              <c:showLegendKey val="0"/>
              <c:showVal val="1"/>
              <c:showCatName val="0"/>
              <c:showSerName val="0"/>
              <c:showPercent val="0"/>
              <c:showBubbleSize val="0"/>
            </c:dLbl>
            <c:dLbl>
              <c:idx val="3"/>
              <c:tx>
                <c:rich>
                  <a:bodyPr/>
                  <a:lstStyle/>
                  <a:p>
                    <a:r>
                      <a:rPr lang="en-US" sz="2400" b="1"/>
                      <a:t>1</a:t>
                    </a:r>
                    <a:r>
                      <a:rPr lang="en-US" sz="2400"/>
                      <a:t>1%</a:t>
                    </a:r>
                    <a:endParaRPr lang="en-US"/>
                  </a:p>
                </c:rich>
              </c:tx>
              <c:showLegendKey val="0"/>
              <c:showVal val="1"/>
              <c:showCatName val="0"/>
              <c:showSerName val="0"/>
              <c:showPercent val="0"/>
              <c:showBubbleSize val="0"/>
            </c:dLbl>
            <c:dLbl>
              <c:idx val="4"/>
              <c:tx>
                <c:rich>
                  <a:bodyPr/>
                  <a:lstStyle/>
                  <a:p>
                    <a:r>
                      <a:rPr lang="en-US" sz="2400" b="1"/>
                      <a:t>1</a:t>
                    </a:r>
                    <a:r>
                      <a:rPr lang="en-US" sz="2400"/>
                      <a:t>5%</a:t>
                    </a:r>
                    <a:endParaRPr lang="en-US"/>
                  </a:p>
                </c:rich>
              </c:tx>
              <c:showLegendKey val="0"/>
              <c:showVal val="1"/>
              <c:showCatName val="0"/>
              <c:showSerName val="0"/>
              <c:showPercent val="0"/>
              <c:showBubbleSize val="0"/>
            </c:dLbl>
            <c:dLbl>
              <c:idx val="5"/>
              <c:tx>
                <c:rich>
                  <a:bodyPr/>
                  <a:lstStyle/>
                  <a:p>
                    <a:r>
                      <a:rPr lang="en-US" sz="2400" b="1"/>
                      <a:t>9</a:t>
                    </a:r>
                    <a:r>
                      <a:rPr lang="en-US" sz="2400"/>
                      <a:t>%</a:t>
                    </a:r>
                    <a:endParaRPr lang="en-US"/>
                  </a:p>
                </c:rich>
              </c:tx>
              <c:showLegendKey val="0"/>
              <c:showVal val="1"/>
              <c:showCatName val="0"/>
              <c:showSerName val="0"/>
              <c:showPercent val="0"/>
              <c:showBubbleSize val="0"/>
            </c:dLbl>
            <c:txPr>
              <a:bodyPr/>
              <a:lstStyle/>
              <a:p>
                <a:pPr>
                  <a:defRPr sz="2400" b="1"/>
                </a:pPr>
                <a:endParaRPr lang="en-US"/>
              </a:p>
            </c:txPr>
            <c:showLegendKey val="0"/>
            <c:showVal val="1"/>
            <c:showCatName val="0"/>
            <c:showSerName val="0"/>
            <c:showPercent val="0"/>
            <c:showBubbleSize val="0"/>
            <c:showLeaderLines val="0"/>
          </c:dLbls>
          <c:cat>
            <c:numRef>
              <c:f>'Ethnicity Source data'!$A$60:$A$65</c:f>
              <c:numCache>
                <c:formatCode>General</c:formatCode>
                <c:ptCount val="6"/>
                <c:pt idx="0">
                  <c:v>2007.0</c:v>
                </c:pt>
                <c:pt idx="1">
                  <c:v>2008.0</c:v>
                </c:pt>
                <c:pt idx="2">
                  <c:v>2009.0</c:v>
                </c:pt>
                <c:pt idx="3">
                  <c:v>2010.0</c:v>
                </c:pt>
                <c:pt idx="4">
                  <c:v>2011.0</c:v>
                </c:pt>
                <c:pt idx="5">
                  <c:v>2012.0</c:v>
                </c:pt>
              </c:numCache>
            </c:numRef>
          </c:cat>
          <c:val>
            <c:numRef>
              <c:f>'Ethnicity Source data'!$C$60:$C$65</c:f>
              <c:numCache>
                <c:formatCode>General</c:formatCode>
                <c:ptCount val="6"/>
                <c:pt idx="0">
                  <c:v>10.0</c:v>
                </c:pt>
                <c:pt idx="1">
                  <c:v>7.0</c:v>
                </c:pt>
                <c:pt idx="2">
                  <c:v>10.0</c:v>
                </c:pt>
                <c:pt idx="3">
                  <c:v>11.0</c:v>
                </c:pt>
                <c:pt idx="4">
                  <c:v>16.0</c:v>
                </c:pt>
                <c:pt idx="5">
                  <c:v>9.0</c:v>
                </c:pt>
              </c:numCache>
            </c:numRef>
          </c:val>
        </c:ser>
        <c:ser>
          <c:idx val="3"/>
          <c:order val="2"/>
          <c:tx>
            <c:strRef>
              <c:f>'Ethnicity Source data'!$E$47</c:f>
              <c:strCache>
                <c:ptCount val="1"/>
                <c:pt idx="0">
                  <c:v>US Minority</c:v>
                </c:pt>
              </c:strCache>
            </c:strRef>
          </c:tx>
          <c:invertIfNegative val="0"/>
          <c:dLbls>
            <c:dLbl>
              <c:idx val="0"/>
              <c:layout/>
              <c:tx>
                <c:rich>
                  <a:bodyPr/>
                  <a:lstStyle/>
                  <a:p>
                    <a:r>
                      <a:rPr lang="en-US" sz="2400" b="1"/>
                      <a:t>1</a:t>
                    </a:r>
                    <a:r>
                      <a:rPr lang="en-US" sz="2400"/>
                      <a:t>9%</a:t>
                    </a:r>
                    <a:endParaRPr lang="en-US"/>
                  </a:p>
                </c:rich>
              </c:tx>
              <c:showLegendKey val="0"/>
              <c:showVal val="1"/>
              <c:showCatName val="0"/>
              <c:showSerName val="0"/>
              <c:showPercent val="0"/>
              <c:showBubbleSize val="0"/>
            </c:dLbl>
            <c:dLbl>
              <c:idx val="1"/>
              <c:layout/>
              <c:tx>
                <c:rich>
                  <a:bodyPr/>
                  <a:lstStyle/>
                  <a:p>
                    <a:r>
                      <a:rPr lang="en-US" sz="2400" b="1"/>
                      <a:t>1</a:t>
                    </a:r>
                    <a:r>
                      <a:rPr lang="en-US" sz="2400"/>
                      <a:t>4%</a:t>
                    </a:r>
                    <a:endParaRPr lang="en-US"/>
                  </a:p>
                </c:rich>
              </c:tx>
              <c:showLegendKey val="0"/>
              <c:showVal val="1"/>
              <c:showCatName val="0"/>
              <c:showSerName val="0"/>
              <c:showPercent val="0"/>
              <c:showBubbleSize val="0"/>
            </c:dLbl>
            <c:dLbl>
              <c:idx val="2"/>
              <c:layout/>
              <c:tx>
                <c:rich>
                  <a:bodyPr/>
                  <a:lstStyle/>
                  <a:p>
                    <a:r>
                      <a:rPr lang="en-US" sz="2400" b="1"/>
                      <a:t>1</a:t>
                    </a:r>
                    <a:r>
                      <a:rPr lang="en-US" sz="2400"/>
                      <a:t>6%</a:t>
                    </a:r>
                    <a:endParaRPr lang="en-US"/>
                  </a:p>
                </c:rich>
              </c:tx>
              <c:showLegendKey val="0"/>
              <c:showVal val="1"/>
              <c:showCatName val="0"/>
              <c:showSerName val="0"/>
              <c:showPercent val="0"/>
              <c:showBubbleSize val="0"/>
            </c:dLbl>
            <c:dLbl>
              <c:idx val="3"/>
              <c:layout/>
              <c:tx>
                <c:rich>
                  <a:bodyPr/>
                  <a:lstStyle/>
                  <a:p>
                    <a:r>
                      <a:rPr lang="en-US" sz="2400" b="1"/>
                      <a:t>1</a:t>
                    </a:r>
                    <a:r>
                      <a:rPr lang="en-US" sz="2400"/>
                      <a:t>7%</a:t>
                    </a:r>
                    <a:endParaRPr lang="en-US"/>
                  </a:p>
                </c:rich>
              </c:tx>
              <c:showLegendKey val="0"/>
              <c:showVal val="1"/>
              <c:showCatName val="0"/>
              <c:showSerName val="0"/>
              <c:showPercent val="0"/>
              <c:showBubbleSize val="0"/>
            </c:dLbl>
            <c:dLbl>
              <c:idx val="4"/>
              <c:layout/>
              <c:tx>
                <c:rich>
                  <a:bodyPr/>
                  <a:lstStyle/>
                  <a:p>
                    <a:r>
                      <a:rPr lang="en-US" sz="2400" b="1"/>
                      <a:t>1</a:t>
                    </a:r>
                    <a:r>
                      <a:rPr lang="en-US" sz="2400"/>
                      <a:t>6%</a:t>
                    </a:r>
                    <a:endParaRPr lang="en-US"/>
                  </a:p>
                </c:rich>
              </c:tx>
              <c:showLegendKey val="0"/>
              <c:showVal val="1"/>
              <c:showCatName val="0"/>
              <c:showSerName val="0"/>
              <c:showPercent val="0"/>
              <c:showBubbleSize val="0"/>
            </c:dLbl>
            <c:dLbl>
              <c:idx val="5"/>
              <c:layout/>
              <c:tx>
                <c:rich>
                  <a:bodyPr/>
                  <a:lstStyle/>
                  <a:p>
                    <a:r>
                      <a:rPr lang="en-US" sz="2400" b="1"/>
                      <a:t>2</a:t>
                    </a:r>
                    <a:r>
                      <a:rPr lang="en-US" sz="2400"/>
                      <a:t>0%</a:t>
                    </a:r>
                    <a:endParaRPr lang="en-US"/>
                  </a:p>
                </c:rich>
              </c:tx>
              <c:showLegendKey val="0"/>
              <c:showVal val="1"/>
              <c:showCatName val="0"/>
              <c:showSerName val="0"/>
              <c:showPercent val="0"/>
              <c:showBubbleSize val="0"/>
            </c:dLbl>
            <c:txPr>
              <a:bodyPr/>
              <a:lstStyle/>
              <a:p>
                <a:pPr>
                  <a:defRPr sz="2400" b="1"/>
                </a:pPr>
                <a:endParaRPr lang="en-US"/>
              </a:p>
            </c:txPr>
            <c:showLegendKey val="0"/>
            <c:showVal val="1"/>
            <c:showCatName val="0"/>
            <c:showSerName val="0"/>
            <c:showPercent val="0"/>
            <c:showBubbleSize val="0"/>
            <c:showLeaderLines val="0"/>
          </c:dLbls>
          <c:cat>
            <c:numRef>
              <c:f>'Ethnicity Source data'!$A$60:$A$65</c:f>
              <c:numCache>
                <c:formatCode>General</c:formatCode>
                <c:ptCount val="6"/>
                <c:pt idx="0">
                  <c:v>2007.0</c:v>
                </c:pt>
                <c:pt idx="1">
                  <c:v>2008.0</c:v>
                </c:pt>
                <c:pt idx="2">
                  <c:v>2009.0</c:v>
                </c:pt>
                <c:pt idx="3">
                  <c:v>2010.0</c:v>
                </c:pt>
                <c:pt idx="4">
                  <c:v>2011.0</c:v>
                </c:pt>
                <c:pt idx="5">
                  <c:v>2012.0</c:v>
                </c:pt>
              </c:numCache>
            </c:numRef>
          </c:cat>
          <c:val>
            <c:numRef>
              <c:f>'Ethnicity Source data'!$E$60:$E$65</c:f>
              <c:numCache>
                <c:formatCode>General</c:formatCode>
                <c:ptCount val="6"/>
                <c:pt idx="0">
                  <c:v>21.0</c:v>
                </c:pt>
                <c:pt idx="1">
                  <c:v>13.0</c:v>
                </c:pt>
                <c:pt idx="2">
                  <c:v>16.0</c:v>
                </c:pt>
                <c:pt idx="3">
                  <c:v>18.0</c:v>
                </c:pt>
                <c:pt idx="4">
                  <c:v>17.0</c:v>
                </c:pt>
                <c:pt idx="5">
                  <c:v>20.0</c:v>
                </c:pt>
              </c:numCache>
            </c:numRef>
          </c:val>
        </c:ser>
        <c:ser>
          <c:idx val="4"/>
          <c:order val="3"/>
          <c:tx>
            <c:strRef>
              <c:f>'Ethnicity Source data'!$G$47</c:f>
              <c:strCache>
                <c:ptCount val="1"/>
                <c:pt idx="0">
                  <c:v>White</c:v>
                </c:pt>
              </c:strCache>
            </c:strRef>
          </c:tx>
          <c:invertIfNegative val="0"/>
          <c:dLbls>
            <c:dLbl>
              <c:idx val="0"/>
              <c:layout/>
              <c:tx>
                <c:rich>
                  <a:bodyPr/>
                  <a:lstStyle/>
                  <a:p>
                    <a:r>
                      <a:rPr lang="en-US" sz="2400" b="1"/>
                      <a:t>7</a:t>
                    </a:r>
                    <a:r>
                      <a:rPr lang="en-US" sz="2400"/>
                      <a:t>2%</a:t>
                    </a:r>
                    <a:endParaRPr lang="en-US"/>
                  </a:p>
                </c:rich>
              </c:tx>
              <c:showLegendKey val="0"/>
              <c:showVal val="1"/>
              <c:showCatName val="0"/>
              <c:showSerName val="0"/>
              <c:showPercent val="0"/>
              <c:showBubbleSize val="0"/>
            </c:dLbl>
            <c:dLbl>
              <c:idx val="1"/>
              <c:layout/>
              <c:tx>
                <c:rich>
                  <a:bodyPr/>
                  <a:lstStyle/>
                  <a:p>
                    <a:r>
                      <a:rPr lang="en-US" sz="2400" b="1"/>
                      <a:t>7</a:t>
                    </a:r>
                    <a:r>
                      <a:rPr lang="en-US" sz="2400"/>
                      <a:t>9%</a:t>
                    </a:r>
                    <a:endParaRPr lang="en-US"/>
                  </a:p>
                </c:rich>
              </c:tx>
              <c:showLegendKey val="0"/>
              <c:showVal val="1"/>
              <c:showCatName val="0"/>
              <c:showSerName val="0"/>
              <c:showPercent val="0"/>
              <c:showBubbleSize val="0"/>
            </c:dLbl>
            <c:dLbl>
              <c:idx val="2"/>
              <c:layout/>
              <c:tx>
                <c:rich>
                  <a:bodyPr/>
                  <a:lstStyle/>
                  <a:p>
                    <a:r>
                      <a:rPr lang="en-US" sz="2400" b="1"/>
                      <a:t>7</a:t>
                    </a:r>
                    <a:r>
                      <a:rPr lang="en-US" sz="2400"/>
                      <a:t>4%</a:t>
                    </a:r>
                    <a:endParaRPr lang="en-US"/>
                  </a:p>
                </c:rich>
              </c:tx>
              <c:showLegendKey val="0"/>
              <c:showVal val="1"/>
              <c:showCatName val="0"/>
              <c:showSerName val="0"/>
              <c:showPercent val="0"/>
              <c:showBubbleSize val="0"/>
            </c:dLbl>
            <c:dLbl>
              <c:idx val="3"/>
              <c:layout/>
              <c:tx>
                <c:rich>
                  <a:bodyPr/>
                  <a:lstStyle/>
                  <a:p>
                    <a:r>
                      <a:rPr lang="en-US" sz="2400" b="1"/>
                      <a:t>7</a:t>
                    </a:r>
                    <a:r>
                      <a:rPr lang="en-US" sz="2400"/>
                      <a:t>2%</a:t>
                    </a:r>
                    <a:endParaRPr lang="en-US"/>
                  </a:p>
                </c:rich>
              </c:tx>
              <c:showLegendKey val="0"/>
              <c:showVal val="1"/>
              <c:showCatName val="0"/>
              <c:showSerName val="0"/>
              <c:showPercent val="0"/>
              <c:showBubbleSize val="0"/>
            </c:dLbl>
            <c:dLbl>
              <c:idx val="4"/>
              <c:layout/>
              <c:tx>
                <c:rich>
                  <a:bodyPr/>
                  <a:lstStyle/>
                  <a:p>
                    <a:r>
                      <a:rPr lang="en-US" sz="2400" b="1"/>
                      <a:t>6</a:t>
                    </a:r>
                    <a:r>
                      <a:rPr lang="en-US" sz="2400"/>
                      <a:t>8%</a:t>
                    </a:r>
                    <a:endParaRPr lang="en-US"/>
                  </a:p>
                </c:rich>
              </c:tx>
              <c:showLegendKey val="0"/>
              <c:showVal val="1"/>
              <c:showCatName val="0"/>
              <c:showSerName val="0"/>
              <c:showPercent val="0"/>
              <c:showBubbleSize val="0"/>
            </c:dLbl>
            <c:dLbl>
              <c:idx val="5"/>
              <c:layout/>
              <c:tx>
                <c:rich>
                  <a:bodyPr/>
                  <a:lstStyle/>
                  <a:p>
                    <a:r>
                      <a:rPr lang="en-US" sz="2400" b="1"/>
                      <a:t>6</a:t>
                    </a:r>
                    <a:r>
                      <a:rPr lang="en-US" sz="2400"/>
                      <a:t>9%</a:t>
                    </a:r>
                    <a:endParaRPr lang="en-US"/>
                  </a:p>
                </c:rich>
              </c:tx>
              <c:showLegendKey val="0"/>
              <c:showVal val="1"/>
              <c:showCatName val="0"/>
              <c:showSerName val="0"/>
              <c:showPercent val="0"/>
              <c:showBubbleSize val="0"/>
            </c:dLbl>
            <c:numFmt formatCode="General" sourceLinked="0"/>
            <c:txPr>
              <a:bodyPr/>
              <a:lstStyle/>
              <a:p>
                <a:pPr>
                  <a:defRPr sz="2400" b="1"/>
                </a:pPr>
                <a:endParaRPr lang="en-US"/>
              </a:p>
            </c:txPr>
            <c:showLegendKey val="0"/>
            <c:showVal val="1"/>
            <c:showCatName val="0"/>
            <c:showSerName val="0"/>
            <c:showPercent val="0"/>
            <c:showBubbleSize val="0"/>
            <c:showLeaderLines val="0"/>
          </c:dLbls>
          <c:cat>
            <c:numRef>
              <c:f>'Ethnicity Source data'!$A$60:$A$65</c:f>
              <c:numCache>
                <c:formatCode>General</c:formatCode>
                <c:ptCount val="6"/>
                <c:pt idx="0">
                  <c:v>2007.0</c:v>
                </c:pt>
                <c:pt idx="1">
                  <c:v>2008.0</c:v>
                </c:pt>
                <c:pt idx="2">
                  <c:v>2009.0</c:v>
                </c:pt>
                <c:pt idx="3">
                  <c:v>2010.0</c:v>
                </c:pt>
                <c:pt idx="4">
                  <c:v>2011.0</c:v>
                </c:pt>
                <c:pt idx="5">
                  <c:v>2012.0</c:v>
                </c:pt>
              </c:numCache>
            </c:numRef>
          </c:cat>
          <c:val>
            <c:numRef>
              <c:f>'Ethnicity Source data'!$G$60:$G$65</c:f>
              <c:numCache>
                <c:formatCode>General</c:formatCode>
                <c:ptCount val="6"/>
                <c:pt idx="0">
                  <c:v>80.0</c:v>
                </c:pt>
                <c:pt idx="1">
                  <c:v>75.0</c:v>
                </c:pt>
                <c:pt idx="2">
                  <c:v>73.0</c:v>
                </c:pt>
                <c:pt idx="3">
                  <c:v>75.0</c:v>
                </c:pt>
                <c:pt idx="4">
                  <c:v>72.0</c:v>
                </c:pt>
                <c:pt idx="5">
                  <c:v>70.0</c:v>
                </c:pt>
              </c:numCache>
            </c:numRef>
          </c:val>
        </c:ser>
        <c:ser>
          <c:idx val="5"/>
          <c:order val="4"/>
          <c:tx>
            <c:strRef>
              <c:f>'Ethnicity Source data'!$I$47</c:f>
              <c:strCache>
                <c:ptCount val="1"/>
                <c:pt idx="0">
                  <c:v>Unknown</c:v>
                </c:pt>
              </c:strCache>
            </c:strRef>
          </c:tx>
          <c:invertIfNegative val="0"/>
          <c:cat>
            <c:numRef>
              <c:f>'Ethnicity Source data'!$A$60:$A$65</c:f>
              <c:numCache>
                <c:formatCode>General</c:formatCode>
                <c:ptCount val="6"/>
                <c:pt idx="0">
                  <c:v>2007.0</c:v>
                </c:pt>
                <c:pt idx="1">
                  <c:v>2008.0</c:v>
                </c:pt>
                <c:pt idx="2">
                  <c:v>2009.0</c:v>
                </c:pt>
                <c:pt idx="3">
                  <c:v>2010.0</c:v>
                </c:pt>
                <c:pt idx="4">
                  <c:v>2011.0</c:v>
                </c:pt>
                <c:pt idx="5">
                  <c:v>2012.0</c:v>
                </c:pt>
              </c:numCache>
            </c:numRef>
          </c:cat>
          <c:val>
            <c:numRef>
              <c:f>'Ethnicity Source data'!$I$60:$I$65</c:f>
              <c:numCache>
                <c:formatCode>General</c:formatCode>
                <c:ptCount val="6"/>
                <c:pt idx="0">
                  <c:v>0.0</c:v>
                </c:pt>
                <c:pt idx="1">
                  <c:v>0.0</c:v>
                </c:pt>
                <c:pt idx="2">
                  <c:v>0.0</c:v>
                </c:pt>
                <c:pt idx="3">
                  <c:v>0.0</c:v>
                </c:pt>
                <c:pt idx="4">
                  <c:v>1.0</c:v>
                </c:pt>
                <c:pt idx="5">
                  <c:v>3.0</c:v>
                </c:pt>
              </c:numCache>
            </c:numRef>
          </c:val>
        </c:ser>
        <c:dLbls>
          <c:showLegendKey val="0"/>
          <c:showVal val="0"/>
          <c:showCatName val="0"/>
          <c:showSerName val="0"/>
          <c:showPercent val="0"/>
          <c:showBubbleSize val="0"/>
        </c:dLbls>
        <c:gapWidth val="95"/>
        <c:overlap val="100"/>
        <c:axId val="2118769816"/>
        <c:axId val="2118772888"/>
      </c:barChart>
      <c:lineChart>
        <c:grouping val="standard"/>
        <c:varyColors val="0"/>
        <c:ser>
          <c:idx val="0"/>
          <c:order val="1"/>
          <c:tx>
            <c:strRef>
              <c:f>'Ethnicity Source data'!$K$47</c:f>
              <c:strCache>
                <c:ptCount val="1"/>
                <c:pt idx="0">
                  <c:v>Total</c:v>
                </c:pt>
              </c:strCache>
            </c:strRef>
          </c:tx>
          <c:spPr>
            <a:ln w="66675">
              <a:noFill/>
            </a:ln>
          </c:spPr>
          <c:marker>
            <c:symbol val="none"/>
          </c:marker>
          <c:dLbls>
            <c:dLbl>
              <c:idx val="0"/>
              <c:layout>
                <c:manualLayout>
                  <c:x val="-0.0367643548656029"/>
                  <c:y val="-0.0242180489334328"/>
                </c:manualLayout>
              </c:layout>
              <c:tx>
                <c:rich>
                  <a:bodyPr/>
                  <a:lstStyle/>
                  <a:p>
                    <a:r>
                      <a:rPr lang="en-US" sz="2400" i="0">
                        <a:solidFill>
                          <a:sysClr val="windowText" lastClr="000000"/>
                        </a:solidFill>
                      </a:rPr>
                      <a:t>1</a:t>
                    </a:r>
                    <a:r>
                      <a:rPr lang="en-US" sz="2400"/>
                      <a:t>11</a:t>
                    </a:r>
                    <a:endParaRPr lang="en-US"/>
                  </a:p>
                </c:rich>
              </c:tx>
              <c:dLblPos val="r"/>
              <c:showLegendKey val="0"/>
              <c:showVal val="1"/>
              <c:showCatName val="0"/>
              <c:showSerName val="0"/>
              <c:showPercent val="0"/>
              <c:showBubbleSize val="0"/>
            </c:dLbl>
            <c:dLbl>
              <c:idx val="1"/>
              <c:layout>
                <c:manualLayout>
                  <c:x val="-0.0271942138439622"/>
                  <c:y val="-0.0181619467546351"/>
                </c:manualLayout>
              </c:layout>
              <c:dLblPos val="r"/>
              <c:showLegendKey val="0"/>
              <c:showVal val="1"/>
              <c:showCatName val="0"/>
              <c:showSerName val="0"/>
              <c:showPercent val="0"/>
              <c:showBubbleSize val="0"/>
            </c:dLbl>
            <c:dLbl>
              <c:idx val="2"/>
              <c:layout>
                <c:manualLayout>
                  <c:x val="-0.028658648942159"/>
                  <c:y val="-0.0242166179825373"/>
                </c:manualLayout>
              </c:layout>
              <c:dLblPos val="r"/>
              <c:showLegendKey val="0"/>
              <c:showVal val="1"/>
              <c:showCatName val="0"/>
              <c:showSerName val="0"/>
              <c:showPercent val="0"/>
              <c:showBubbleSize val="0"/>
            </c:dLbl>
            <c:dLbl>
              <c:idx val="3"/>
              <c:layout>
                <c:manualLayout>
                  <c:x val="-0.0367643548656029"/>
                  <c:y val="-0.0221972282799143"/>
                </c:manualLayout>
              </c:layout>
              <c:dLblPos val="r"/>
              <c:showLegendKey val="0"/>
              <c:showVal val="1"/>
              <c:showCatName val="0"/>
              <c:showSerName val="0"/>
              <c:showPercent val="0"/>
              <c:showBubbleSize val="0"/>
            </c:dLbl>
            <c:dLbl>
              <c:idx val="4"/>
              <c:layout>
                <c:manualLayout>
                  <c:x val="-0.0426220952583898"/>
                  <c:y val="-0.0262356896960724"/>
                </c:manualLayout>
              </c:layout>
              <c:dLblPos val="r"/>
              <c:showLegendKey val="0"/>
              <c:showVal val="1"/>
              <c:showCatName val="0"/>
              <c:showSerName val="0"/>
              <c:showPercent val="0"/>
              <c:showBubbleSize val="0"/>
            </c:dLbl>
            <c:dLbl>
              <c:idx val="5"/>
              <c:layout>
                <c:manualLayout>
                  <c:x val="-0.0396932250619962"/>
                  <c:y val="-0.0302741511122305"/>
                </c:manualLayout>
              </c:layout>
              <c:dLblPos val="r"/>
              <c:showLegendKey val="0"/>
              <c:showVal val="1"/>
              <c:showCatName val="0"/>
              <c:showSerName val="0"/>
              <c:showPercent val="0"/>
              <c:showBubbleSize val="0"/>
            </c:dLbl>
            <c:txPr>
              <a:bodyPr/>
              <a:lstStyle/>
              <a:p>
                <a:pPr>
                  <a:defRPr sz="2400" i="0">
                    <a:solidFill>
                      <a:sysClr val="windowText" lastClr="000000"/>
                    </a:solidFill>
                  </a:defRPr>
                </a:pPr>
                <a:endParaRPr lang="en-US"/>
              </a:p>
            </c:txPr>
            <c:dLblPos val="ctr"/>
            <c:showLegendKey val="0"/>
            <c:showVal val="1"/>
            <c:showCatName val="0"/>
            <c:showSerName val="0"/>
            <c:showPercent val="0"/>
            <c:showBubbleSize val="0"/>
            <c:showLeaderLines val="0"/>
          </c:dLbls>
          <c:val>
            <c:numRef>
              <c:f>'Ethnicity Source data'!$K$60:$K$65</c:f>
              <c:numCache>
                <c:formatCode>General</c:formatCode>
                <c:ptCount val="6"/>
                <c:pt idx="0">
                  <c:v>111.0</c:v>
                </c:pt>
                <c:pt idx="1">
                  <c:v>95.0</c:v>
                </c:pt>
                <c:pt idx="2">
                  <c:v>99.0</c:v>
                </c:pt>
                <c:pt idx="3">
                  <c:v>104.0</c:v>
                </c:pt>
                <c:pt idx="4">
                  <c:v>106.0</c:v>
                </c:pt>
                <c:pt idx="5">
                  <c:v>102.0</c:v>
                </c:pt>
              </c:numCache>
            </c:numRef>
          </c:val>
          <c:smooth val="0"/>
        </c:ser>
        <c:ser>
          <c:idx val="8"/>
          <c:order val="5"/>
          <c:tx>
            <c:strRef>
              <c:f>'Ethnicity Source data'!$J$47</c:f>
              <c:strCache>
                <c:ptCount val="1"/>
                <c:pt idx="0">
                  <c:v>% Unknown</c:v>
                </c:pt>
              </c:strCache>
            </c:strRef>
          </c:tx>
          <c:spPr>
            <a:ln w="66675">
              <a:noFill/>
            </a:ln>
          </c:spPr>
          <c:marker>
            <c:symbol val="none"/>
          </c:marker>
          <c:cat>
            <c:numRef>
              <c:f>'Ethnicity Source data'!$A$60:$A$65</c:f>
              <c:numCache>
                <c:formatCode>General</c:formatCode>
                <c:ptCount val="6"/>
                <c:pt idx="0">
                  <c:v>2007.0</c:v>
                </c:pt>
                <c:pt idx="1">
                  <c:v>2008.0</c:v>
                </c:pt>
                <c:pt idx="2">
                  <c:v>2009.0</c:v>
                </c:pt>
                <c:pt idx="3">
                  <c:v>2010.0</c:v>
                </c:pt>
                <c:pt idx="4">
                  <c:v>2011.0</c:v>
                </c:pt>
                <c:pt idx="5">
                  <c:v>2012.0</c:v>
                </c:pt>
              </c:numCache>
            </c:numRef>
          </c:cat>
          <c:val>
            <c:numRef>
              <c:f>'Ethnicity Source data'!$J$60:$J$65</c:f>
              <c:numCache>
                <c:formatCode>0%</c:formatCode>
                <c:ptCount val="6"/>
                <c:pt idx="0">
                  <c:v>0.0</c:v>
                </c:pt>
                <c:pt idx="1">
                  <c:v>0.0</c:v>
                </c:pt>
                <c:pt idx="2">
                  <c:v>0.0</c:v>
                </c:pt>
                <c:pt idx="3">
                  <c:v>0.0</c:v>
                </c:pt>
                <c:pt idx="4">
                  <c:v>0.00943396226415094</c:v>
                </c:pt>
                <c:pt idx="5">
                  <c:v>0.0294117647058823</c:v>
                </c:pt>
              </c:numCache>
            </c:numRef>
          </c:val>
          <c:smooth val="0"/>
        </c:ser>
        <c:ser>
          <c:idx val="7"/>
          <c:order val="6"/>
          <c:tx>
            <c:strRef>
              <c:f>'Ethnicity Source data'!$H$47</c:f>
              <c:strCache>
                <c:ptCount val="1"/>
                <c:pt idx="0">
                  <c:v>% White</c:v>
                </c:pt>
              </c:strCache>
            </c:strRef>
          </c:tx>
          <c:spPr>
            <a:ln w="66675">
              <a:noFill/>
            </a:ln>
          </c:spPr>
          <c:marker>
            <c:symbol val="none"/>
          </c:marker>
          <c:cat>
            <c:numRef>
              <c:f>'Ethnicity Source data'!$A$60:$A$65</c:f>
              <c:numCache>
                <c:formatCode>General</c:formatCode>
                <c:ptCount val="6"/>
                <c:pt idx="0">
                  <c:v>2007.0</c:v>
                </c:pt>
                <c:pt idx="1">
                  <c:v>2008.0</c:v>
                </c:pt>
                <c:pt idx="2">
                  <c:v>2009.0</c:v>
                </c:pt>
                <c:pt idx="3">
                  <c:v>2010.0</c:v>
                </c:pt>
                <c:pt idx="4">
                  <c:v>2011.0</c:v>
                </c:pt>
                <c:pt idx="5">
                  <c:v>2012.0</c:v>
                </c:pt>
              </c:numCache>
            </c:numRef>
          </c:cat>
          <c:val>
            <c:numRef>
              <c:f>'Ethnicity Source data'!$H$60:$H$65</c:f>
              <c:numCache>
                <c:formatCode>0%</c:formatCode>
                <c:ptCount val="6"/>
                <c:pt idx="0">
                  <c:v>0.720720720720721</c:v>
                </c:pt>
                <c:pt idx="1">
                  <c:v>0.789473684210526</c:v>
                </c:pt>
                <c:pt idx="2">
                  <c:v>0.737373737373737</c:v>
                </c:pt>
                <c:pt idx="3">
                  <c:v>0.721153846153846</c:v>
                </c:pt>
                <c:pt idx="4">
                  <c:v>0.679245283018868</c:v>
                </c:pt>
                <c:pt idx="5">
                  <c:v>0.686274509803921</c:v>
                </c:pt>
              </c:numCache>
            </c:numRef>
          </c:val>
          <c:smooth val="0"/>
        </c:ser>
        <c:ser>
          <c:idx val="6"/>
          <c:order val="7"/>
          <c:tx>
            <c:strRef>
              <c:f>'Ethnicity Source data'!$F$47</c:f>
              <c:strCache>
                <c:ptCount val="1"/>
                <c:pt idx="0">
                  <c:v>% US Minority</c:v>
                </c:pt>
              </c:strCache>
            </c:strRef>
          </c:tx>
          <c:spPr>
            <a:ln w="66675">
              <a:noFill/>
            </a:ln>
          </c:spPr>
          <c:marker>
            <c:symbol val="none"/>
          </c:marker>
          <c:cat>
            <c:numRef>
              <c:f>'Ethnicity Source data'!$A$60:$A$65</c:f>
              <c:numCache>
                <c:formatCode>General</c:formatCode>
                <c:ptCount val="6"/>
                <c:pt idx="0">
                  <c:v>2007.0</c:v>
                </c:pt>
                <c:pt idx="1">
                  <c:v>2008.0</c:v>
                </c:pt>
                <c:pt idx="2">
                  <c:v>2009.0</c:v>
                </c:pt>
                <c:pt idx="3">
                  <c:v>2010.0</c:v>
                </c:pt>
                <c:pt idx="4">
                  <c:v>2011.0</c:v>
                </c:pt>
                <c:pt idx="5">
                  <c:v>2012.0</c:v>
                </c:pt>
              </c:numCache>
            </c:numRef>
          </c:cat>
          <c:val>
            <c:numRef>
              <c:f>'Ethnicity Source data'!$F$60:$F$65</c:f>
              <c:numCache>
                <c:formatCode>0%</c:formatCode>
                <c:ptCount val="6"/>
                <c:pt idx="0">
                  <c:v>0.189189189189189</c:v>
                </c:pt>
                <c:pt idx="1">
                  <c:v>0.136842105263158</c:v>
                </c:pt>
                <c:pt idx="2">
                  <c:v>0.161616161616162</c:v>
                </c:pt>
                <c:pt idx="3">
                  <c:v>0.173076923076923</c:v>
                </c:pt>
                <c:pt idx="4">
                  <c:v>0.160377358490566</c:v>
                </c:pt>
                <c:pt idx="5">
                  <c:v>0.196078431372549</c:v>
                </c:pt>
              </c:numCache>
            </c:numRef>
          </c:val>
          <c:smooth val="0"/>
        </c:ser>
        <c:ser>
          <c:idx val="1"/>
          <c:order val="8"/>
          <c:tx>
            <c:strRef>
              <c:f>'Ethnicity Source data'!$D$47</c:f>
              <c:strCache>
                <c:ptCount val="1"/>
                <c:pt idx="0">
                  <c:v>% Non Resident Alien</c:v>
                </c:pt>
              </c:strCache>
            </c:strRef>
          </c:tx>
          <c:spPr>
            <a:ln w="66675">
              <a:noFill/>
            </a:ln>
          </c:spPr>
          <c:marker>
            <c:symbol val="none"/>
          </c:marker>
          <c:cat>
            <c:numRef>
              <c:f>'Ethnicity Source data'!$A$60:$A$65</c:f>
              <c:numCache>
                <c:formatCode>General</c:formatCode>
                <c:ptCount val="6"/>
                <c:pt idx="0">
                  <c:v>2007.0</c:v>
                </c:pt>
                <c:pt idx="1">
                  <c:v>2008.0</c:v>
                </c:pt>
                <c:pt idx="2">
                  <c:v>2009.0</c:v>
                </c:pt>
                <c:pt idx="3">
                  <c:v>2010.0</c:v>
                </c:pt>
                <c:pt idx="4">
                  <c:v>2011.0</c:v>
                </c:pt>
                <c:pt idx="5">
                  <c:v>2012.0</c:v>
                </c:pt>
              </c:numCache>
            </c:numRef>
          </c:cat>
          <c:val>
            <c:numRef>
              <c:f>'Ethnicity Source data'!$D$60:$D$65</c:f>
              <c:numCache>
                <c:formatCode>0%</c:formatCode>
                <c:ptCount val="6"/>
                <c:pt idx="0">
                  <c:v>0.0900900900900901</c:v>
                </c:pt>
                <c:pt idx="1">
                  <c:v>0.0736842105263158</c:v>
                </c:pt>
                <c:pt idx="2">
                  <c:v>0.101010101010101</c:v>
                </c:pt>
                <c:pt idx="3">
                  <c:v>0.105769230769231</c:v>
                </c:pt>
                <c:pt idx="4">
                  <c:v>0.150943396226415</c:v>
                </c:pt>
                <c:pt idx="5">
                  <c:v>0.088235294117647</c:v>
                </c:pt>
              </c:numCache>
            </c:numRef>
          </c:val>
          <c:smooth val="0"/>
        </c:ser>
        <c:dLbls>
          <c:showLegendKey val="0"/>
          <c:showVal val="0"/>
          <c:showCatName val="0"/>
          <c:showSerName val="0"/>
          <c:showPercent val="0"/>
          <c:showBubbleSize val="0"/>
        </c:dLbls>
        <c:marker val="1"/>
        <c:smooth val="0"/>
        <c:axId val="2118769816"/>
        <c:axId val="2118772888"/>
      </c:lineChart>
      <c:catAx>
        <c:axId val="2118769816"/>
        <c:scaling>
          <c:orientation val="minMax"/>
        </c:scaling>
        <c:delete val="0"/>
        <c:axPos val="b"/>
        <c:numFmt formatCode="General" sourceLinked="1"/>
        <c:majorTickMark val="none"/>
        <c:minorTickMark val="none"/>
        <c:tickLblPos val="nextTo"/>
        <c:txPr>
          <a:bodyPr/>
          <a:lstStyle/>
          <a:p>
            <a:pPr>
              <a:defRPr sz="2400"/>
            </a:pPr>
            <a:endParaRPr lang="en-US"/>
          </a:p>
        </c:txPr>
        <c:crossAx val="2118772888"/>
        <c:crosses val="autoZero"/>
        <c:auto val="1"/>
        <c:lblAlgn val="ctr"/>
        <c:lblOffset val="100"/>
        <c:noMultiLvlLbl val="0"/>
      </c:catAx>
      <c:valAx>
        <c:axId val="2118772888"/>
        <c:scaling>
          <c:orientation val="minMax"/>
        </c:scaling>
        <c:delete val="0"/>
        <c:axPos val="l"/>
        <c:majorGridlines/>
        <c:numFmt formatCode="General" sourceLinked="1"/>
        <c:majorTickMark val="none"/>
        <c:minorTickMark val="none"/>
        <c:tickLblPos val="nextTo"/>
        <c:txPr>
          <a:bodyPr/>
          <a:lstStyle/>
          <a:p>
            <a:pPr>
              <a:defRPr sz="2400"/>
            </a:pPr>
            <a:endParaRPr lang="en-US"/>
          </a:p>
        </c:txPr>
        <c:crossAx val="2118769816"/>
        <c:crosses val="autoZero"/>
        <c:crossBetween val="between"/>
      </c:valAx>
    </c:plotArea>
    <c:plotVisOnly val="1"/>
    <c:dispBlanksAs val="gap"/>
    <c:showDLblsOverMax val="0"/>
  </c:chart>
  <c:spPr>
    <a:ln>
      <a:noFill/>
    </a:ln>
  </c:sp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pivotSource>
    <c:name>[CMS Grant Expenses 06-Current.xls]CMS Pivot!PivotTable7</c:name>
    <c:fmtId val="-1"/>
  </c:pivotSource>
  <c:chart>
    <c:title>
      <c:tx>
        <c:rich>
          <a:bodyPr/>
          <a:lstStyle/>
          <a:p>
            <a:pPr>
              <a:defRPr/>
            </a:pPr>
            <a:r>
              <a:rPr lang="en-US"/>
              <a:t>Total Federal CMS Award Expenditures</a:t>
            </a:r>
          </a:p>
        </c:rich>
      </c:tx>
      <c:layout/>
      <c:overlay val="0"/>
    </c:title>
    <c:autoTitleDeleted val="0"/>
    <c:pivotFmts>
      <c:pivotFmt>
        <c:idx val="0"/>
      </c:pivotFmt>
      <c:pivotFmt>
        <c:idx val="1"/>
      </c:pivotFmt>
      <c:pivotFmt>
        <c:idx val="2"/>
        <c:dLbl>
          <c:idx val="0"/>
          <c:spPr/>
          <c:txPr>
            <a:bodyPr/>
            <a:lstStyle/>
            <a:p>
              <a:pPr>
                <a:defRPr/>
              </a:pPr>
              <a:endParaRPr lang="en-US"/>
            </a:p>
          </c:txPr>
          <c:showLegendKey val="0"/>
          <c:showVal val="1"/>
          <c:showCatName val="0"/>
          <c:showSerName val="0"/>
          <c:showPercent val="0"/>
          <c:showBubbleSize val="0"/>
        </c:dLbl>
      </c:pivotFmt>
      <c:pivotFmt>
        <c:idx val="3"/>
        <c:dLbl>
          <c:idx val="0"/>
          <c:spPr/>
          <c:txPr>
            <a:bodyPr/>
            <a:lstStyle/>
            <a:p>
              <a:pPr>
                <a:defRPr/>
              </a:pPr>
              <a:endParaRPr lang="en-US"/>
            </a:p>
          </c:txPr>
          <c:showLegendKey val="0"/>
          <c:showVal val="1"/>
          <c:showCatName val="0"/>
          <c:showSerName val="0"/>
          <c:showPercent val="0"/>
          <c:showBubbleSize val="0"/>
        </c:dLbl>
      </c:pivotFmt>
      <c:pivotFmt>
        <c:idx val="4"/>
        <c:dLbl>
          <c:idx val="0"/>
          <c:spPr/>
          <c:txPr>
            <a:bodyPr/>
            <a:lstStyle/>
            <a:p>
              <a:pPr>
                <a:defRPr/>
              </a:pPr>
              <a:endParaRPr lang="en-US"/>
            </a:p>
          </c:txPr>
          <c:showLegendKey val="0"/>
          <c:showVal val="1"/>
          <c:showCatName val="0"/>
          <c:showSerName val="0"/>
          <c:showPercent val="0"/>
          <c:showBubbleSize val="0"/>
        </c:dLbl>
      </c:pivotFmt>
    </c:pivotFmts>
    <c:plotArea>
      <c:layout/>
      <c:lineChart>
        <c:grouping val="standard"/>
        <c:varyColors val="0"/>
        <c:ser>
          <c:idx val="0"/>
          <c:order val="0"/>
          <c:tx>
            <c:strRef>
              <c:f>'CMS Pivot'!$G$3:$G$4</c:f>
              <c:strCache>
                <c:ptCount val="1"/>
                <c:pt idx="0">
                  <c:v>20000</c:v>
                </c:pt>
              </c:strCache>
            </c:strRef>
          </c:tx>
          <c:dLbls>
            <c:txPr>
              <a:bodyPr/>
              <a:lstStyle/>
              <a:p>
                <a:pPr>
                  <a:defRPr/>
                </a:pPr>
                <a:endParaRPr lang="en-US"/>
              </a:p>
            </c:txPr>
            <c:showLegendKey val="0"/>
            <c:showVal val="1"/>
            <c:showCatName val="0"/>
            <c:showSerName val="0"/>
            <c:showPercent val="0"/>
            <c:showBubbleSize val="0"/>
            <c:showLeaderLines val="0"/>
          </c:dLbls>
          <c:cat>
            <c:strRef>
              <c:f>'CMS Pivot'!$F$5:$F$11</c:f>
              <c:strCache>
                <c:ptCount val="6"/>
                <c:pt idx="0">
                  <c:v>2007</c:v>
                </c:pt>
                <c:pt idx="1">
                  <c:v>2008</c:v>
                </c:pt>
                <c:pt idx="2">
                  <c:v>2009</c:v>
                </c:pt>
                <c:pt idx="3">
                  <c:v>2010</c:v>
                </c:pt>
                <c:pt idx="4">
                  <c:v>2011</c:v>
                </c:pt>
                <c:pt idx="5">
                  <c:v>2012</c:v>
                </c:pt>
              </c:strCache>
            </c:strRef>
          </c:cat>
          <c:val>
            <c:numRef>
              <c:f>'CMS Pivot'!$G$5:$G$11</c:f>
              <c:numCache>
                <c:formatCode>"$"#,##0</c:formatCode>
                <c:ptCount val="6"/>
                <c:pt idx="0">
                  <c:v>1.288031763E7</c:v>
                </c:pt>
                <c:pt idx="1">
                  <c:v>9.92975453E6</c:v>
                </c:pt>
                <c:pt idx="2">
                  <c:v>8.91431768999997E6</c:v>
                </c:pt>
                <c:pt idx="3">
                  <c:v>6.43873067000002E6</c:v>
                </c:pt>
                <c:pt idx="4">
                  <c:v>6.96400023999997E6</c:v>
                </c:pt>
                <c:pt idx="5">
                  <c:v>7.98537051E6</c:v>
                </c:pt>
              </c:numCache>
            </c:numRef>
          </c:val>
          <c:smooth val="0"/>
        </c:ser>
        <c:dLbls>
          <c:showLegendKey val="0"/>
          <c:showVal val="0"/>
          <c:showCatName val="0"/>
          <c:showSerName val="0"/>
          <c:showPercent val="0"/>
          <c:showBubbleSize val="0"/>
        </c:dLbls>
        <c:marker val="1"/>
        <c:smooth val="0"/>
        <c:axId val="2069070760"/>
        <c:axId val="2069073800"/>
      </c:lineChart>
      <c:catAx>
        <c:axId val="2069070760"/>
        <c:scaling>
          <c:orientation val="minMax"/>
        </c:scaling>
        <c:delete val="0"/>
        <c:axPos val="b"/>
        <c:numFmt formatCode="General" sourceLinked="1"/>
        <c:majorTickMark val="out"/>
        <c:minorTickMark val="none"/>
        <c:tickLblPos val="nextTo"/>
        <c:crossAx val="2069073800"/>
        <c:crosses val="autoZero"/>
        <c:auto val="0"/>
        <c:lblAlgn val="ctr"/>
        <c:lblOffset val="100"/>
        <c:noMultiLvlLbl val="0"/>
      </c:catAx>
      <c:valAx>
        <c:axId val="2069073800"/>
        <c:scaling>
          <c:orientation val="minMax"/>
        </c:scaling>
        <c:delete val="0"/>
        <c:axPos val="l"/>
        <c:majorGridlines/>
        <c:numFmt formatCode="&quot;$&quot;#,##0" sourceLinked="1"/>
        <c:majorTickMark val="out"/>
        <c:minorTickMark val="none"/>
        <c:tickLblPos val="nextTo"/>
        <c:crossAx val="2069070760"/>
        <c:crosses val="autoZero"/>
        <c:crossBetween val="between"/>
      </c:valAx>
    </c:plotArea>
    <c:plotVisOnly val="1"/>
    <c:dispBlanksAs val="gap"/>
    <c:showDLblsOverMax val="0"/>
  </c:chart>
  <c:spPr>
    <a:ln>
      <a:solidFill>
        <a:srgbClr val="FF0000"/>
      </a:solidFill>
    </a:ln>
  </c:spPr>
  <c:externalData r:id="rId1">
    <c:autoUpdate val="0"/>
  </c:externalData>
  <c:extLst>
    <c:ext xmlns:c14="http://schemas.microsoft.com/office/drawing/2007/8/2/chart" uri="{781A3756-C4B2-4CAC-9D66-4F8BD8637D16}">
      <c14:pivotOptions>
        <c14:dropZoneFilter val="1"/>
        <c14:dropZoneCategories val="1"/>
        <c14:dropZoneData val="1"/>
      </c14:pivotOptions>
    </c:ext>
  </c:extLst>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pivotSource>
    <c:name>[CMS Grant Expenses 06-Current.xls]CMS Pivot!PivotTable1</c:name>
    <c:fmtId val="-1"/>
  </c:pivotSource>
  <c:chart>
    <c:title>
      <c:tx>
        <c:rich>
          <a:bodyPr/>
          <a:lstStyle/>
          <a:p>
            <a:pPr>
              <a:defRPr/>
            </a:pPr>
            <a:r>
              <a:rPr lang="en-US"/>
              <a:t>Total CMS Award Expenditures</a:t>
            </a:r>
          </a:p>
        </c:rich>
      </c:tx>
      <c:layout/>
      <c:overlay val="0"/>
    </c:title>
    <c:autoTitleDeleted val="0"/>
    <c:pivotFmts>
      <c:pivotFmt>
        <c:idx val="0"/>
      </c:pivotFmt>
      <c:pivotFmt>
        <c:idx val="1"/>
      </c:pivotFmt>
      <c:pivotFmt>
        <c:idx val="2"/>
        <c:dLbl>
          <c:idx val="0"/>
          <c:spPr/>
          <c:txPr>
            <a:bodyPr/>
            <a:lstStyle/>
            <a:p>
              <a:pPr>
                <a:defRPr/>
              </a:pPr>
              <a:endParaRPr lang="en-US"/>
            </a:p>
          </c:txPr>
          <c:showLegendKey val="0"/>
          <c:showVal val="1"/>
          <c:showCatName val="0"/>
          <c:showSerName val="0"/>
          <c:showPercent val="0"/>
          <c:showBubbleSize val="0"/>
        </c:dLbl>
      </c:pivotFmt>
      <c:pivotFmt>
        <c:idx val="3"/>
        <c:dLbl>
          <c:idx val="0"/>
          <c:spPr/>
          <c:txPr>
            <a:bodyPr/>
            <a:lstStyle/>
            <a:p>
              <a:pPr>
                <a:defRPr/>
              </a:pPr>
              <a:endParaRPr lang="en-US"/>
            </a:p>
          </c:txPr>
          <c:showLegendKey val="0"/>
          <c:showVal val="1"/>
          <c:showCatName val="0"/>
          <c:showSerName val="0"/>
          <c:showPercent val="0"/>
          <c:showBubbleSize val="0"/>
        </c:dLbl>
      </c:pivotFmt>
      <c:pivotFmt>
        <c:idx val="4"/>
        <c:dLbl>
          <c:idx val="0"/>
          <c:spPr/>
          <c:txPr>
            <a:bodyPr/>
            <a:lstStyle/>
            <a:p>
              <a:pPr>
                <a:defRPr/>
              </a:pPr>
              <a:endParaRPr lang="en-US"/>
            </a:p>
          </c:txPr>
          <c:showLegendKey val="0"/>
          <c:showVal val="1"/>
          <c:showCatName val="0"/>
          <c:showSerName val="0"/>
          <c:showPercent val="0"/>
          <c:showBubbleSize val="0"/>
        </c:dLbl>
      </c:pivotFmt>
    </c:pivotFmts>
    <c:plotArea>
      <c:layout/>
      <c:lineChart>
        <c:grouping val="standard"/>
        <c:varyColors val="0"/>
        <c:ser>
          <c:idx val="0"/>
          <c:order val="0"/>
          <c:tx>
            <c:strRef>
              <c:f>'CMS Pivot'!$B$3:$B$4</c:f>
              <c:strCache>
                <c:ptCount val="1"/>
                <c:pt idx="0">
                  <c:v>Total</c:v>
                </c:pt>
              </c:strCache>
            </c:strRef>
          </c:tx>
          <c:dLbls>
            <c:numFmt formatCode="&quot;$&quot;#,##0" sourceLinked="0"/>
            <c:spPr>
              <a:solidFill>
                <a:schemeClr val="accent1">
                  <a:lumMod val="60000"/>
                  <a:lumOff val="40000"/>
                </a:schemeClr>
              </a:solidFill>
            </c:spPr>
            <c:txPr>
              <a:bodyPr/>
              <a:lstStyle/>
              <a:p>
                <a:pPr>
                  <a:defRPr baseline="0">
                    <a:solidFill>
                      <a:srgbClr val="FF0000"/>
                    </a:solidFill>
                  </a:defRPr>
                </a:pPr>
                <a:endParaRPr lang="en-US"/>
              </a:p>
            </c:txPr>
            <c:showLegendKey val="0"/>
            <c:showVal val="1"/>
            <c:showCatName val="0"/>
            <c:showSerName val="0"/>
            <c:showPercent val="0"/>
            <c:showBubbleSize val="0"/>
            <c:showLeaderLines val="0"/>
          </c:dLbls>
          <c:cat>
            <c:strRef>
              <c:f>'CMS Pivot'!$A$5:$A$11</c:f>
              <c:strCache>
                <c:ptCount val="6"/>
                <c:pt idx="0">
                  <c:v>2007</c:v>
                </c:pt>
                <c:pt idx="1">
                  <c:v>2008</c:v>
                </c:pt>
                <c:pt idx="2">
                  <c:v>2009</c:v>
                </c:pt>
                <c:pt idx="3">
                  <c:v>2010</c:v>
                </c:pt>
                <c:pt idx="4">
                  <c:v>2011</c:v>
                </c:pt>
                <c:pt idx="5">
                  <c:v>2012</c:v>
                </c:pt>
              </c:strCache>
            </c:strRef>
          </c:cat>
          <c:val>
            <c:numRef>
              <c:f>'CMS Pivot'!$B$5:$B$11</c:f>
              <c:numCache>
                <c:formatCode>"$"#,##0_);[Red]\("$"#,##0\)</c:formatCode>
                <c:ptCount val="6"/>
                <c:pt idx="0">
                  <c:v>1.401895163E7</c:v>
                </c:pt>
                <c:pt idx="1">
                  <c:v>1.141684538E7</c:v>
                </c:pt>
                <c:pt idx="2">
                  <c:v>1.131944177E7</c:v>
                </c:pt>
                <c:pt idx="3">
                  <c:v>8.60428711000003E6</c:v>
                </c:pt>
                <c:pt idx="4">
                  <c:v>9.28577338999997E6</c:v>
                </c:pt>
                <c:pt idx="5">
                  <c:v>1.271455104E7</c:v>
                </c:pt>
              </c:numCache>
            </c:numRef>
          </c:val>
          <c:smooth val="0"/>
        </c:ser>
        <c:dLbls>
          <c:showLegendKey val="0"/>
          <c:showVal val="1"/>
          <c:showCatName val="0"/>
          <c:showSerName val="0"/>
          <c:showPercent val="0"/>
          <c:showBubbleSize val="0"/>
        </c:dLbls>
        <c:marker val="1"/>
        <c:smooth val="0"/>
        <c:axId val="2069113928"/>
        <c:axId val="2069121560"/>
      </c:lineChart>
      <c:catAx>
        <c:axId val="2069113928"/>
        <c:scaling>
          <c:orientation val="minMax"/>
        </c:scaling>
        <c:delete val="0"/>
        <c:axPos val="b"/>
        <c:numFmt formatCode="General" sourceLinked="1"/>
        <c:majorTickMark val="none"/>
        <c:minorTickMark val="none"/>
        <c:tickLblPos val="nextTo"/>
        <c:crossAx val="2069121560"/>
        <c:crosses val="autoZero"/>
        <c:auto val="0"/>
        <c:lblAlgn val="ctr"/>
        <c:lblOffset val="100"/>
        <c:noMultiLvlLbl val="0"/>
      </c:catAx>
      <c:valAx>
        <c:axId val="2069121560"/>
        <c:scaling>
          <c:orientation val="minMax"/>
        </c:scaling>
        <c:delete val="1"/>
        <c:axPos val="l"/>
        <c:numFmt formatCode="&quot;$&quot;#,##0_);[Red]\(&quot;$&quot;#,##0\)" sourceLinked="1"/>
        <c:majorTickMark val="out"/>
        <c:minorTickMark val="none"/>
        <c:tickLblPos val="nextTo"/>
        <c:crossAx val="2069113928"/>
        <c:crosses val="autoZero"/>
        <c:crossBetween val="between"/>
      </c:valAx>
    </c:plotArea>
    <c:plotVisOnly val="1"/>
    <c:dispBlanksAs val="gap"/>
    <c:showDLblsOverMax val="0"/>
  </c:chart>
  <c:spPr>
    <a:ln w="22225">
      <a:solidFill>
        <a:srgbClr val="C00000"/>
      </a:solidFill>
    </a:ln>
  </c:spPr>
  <c:extLst>
    <c:ext xmlns:c14="http://schemas.microsoft.com/office/drawing/2007/8/2/chart" uri="{781A3756-C4B2-4CAC-9D66-4F8BD8637D16}">
      <c14:pivotOptions>
        <c14:dropZonesVisible val="1"/>
      </c14:pivotOptions>
    </c:ext>
  </c:extLst>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a:lstStyle/>
          <a:p>
            <a:pPr>
              <a:defRPr/>
            </a:pPr>
            <a:r>
              <a:rPr lang="en-US"/>
              <a:t>CMS F&amp;A Earned</a:t>
            </a:r>
          </a:p>
        </c:rich>
      </c:tx>
      <c:layout/>
      <c:overlay val="0"/>
    </c:title>
    <c:autoTitleDeleted val="0"/>
    <c:plotArea>
      <c:layout/>
      <c:lineChart>
        <c:grouping val="standard"/>
        <c:varyColors val="0"/>
        <c:ser>
          <c:idx val="0"/>
          <c:order val="0"/>
          <c:marker>
            <c:symbol val="none"/>
          </c:marker>
          <c:dPt>
            <c:idx val="0"/>
            <c:bubble3D val="0"/>
            <c:spPr>
              <a:ln>
                <a:prstDash val="sysDash"/>
              </a:ln>
            </c:spPr>
          </c:dPt>
          <c:dPt>
            <c:idx val="5"/>
            <c:bubble3D val="0"/>
            <c:spPr>
              <a:ln cmpd="sng">
                <a:prstDash val="sysDash"/>
              </a:ln>
            </c:spPr>
          </c:dPt>
          <c:dLbls>
            <c:showLegendKey val="0"/>
            <c:showVal val="1"/>
            <c:showCatName val="0"/>
            <c:showSerName val="0"/>
            <c:showPercent val="0"/>
            <c:showBubbleSize val="0"/>
            <c:showLeaderLines val="0"/>
          </c:dLbls>
          <c:cat>
            <c:numRef>
              <c:f>'F&amp;A Earned'!$A$5:$A$10</c:f>
              <c:numCache>
                <c:formatCode>General</c:formatCode>
                <c:ptCount val="6"/>
                <c:pt idx="0">
                  <c:v>2008.0</c:v>
                </c:pt>
                <c:pt idx="1">
                  <c:v>2009.0</c:v>
                </c:pt>
                <c:pt idx="2">
                  <c:v>2010.0</c:v>
                </c:pt>
                <c:pt idx="3">
                  <c:v>2011.0</c:v>
                </c:pt>
                <c:pt idx="4">
                  <c:v>2012.0</c:v>
                </c:pt>
                <c:pt idx="5">
                  <c:v>2013.0</c:v>
                </c:pt>
              </c:numCache>
            </c:numRef>
          </c:cat>
          <c:val>
            <c:numRef>
              <c:f>'F&amp;A Earned'!$B$5:$B$10</c:f>
              <c:numCache>
                <c:formatCode>"$"#,##0_);[Red]\("$"#,##0\)</c:formatCode>
                <c:ptCount val="6"/>
                <c:pt idx="0">
                  <c:v>2.850553E6</c:v>
                </c:pt>
                <c:pt idx="1">
                  <c:v>2.405352E6</c:v>
                </c:pt>
                <c:pt idx="2">
                  <c:v>2.158081E6</c:v>
                </c:pt>
                <c:pt idx="3">
                  <c:v>2.504224E6</c:v>
                </c:pt>
                <c:pt idx="4">
                  <c:v>1.963645E6</c:v>
                </c:pt>
                <c:pt idx="5">
                  <c:v>2.41964983333333E6</c:v>
                </c:pt>
              </c:numCache>
            </c:numRef>
          </c:val>
          <c:smooth val="0"/>
        </c:ser>
        <c:dLbls>
          <c:showLegendKey val="0"/>
          <c:showVal val="0"/>
          <c:showCatName val="0"/>
          <c:showSerName val="0"/>
          <c:showPercent val="0"/>
          <c:showBubbleSize val="0"/>
        </c:dLbls>
        <c:marker val="1"/>
        <c:smooth val="0"/>
        <c:axId val="2119805672"/>
        <c:axId val="2119813544"/>
      </c:lineChart>
      <c:catAx>
        <c:axId val="2119805672"/>
        <c:scaling>
          <c:orientation val="minMax"/>
        </c:scaling>
        <c:delete val="0"/>
        <c:axPos val="b"/>
        <c:numFmt formatCode="General" sourceLinked="1"/>
        <c:majorTickMark val="none"/>
        <c:minorTickMark val="none"/>
        <c:tickLblPos val="nextTo"/>
        <c:crossAx val="2119813544"/>
        <c:crosses val="autoZero"/>
        <c:auto val="1"/>
        <c:lblAlgn val="ctr"/>
        <c:lblOffset val="100"/>
        <c:noMultiLvlLbl val="0"/>
      </c:catAx>
      <c:valAx>
        <c:axId val="2119813544"/>
        <c:scaling>
          <c:orientation val="minMax"/>
        </c:scaling>
        <c:delete val="0"/>
        <c:axPos val="l"/>
        <c:majorGridlines/>
        <c:numFmt formatCode="&quot;$&quot;#,##0_);[Red]\(&quot;$&quot;#,##0\)" sourceLinked="1"/>
        <c:majorTickMark val="none"/>
        <c:minorTickMark val="none"/>
        <c:tickLblPos val="nextTo"/>
        <c:spPr>
          <a:ln w="9525">
            <a:noFill/>
          </a:ln>
        </c:spPr>
        <c:crossAx val="2119805672"/>
        <c:crosses val="autoZero"/>
        <c:crossBetween val="between"/>
      </c:valAx>
    </c:plotArea>
    <c:plotVisOnly val="1"/>
    <c:dispBlanksAs val="gap"/>
    <c:showDLblsOverMax val="0"/>
  </c:chart>
  <c:spPr>
    <a:ln>
      <a:solidFill>
        <a:srgbClr val="FF0000"/>
      </a:solid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a:lstStyle/>
          <a:p>
            <a:pPr>
              <a:defRPr/>
            </a:pPr>
            <a:r>
              <a:rPr lang="en-US"/>
              <a:t>CMS F&amp;A Earned per Faculty</a:t>
            </a:r>
          </a:p>
        </c:rich>
      </c:tx>
      <c:layout/>
      <c:overlay val="0"/>
    </c:title>
    <c:autoTitleDeleted val="0"/>
    <c:plotArea>
      <c:layout/>
      <c:lineChart>
        <c:grouping val="standard"/>
        <c:varyColors val="0"/>
        <c:ser>
          <c:idx val="0"/>
          <c:order val="0"/>
          <c:marker>
            <c:symbol val="none"/>
          </c:marker>
          <c:dPt>
            <c:idx val="0"/>
            <c:bubble3D val="0"/>
            <c:spPr>
              <a:ln>
                <a:prstDash val="sysDash"/>
              </a:ln>
            </c:spPr>
          </c:dPt>
          <c:dPt>
            <c:idx val="5"/>
            <c:bubble3D val="0"/>
            <c:spPr>
              <a:ln cmpd="sng">
                <a:prstDash val="sysDash"/>
              </a:ln>
            </c:spPr>
          </c:dPt>
          <c:dLbls>
            <c:showLegendKey val="0"/>
            <c:showVal val="1"/>
            <c:showCatName val="0"/>
            <c:showSerName val="0"/>
            <c:showPercent val="0"/>
            <c:showBubbleSize val="0"/>
            <c:showLeaderLines val="0"/>
          </c:dLbls>
          <c:cat>
            <c:numRef>
              <c:f>'F&amp;A Earned'!$A$19:$A$24</c:f>
              <c:numCache>
                <c:formatCode>General</c:formatCode>
                <c:ptCount val="6"/>
                <c:pt idx="0">
                  <c:v>2008.0</c:v>
                </c:pt>
                <c:pt idx="1">
                  <c:v>2009.0</c:v>
                </c:pt>
                <c:pt idx="2">
                  <c:v>2010.0</c:v>
                </c:pt>
                <c:pt idx="3">
                  <c:v>2011.0</c:v>
                </c:pt>
                <c:pt idx="4">
                  <c:v>2012.0</c:v>
                </c:pt>
                <c:pt idx="5">
                  <c:v>2013.0</c:v>
                </c:pt>
              </c:numCache>
            </c:numRef>
          </c:cat>
          <c:val>
            <c:numRef>
              <c:f>'F&amp;A Earned'!$D$5:$D$10</c:f>
              <c:numCache>
                <c:formatCode>"$"#,##0</c:formatCode>
                <c:ptCount val="6"/>
                <c:pt idx="0">
                  <c:v>33535.91764705882</c:v>
                </c:pt>
                <c:pt idx="1">
                  <c:v>38796.0</c:v>
                </c:pt>
                <c:pt idx="2">
                  <c:v>34807.75806451613</c:v>
                </c:pt>
                <c:pt idx="3">
                  <c:v>42444.4745762712</c:v>
                </c:pt>
                <c:pt idx="4">
                  <c:v>34449.91228070176</c:v>
                </c:pt>
                <c:pt idx="5">
                  <c:v>46531.72756410256</c:v>
                </c:pt>
              </c:numCache>
            </c:numRef>
          </c:val>
          <c:smooth val="0"/>
        </c:ser>
        <c:dLbls>
          <c:showLegendKey val="0"/>
          <c:showVal val="0"/>
          <c:showCatName val="0"/>
          <c:showSerName val="0"/>
          <c:showPercent val="0"/>
          <c:showBubbleSize val="0"/>
        </c:dLbls>
        <c:marker val="1"/>
        <c:smooth val="0"/>
        <c:axId val="2119853048"/>
        <c:axId val="2119856104"/>
      </c:lineChart>
      <c:catAx>
        <c:axId val="2119853048"/>
        <c:scaling>
          <c:orientation val="minMax"/>
        </c:scaling>
        <c:delete val="0"/>
        <c:axPos val="b"/>
        <c:numFmt formatCode="General" sourceLinked="1"/>
        <c:majorTickMark val="none"/>
        <c:minorTickMark val="none"/>
        <c:tickLblPos val="nextTo"/>
        <c:crossAx val="2119856104"/>
        <c:crosses val="autoZero"/>
        <c:auto val="1"/>
        <c:lblAlgn val="ctr"/>
        <c:lblOffset val="100"/>
        <c:noMultiLvlLbl val="0"/>
      </c:catAx>
      <c:valAx>
        <c:axId val="2119856104"/>
        <c:scaling>
          <c:orientation val="minMax"/>
        </c:scaling>
        <c:delete val="0"/>
        <c:axPos val="l"/>
        <c:majorGridlines/>
        <c:numFmt formatCode="&quot;$&quot;#,##0" sourceLinked="1"/>
        <c:majorTickMark val="none"/>
        <c:minorTickMark val="none"/>
        <c:tickLblPos val="nextTo"/>
        <c:spPr>
          <a:ln w="9525">
            <a:noFill/>
          </a:ln>
        </c:spPr>
        <c:crossAx val="2119853048"/>
        <c:crosses val="autoZero"/>
        <c:crossBetween val="between"/>
      </c:valAx>
    </c:plotArea>
    <c:plotVisOnly val="1"/>
    <c:dispBlanksAs val="gap"/>
    <c:showDLblsOverMax val="0"/>
  </c:chart>
  <c:spPr>
    <a:ln>
      <a:solidFill>
        <a:srgbClr val="FF0000"/>
      </a:solid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a:lstStyle/>
          <a:p>
            <a:pPr>
              <a:defRPr/>
            </a:pPr>
            <a:r>
              <a:rPr lang="en-US"/>
              <a:t>Award $'s per Faculty</a:t>
            </a:r>
          </a:p>
        </c:rich>
      </c:tx>
      <c:layout/>
      <c:overlay val="1"/>
    </c:title>
    <c:autoTitleDeleted val="0"/>
    <c:plotArea>
      <c:layout>
        <c:manualLayout>
          <c:layoutTarget val="inner"/>
          <c:xMode val="edge"/>
          <c:yMode val="edge"/>
          <c:x val="0.157869135704771"/>
          <c:y val="0.129800539193554"/>
          <c:w val="0.822030361782666"/>
          <c:h val="0.725161234911252"/>
        </c:manualLayout>
      </c:layout>
      <c:lineChart>
        <c:grouping val="standard"/>
        <c:varyColors val="0"/>
        <c:ser>
          <c:idx val="0"/>
          <c:order val="0"/>
          <c:tx>
            <c:v>CMS $'s / Faculty</c:v>
          </c:tx>
          <c:spPr>
            <a:effectLst>
              <a:innerShdw blurRad="63500" dist="50800" dir="18900000">
                <a:prstClr val="black">
                  <a:alpha val="50000"/>
                </a:prstClr>
              </a:innerShdw>
            </a:effectLst>
          </c:spPr>
          <c:marker>
            <c:symbol val="none"/>
          </c:marker>
          <c:cat>
            <c:numRef>
              <c:f>'CMS Faculty'!$C$22:$C$24</c:f>
              <c:numCache>
                <c:formatCode>General</c:formatCode>
                <c:ptCount val="3"/>
                <c:pt idx="0">
                  <c:v>2010.0</c:v>
                </c:pt>
                <c:pt idx="1">
                  <c:v>2011.0</c:v>
                </c:pt>
                <c:pt idx="2">
                  <c:v>2012.0</c:v>
                </c:pt>
              </c:numCache>
            </c:numRef>
          </c:cat>
          <c:val>
            <c:numRef>
              <c:f>'CMS Faculty'!$F$10:$F$12</c:f>
              <c:numCache>
                <c:formatCode>"$"#,##0.00_);[Red]\("$"#,##0.00\)</c:formatCode>
                <c:ptCount val="3"/>
                <c:pt idx="0">
                  <c:v>90571.44326315809</c:v>
                </c:pt>
                <c:pt idx="1">
                  <c:v>107974.1091860461</c:v>
                </c:pt>
                <c:pt idx="2">
                  <c:v>223062.2989473685</c:v>
                </c:pt>
              </c:numCache>
            </c:numRef>
          </c:val>
          <c:smooth val="0"/>
        </c:ser>
        <c:ser>
          <c:idx val="1"/>
          <c:order val="1"/>
          <c:tx>
            <c:v>A&amp;S $'s / Faculty</c:v>
          </c:tx>
          <c:marker>
            <c:symbol val="none"/>
          </c:marker>
          <c:cat>
            <c:numRef>
              <c:f>'CMS Faculty'!$C$22:$C$24</c:f>
              <c:numCache>
                <c:formatCode>General</c:formatCode>
                <c:ptCount val="3"/>
                <c:pt idx="0">
                  <c:v>2010.0</c:v>
                </c:pt>
                <c:pt idx="1">
                  <c:v>2011.0</c:v>
                </c:pt>
                <c:pt idx="2">
                  <c:v>2012.0</c:v>
                </c:pt>
              </c:numCache>
            </c:numRef>
          </c:cat>
          <c:val>
            <c:numRef>
              <c:f>'CMS Faculty'!$F$22:$F$24</c:f>
              <c:numCache>
                <c:formatCode>"$"#,##0.00_);[Red]\("$"#,##0.00\)</c:formatCode>
                <c:ptCount val="3"/>
                <c:pt idx="0">
                  <c:v>35610.53533568903</c:v>
                </c:pt>
                <c:pt idx="1">
                  <c:v>34553.41138211382</c:v>
                </c:pt>
                <c:pt idx="2">
                  <c:v>26685.8921875</c:v>
                </c:pt>
              </c:numCache>
            </c:numRef>
          </c:val>
          <c:smooth val="0"/>
        </c:ser>
        <c:ser>
          <c:idx val="2"/>
          <c:order val="2"/>
          <c:tx>
            <c:v>Chem $'s / Faculty</c:v>
          </c:tx>
          <c:marker>
            <c:symbol val="none"/>
          </c:marker>
          <c:val>
            <c:numRef>
              <c:f>'CMS Faculty'!$F$33:$F$35</c:f>
              <c:numCache>
                <c:formatCode>"$"#,##0</c:formatCode>
                <c:ptCount val="3"/>
                <c:pt idx="0">
                  <c:v>102628.0</c:v>
                </c:pt>
                <c:pt idx="1">
                  <c:v>79384.61764705881</c:v>
                </c:pt>
                <c:pt idx="2">
                  <c:v>67734.65625</c:v>
                </c:pt>
              </c:numCache>
            </c:numRef>
          </c:val>
          <c:smooth val="0"/>
        </c:ser>
        <c:dLbls>
          <c:showLegendKey val="0"/>
          <c:showVal val="0"/>
          <c:showCatName val="0"/>
          <c:showSerName val="0"/>
          <c:showPercent val="0"/>
          <c:showBubbleSize val="0"/>
        </c:dLbls>
        <c:marker val="1"/>
        <c:smooth val="0"/>
        <c:axId val="2119906952"/>
        <c:axId val="2119910008"/>
      </c:lineChart>
      <c:catAx>
        <c:axId val="2119906952"/>
        <c:scaling>
          <c:orientation val="minMax"/>
        </c:scaling>
        <c:delete val="0"/>
        <c:axPos val="b"/>
        <c:numFmt formatCode="General" sourceLinked="1"/>
        <c:majorTickMark val="none"/>
        <c:minorTickMark val="none"/>
        <c:tickLblPos val="nextTo"/>
        <c:crossAx val="2119910008"/>
        <c:crosses val="autoZero"/>
        <c:auto val="1"/>
        <c:lblAlgn val="ctr"/>
        <c:lblOffset val="100"/>
        <c:noMultiLvlLbl val="0"/>
      </c:catAx>
      <c:valAx>
        <c:axId val="2119910008"/>
        <c:scaling>
          <c:orientation val="minMax"/>
        </c:scaling>
        <c:delete val="0"/>
        <c:axPos val="l"/>
        <c:majorGridlines/>
        <c:numFmt formatCode="&quot;$&quot;#,##0.00_);[Red]\(&quot;$&quot;#,##0.00\)" sourceLinked="1"/>
        <c:majorTickMark val="none"/>
        <c:minorTickMark val="none"/>
        <c:tickLblPos val="nextTo"/>
        <c:crossAx val="2119906952"/>
        <c:crosses val="autoZero"/>
        <c:crossBetween val="between"/>
      </c:valAx>
    </c:plotArea>
    <c:legend>
      <c:legendPos val="b"/>
      <c:layout/>
      <c:overlay val="0"/>
    </c:legend>
    <c:plotVisOnly val="1"/>
    <c:dispBlanksAs val="gap"/>
    <c:showDLblsOverMax val="0"/>
  </c:chart>
  <c:spPr>
    <a:ln w="25400" cmpd="dbl">
      <a:solidFill>
        <a:srgbClr val="C00000"/>
      </a:solidFill>
    </a:ln>
    <a:effectLst>
      <a:outerShdw blurRad="50800" dist="38100" dir="5400000" algn="t" rotWithShape="0">
        <a:prstClr val="black">
          <a:alpha val="40000"/>
        </a:prstClr>
      </a:outerShdw>
    </a:effectLst>
  </c:sp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cdr:x>
      <cdr:y>0</cdr:y>
    </cdr:from>
    <cdr:to>
      <cdr:x>0</cdr:x>
      <cdr:y>0</cdr:y>
    </cdr:to>
    <cdr:grpSp>
      <cdr:nvGrpSpPr>
        <cdr:cNvPr id="15" name="Group 14"/>
        <cdr:cNvGrpSpPr/>
      </cdr:nvGrpSpPr>
      <cdr:grpSpPr>
        <a:xfrm xmlns:a="http://schemas.openxmlformats.org/drawingml/2006/main">
          <a:off x="0" y="0"/>
          <a:ext cx="0" cy="0"/>
          <a:chOff x="0" y="0"/>
          <a:chExt cx="0" cy="0"/>
        </a:xfrm>
      </cdr:grpSpPr>
    </cdr:grpSp>
  </cdr:relSizeAnchor>
  <cdr:relSizeAnchor xmlns:cdr="http://schemas.openxmlformats.org/drawingml/2006/chartDrawing">
    <cdr:from>
      <cdr:x>0.4086</cdr:x>
      <cdr:y>0.19048</cdr:y>
    </cdr:from>
    <cdr:to>
      <cdr:x>0.4086</cdr:x>
      <cdr:y>0.19048</cdr:y>
    </cdr:to>
    <cdr:grpSp>
      <cdr:nvGrpSpPr>
        <cdr:cNvPr id="21" name="Group 20"/>
        <cdr:cNvGrpSpPr/>
      </cdr:nvGrpSpPr>
      <cdr:grpSpPr>
        <a:xfrm xmlns:a="http://schemas.openxmlformats.org/drawingml/2006/main">
          <a:off x="3543496" y="1198029"/>
          <a:ext cx="0" cy="0"/>
          <a:chOff x="3543496" y="1198029"/>
          <a:chExt cx="0" cy="0"/>
        </a:xfrm>
      </cdr:grpSpPr>
    </cdr:grpSp>
  </cdr:relSizeAnchor>
  <cdr:relSizeAnchor xmlns:cdr="http://schemas.openxmlformats.org/drawingml/2006/chartDrawing">
    <cdr:from>
      <cdr:x>0.84409</cdr:x>
      <cdr:y>0.19048</cdr:y>
    </cdr:from>
    <cdr:to>
      <cdr:x>0.84409</cdr:x>
      <cdr:y>0.19048</cdr:y>
    </cdr:to>
    <cdr:grpSp>
      <cdr:nvGrpSpPr>
        <cdr:cNvPr id="30" name="Group 29"/>
        <cdr:cNvGrpSpPr/>
      </cdr:nvGrpSpPr>
      <cdr:grpSpPr>
        <a:xfrm xmlns:a="http://schemas.openxmlformats.org/drawingml/2006/main">
          <a:off x="7320190" y="1198029"/>
          <a:ext cx="0" cy="0"/>
          <a:chOff x="7320190" y="1198029"/>
          <a:chExt cx="0" cy="0"/>
        </a:xfrm>
      </cdr:grpSpPr>
    </cdr:grpSp>
  </cdr:relSizeAnchor>
  <cdr:relSizeAnchor xmlns:cdr="http://schemas.openxmlformats.org/drawingml/2006/chartDrawing">
    <cdr:from>
      <cdr:x>0.23707</cdr:x>
      <cdr:y>0.17667</cdr:y>
    </cdr:from>
    <cdr:to>
      <cdr:x>0.66516</cdr:x>
      <cdr:y>0.32206</cdr:y>
    </cdr:to>
    <cdr:sp macro="" textlink="">
      <cdr:nvSpPr>
        <cdr:cNvPr id="2" name="TextBox 1"/>
        <cdr:cNvSpPr txBox="1"/>
      </cdr:nvSpPr>
      <cdr:spPr>
        <a:xfrm xmlns:a="http://schemas.openxmlformats.org/drawingml/2006/main">
          <a:off x="2055899" y="1111145"/>
          <a:ext cx="3712519" cy="9144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b="1" i="1" dirty="0" smtClean="0"/>
            <a:t>National UR range = 4-14%</a:t>
          </a:r>
          <a:endParaRPr lang="en-US" sz="2800" b="1" i="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A7F3755-6255-42EB-8EE2-5DFC6478271E}" type="datetimeFigureOut">
              <a:rPr lang="en-US" smtClean="0"/>
              <a:t>4/23/13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05FE79C-58FF-48E3-95FB-CC84295F8A6E}" type="slidenum">
              <a:rPr lang="en-US" smtClean="0"/>
              <a:t>‹#›</a:t>
            </a:fld>
            <a:endParaRPr lang="en-US"/>
          </a:p>
        </p:txBody>
      </p:sp>
    </p:spTree>
    <p:extLst>
      <p:ext uri="{BB962C8B-B14F-4D97-AF65-F5344CB8AC3E}">
        <p14:creationId xmlns:p14="http://schemas.microsoft.com/office/powerpoint/2010/main" val="30773681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17D0C7-8F4C-465F-95A6-F0DBA89B149D}" type="datetimeFigureOut">
              <a:rPr lang="en-US" smtClean="0"/>
              <a:t>4/23/13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D4C21C-FF85-43D5-9563-725B4F35390A}" type="slidenum">
              <a:rPr lang="en-US" smtClean="0"/>
              <a:t>‹#›</a:t>
            </a:fld>
            <a:endParaRPr lang="en-US"/>
          </a:p>
        </p:txBody>
      </p:sp>
    </p:spTree>
    <p:extLst>
      <p:ext uri="{BB962C8B-B14F-4D97-AF65-F5344CB8AC3E}">
        <p14:creationId xmlns:p14="http://schemas.microsoft.com/office/powerpoint/2010/main" val="3892804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4C21C-FF85-43D5-9563-725B4F35390A}" type="slidenum">
              <a:rPr lang="en-US" smtClean="0"/>
              <a:t>1</a:t>
            </a:fld>
            <a:endParaRPr lang="en-US"/>
          </a:p>
        </p:txBody>
      </p:sp>
    </p:spTree>
    <p:extLst>
      <p:ext uri="{BB962C8B-B14F-4D97-AF65-F5344CB8AC3E}">
        <p14:creationId xmlns:p14="http://schemas.microsoft.com/office/powerpoint/2010/main" val="637926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Frank. Punch</a:t>
            </a:r>
            <a:r>
              <a:rPr lang="en-US" baseline="0" dirty="0" smtClean="0"/>
              <a:t> line is at the bottom right.</a:t>
            </a:r>
            <a:endParaRPr lang="en-US" dirty="0"/>
          </a:p>
        </p:txBody>
      </p:sp>
      <p:sp>
        <p:nvSpPr>
          <p:cNvPr id="4" name="Slide Number Placeholder 3"/>
          <p:cNvSpPr>
            <a:spLocks noGrp="1"/>
          </p:cNvSpPr>
          <p:nvPr>
            <p:ph type="sldNum" sz="quarter" idx="10"/>
          </p:nvPr>
        </p:nvSpPr>
        <p:spPr/>
        <p:txBody>
          <a:bodyPr/>
          <a:lstStyle/>
          <a:p>
            <a:fld id="{9809A152-2D2E-46A8-BA03-01374A14BB7C}" type="slidenum">
              <a:rPr lang="en-US" smtClean="0"/>
              <a:t>24</a:t>
            </a:fld>
            <a:endParaRPr lang="en-US"/>
          </a:p>
        </p:txBody>
      </p:sp>
    </p:spTree>
    <p:extLst>
      <p:ext uri="{BB962C8B-B14F-4D97-AF65-F5344CB8AC3E}">
        <p14:creationId xmlns:p14="http://schemas.microsoft.com/office/powerpoint/2010/main" val="3427204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Bob Byrne,</a:t>
            </a:r>
            <a:r>
              <a:rPr lang="en-US" baseline="0" dirty="0" smtClean="0"/>
              <a:t> one of the big players in Ocean Acidification, who says, “</a:t>
            </a:r>
            <a:r>
              <a:rPr lang="en-US" sz="1200" kern="1200" dirty="0" smtClean="0">
                <a:solidFill>
                  <a:schemeClr val="tx1"/>
                </a:solidFill>
                <a:effectLst/>
                <a:latin typeface="+mn-lt"/>
                <a:ea typeface="+mn-ea"/>
                <a:cs typeface="+mn-cs"/>
              </a:rPr>
              <a:t>The figure depicts carbonate saturation states off the California Coast that were obtained using novel spectrophotometric procedures developed in our college, plus pH and carbonate data obtained by doctoral student Mark </a:t>
            </a:r>
            <a:r>
              <a:rPr lang="en-US" sz="1200" kern="1200" dirty="0" err="1" smtClean="0">
                <a:solidFill>
                  <a:schemeClr val="tx1"/>
                </a:solidFill>
                <a:effectLst/>
                <a:latin typeface="+mn-lt"/>
                <a:ea typeface="+mn-ea"/>
                <a:cs typeface="+mn-cs"/>
              </a:rPr>
              <a:t>Patsavas</a:t>
            </a:r>
            <a:r>
              <a:rPr lang="en-US" sz="1200" kern="1200" dirty="0" smtClean="0">
                <a:solidFill>
                  <a:schemeClr val="tx1"/>
                </a:solidFill>
                <a:effectLst/>
                <a:latin typeface="+mn-lt"/>
                <a:ea typeface="+mn-ea"/>
                <a:cs typeface="+mn-cs"/>
              </a:rPr>
              <a:t> on a 2011 NOAA cruise along the east coast of the United States.”</a:t>
            </a:r>
            <a:endParaRPr lang="en-US" dirty="0"/>
          </a:p>
        </p:txBody>
      </p:sp>
      <p:sp>
        <p:nvSpPr>
          <p:cNvPr id="4" name="Slide Number Placeholder 3"/>
          <p:cNvSpPr>
            <a:spLocks noGrp="1"/>
          </p:cNvSpPr>
          <p:nvPr>
            <p:ph type="sldNum" sz="quarter" idx="10"/>
          </p:nvPr>
        </p:nvSpPr>
        <p:spPr/>
        <p:txBody>
          <a:bodyPr/>
          <a:lstStyle/>
          <a:p>
            <a:fld id="{9809A152-2D2E-46A8-BA03-01374A14BB7C}" type="slidenum">
              <a:rPr lang="en-US" smtClean="0"/>
              <a:t>25</a:t>
            </a:fld>
            <a:endParaRPr lang="en-US"/>
          </a:p>
        </p:txBody>
      </p:sp>
    </p:spTree>
    <p:extLst>
      <p:ext uri="{BB962C8B-B14F-4D97-AF65-F5344CB8AC3E}">
        <p14:creationId xmlns:p14="http://schemas.microsoft.com/office/powerpoint/2010/main" val="2827340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Shevenell</a:t>
            </a:r>
            <a:r>
              <a:rPr lang="en-US" baseline="0" dirty="0" smtClean="0"/>
              <a:t> et al 2011 is </a:t>
            </a:r>
            <a:r>
              <a:rPr lang="en-US" baseline="0" dirty="0" err="1" smtClean="0"/>
              <a:t>paleotemperature</a:t>
            </a:r>
            <a:r>
              <a:rPr lang="en-US" baseline="0" dirty="0" smtClean="0"/>
              <a:t> data from marine sediments on the western Antarctic peninsula for last 10 </a:t>
            </a:r>
            <a:r>
              <a:rPr lang="en-US" baseline="0" dirty="0" err="1" smtClean="0"/>
              <a:t>Ka</a:t>
            </a:r>
            <a:endParaRPr lang="en-US" baseline="0" dirty="0" smtClean="0"/>
          </a:p>
          <a:p>
            <a:endParaRPr lang="en-US" baseline="0" dirty="0" smtClean="0"/>
          </a:p>
          <a:p>
            <a:r>
              <a:rPr lang="en-US" baseline="0" dirty="0" err="1" smtClean="0"/>
              <a:t>Mulvaney</a:t>
            </a:r>
            <a:r>
              <a:rPr lang="en-US" baseline="0" dirty="0" smtClean="0"/>
              <a:t> data is </a:t>
            </a:r>
            <a:r>
              <a:rPr lang="en-US" baseline="0" dirty="0" err="1" smtClean="0"/>
              <a:t>paleotemperature</a:t>
            </a:r>
            <a:r>
              <a:rPr lang="en-US" baseline="0" dirty="0" smtClean="0"/>
              <a:t> data from ice cores on the eastern Antarctic Peninsula over past 10Ka</a:t>
            </a:r>
          </a:p>
          <a:p>
            <a:endParaRPr lang="en-US" baseline="0" dirty="0" smtClean="0"/>
          </a:p>
          <a:p>
            <a:r>
              <a:rPr lang="en-US" baseline="0" dirty="0" smtClean="0"/>
              <a:t>Similar trends until the last 2 </a:t>
            </a:r>
            <a:r>
              <a:rPr lang="en-US" baseline="0" dirty="0" err="1" smtClean="0"/>
              <a:t>ka</a:t>
            </a:r>
            <a:r>
              <a:rPr lang="en-US" baseline="0" dirty="0" smtClean="0"/>
              <a:t>, when region started to be more strongly influenced by ENSO.</a:t>
            </a:r>
            <a:endParaRPr lang="en-US" dirty="0"/>
          </a:p>
        </p:txBody>
      </p:sp>
      <p:sp>
        <p:nvSpPr>
          <p:cNvPr id="4" name="Slide Number Placeholder 3"/>
          <p:cNvSpPr>
            <a:spLocks noGrp="1"/>
          </p:cNvSpPr>
          <p:nvPr>
            <p:ph type="sldNum" sz="quarter" idx="10"/>
          </p:nvPr>
        </p:nvSpPr>
        <p:spPr/>
        <p:txBody>
          <a:bodyPr/>
          <a:lstStyle/>
          <a:p>
            <a:fld id="{CBD1F3FB-03C4-F44A-BDED-2DB10D08D5F2}"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33343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Don Chambers. Key point is that we’re involved in</a:t>
            </a:r>
            <a:r>
              <a:rPr lang="en-US" baseline="0" dirty="0" smtClean="0"/>
              <a:t> global climate change research.</a:t>
            </a:r>
            <a:endParaRPr lang="en-US" dirty="0"/>
          </a:p>
        </p:txBody>
      </p:sp>
      <p:sp>
        <p:nvSpPr>
          <p:cNvPr id="4" name="Slide Number Placeholder 3"/>
          <p:cNvSpPr>
            <a:spLocks noGrp="1"/>
          </p:cNvSpPr>
          <p:nvPr>
            <p:ph type="sldNum" sz="quarter" idx="10"/>
          </p:nvPr>
        </p:nvSpPr>
        <p:spPr/>
        <p:txBody>
          <a:bodyPr/>
          <a:lstStyle/>
          <a:p>
            <a:fld id="{9809A152-2D2E-46A8-BA03-01374A14BB7C}" type="slidenum">
              <a:rPr lang="en-US" smtClean="0"/>
              <a:t>28</a:t>
            </a:fld>
            <a:endParaRPr lang="en-US"/>
          </a:p>
        </p:txBody>
      </p:sp>
    </p:spTree>
    <p:extLst>
      <p:ext uri="{BB962C8B-B14F-4D97-AF65-F5344CB8AC3E}">
        <p14:creationId xmlns:p14="http://schemas.microsoft.com/office/powerpoint/2010/main" val="2659544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4409" eaLnBrk="0" hangingPunct="0">
              <a:defRPr b="1">
                <a:solidFill>
                  <a:schemeClr val="tx1"/>
                </a:solidFill>
                <a:latin typeface="Arial" charset="0"/>
                <a:ea typeface="ＭＳ Ｐゴシック" charset="0"/>
                <a:cs typeface="ＭＳ Ｐゴシック" charset="0"/>
              </a:defRPr>
            </a:lvl1pPr>
            <a:lvl2pPr marL="735298" indent="-282807" defTabSz="914409" eaLnBrk="0" hangingPunct="0">
              <a:defRPr b="1">
                <a:solidFill>
                  <a:schemeClr val="tx1"/>
                </a:solidFill>
                <a:latin typeface="Arial" charset="0"/>
                <a:ea typeface="ＭＳ Ｐゴシック" charset="0"/>
              </a:defRPr>
            </a:lvl2pPr>
            <a:lvl3pPr marL="1131227" indent="-226245" defTabSz="914409" eaLnBrk="0" hangingPunct="0">
              <a:defRPr b="1">
                <a:solidFill>
                  <a:schemeClr val="tx1"/>
                </a:solidFill>
                <a:latin typeface="Arial" charset="0"/>
                <a:ea typeface="ＭＳ Ｐゴシック" charset="0"/>
              </a:defRPr>
            </a:lvl3pPr>
            <a:lvl4pPr marL="1583718" indent="-226245" defTabSz="914409" eaLnBrk="0" hangingPunct="0">
              <a:defRPr b="1">
                <a:solidFill>
                  <a:schemeClr val="tx1"/>
                </a:solidFill>
                <a:latin typeface="Arial" charset="0"/>
                <a:ea typeface="ＭＳ Ｐゴシック" charset="0"/>
              </a:defRPr>
            </a:lvl4pPr>
            <a:lvl5pPr marL="2036209" indent="-226245" defTabSz="914409" eaLnBrk="0" hangingPunct="0">
              <a:defRPr b="1">
                <a:solidFill>
                  <a:schemeClr val="tx1"/>
                </a:solidFill>
                <a:latin typeface="Arial" charset="0"/>
                <a:ea typeface="ＭＳ Ｐゴシック" charset="0"/>
              </a:defRPr>
            </a:lvl5pPr>
            <a:lvl6pPr marL="2488700" indent="-226245" defTabSz="914409" eaLnBrk="0" fontAlgn="base" hangingPunct="0">
              <a:spcBef>
                <a:spcPct val="0"/>
              </a:spcBef>
              <a:spcAft>
                <a:spcPct val="0"/>
              </a:spcAft>
              <a:defRPr b="1">
                <a:solidFill>
                  <a:schemeClr val="tx1"/>
                </a:solidFill>
                <a:latin typeface="Arial" charset="0"/>
                <a:ea typeface="ＭＳ Ｐゴシック" charset="0"/>
              </a:defRPr>
            </a:lvl6pPr>
            <a:lvl7pPr marL="2941190" indent="-226245" defTabSz="914409" eaLnBrk="0" fontAlgn="base" hangingPunct="0">
              <a:spcBef>
                <a:spcPct val="0"/>
              </a:spcBef>
              <a:spcAft>
                <a:spcPct val="0"/>
              </a:spcAft>
              <a:defRPr b="1">
                <a:solidFill>
                  <a:schemeClr val="tx1"/>
                </a:solidFill>
                <a:latin typeface="Arial" charset="0"/>
                <a:ea typeface="ＭＳ Ｐゴシック" charset="0"/>
              </a:defRPr>
            </a:lvl7pPr>
            <a:lvl8pPr marL="3393681" indent="-226245" defTabSz="914409" eaLnBrk="0" fontAlgn="base" hangingPunct="0">
              <a:spcBef>
                <a:spcPct val="0"/>
              </a:spcBef>
              <a:spcAft>
                <a:spcPct val="0"/>
              </a:spcAft>
              <a:defRPr b="1">
                <a:solidFill>
                  <a:schemeClr val="tx1"/>
                </a:solidFill>
                <a:latin typeface="Arial" charset="0"/>
                <a:ea typeface="ＭＳ Ｐゴシック" charset="0"/>
              </a:defRPr>
            </a:lvl8pPr>
            <a:lvl9pPr marL="3846172" indent="-226245" defTabSz="914409" eaLnBrk="0" fontAlgn="base" hangingPunct="0">
              <a:spcBef>
                <a:spcPct val="0"/>
              </a:spcBef>
              <a:spcAft>
                <a:spcPct val="0"/>
              </a:spcAft>
              <a:defRPr b="1">
                <a:solidFill>
                  <a:schemeClr val="tx1"/>
                </a:solidFill>
                <a:latin typeface="Arial" charset="0"/>
                <a:ea typeface="ＭＳ Ｐゴシック" charset="0"/>
              </a:defRPr>
            </a:lvl9pPr>
          </a:lstStyle>
          <a:p>
            <a:pPr eaLnBrk="1" hangingPunct="1">
              <a:defRPr/>
            </a:pPr>
            <a:fld id="{DA733DFA-F981-0E41-8665-CEA0A9218415}" type="slidenum">
              <a:rPr lang="en-US" b="0" smtClean="0"/>
              <a:pPr eaLnBrk="1" hangingPunct="1">
                <a:defRPr/>
              </a:pPr>
              <a:t>31</a:t>
            </a:fld>
            <a:endParaRPr lang="en-US" b="0" smtClean="0"/>
          </a:p>
        </p:txBody>
      </p:sp>
      <p:sp>
        <p:nvSpPr>
          <p:cNvPr id="254978" name="Rectangle 1026"/>
          <p:cNvSpPr>
            <a:spLocks noGrp="1" noRot="1" noChangeAspect="1" noChangeArrowheads="1" noTextEdit="1"/>
          </p:cNvSpPr>
          <p:nvPr>
            <p:ph type="sldImg"/>
          </p:nvPr>
        </p:nvSpPr>
        <p:spPr>
          <a:ln/>
        </p:spPr>
      </p:sp>
      <p:sp>
        <p:nvSpPr>
          <p:cNvPr id="254979" name="Rectangle 1027"/>
          <p:cNvSpPr>
            <a:spLocks noGrp="1" noChangeArrowheads="1"/>
          </p:cNvSpPr>
          <p:nvPr>
            <p:ph type="body" idx="1"/>
          </p:nvPr>
        </p:nvSpPr>
        <p:spPr/>
        <p:txBody>
          <a:bodyPr/>
          <a:lstStyle/>
          <a:p>
            <a:pPr>
              <a:defRPr/>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b="1" i="1" dirty="0"/>
              <a:t>CIMAGE Teachers at Sea</a:t>
            </a:r>
            <a:r>
              <a:rPr lang="en-US" dirty="0"/>
              <a:t>, 3 teachers completed onboard research &amp; served as ship to shore communicators via 25 Blogs, &gt;10,000 Tweets/Re-tweets, and 21 LIVE Skype video conferences (630 K-12 &amp; college students, 11 schools). Began tracking metrics during 3-day November cruise- </a:t>
            </a:r>
            <a:endParaRPr lang="en-US" dirty="0" smtClean="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5B6EAE5F-1B5D-4A34-A4CB-3A0074F377EB}"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808930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6EAE5F-1B5D-4A34-A4CB-3A0074F377E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496854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z="1400" dirty="0"/>
              <a:t>First I would like to thank all the donors and especially those present today.</a:t>
            </a:r>
          </a:p>
          <a:p>
            <a:pPr eaLnBrk="1" hangingPunct="1"/>
            <a:endParaRPr lang="en-US" sz="1400" dirty="0"/>
          </a:p>
          <a:p>
            <a:pPr eaLnBrk="1" hangingPunct="1"/>
            <a:r>
              <a:rPr lang="en-US" sz="1400" dirty="0"/>
              <a:t>18 fellowship will be awarded </a:t>
            </a:r>
          </a:p>
          <a:p>
            <a:pPr eaLnBrk="1" hangingPunct="1"/>
            <a:endParaRPr lang="en-US" sz="1400" dirty="0"/>
          </a:p>
          <a:p>
            <a:pPr eaLnBrk="1" hangingPunct="1"/>
            <a:r>
              <a:rPr lang="en-US" sz="1400" dirty="0"/>
              <a:t>Total amount to be awarded $200,000</a:t>
            </a:r>
          </a:p>
          <a:p>
            <a:pPr eaLnBrk="1" hangingPunct="1"/>
            <a:endParaRPr lang="en-US" sz="1400" dirty="0"/>
          </a:p>
          <a:p>
            <a:pPr eaLnBrk="1" hangingPunct="1"/>
            <a:r>
              <a:rPr lang="en-US" sz="1400" dirty="0"/>
              <a:t>We are just into the 08-09 Academic year and have much to be proud of</a:t>
            </a:r>
          </a:p>
          <a:p>
            <a:pPr eaLnBrk="1" hangingPunct="1"/>
            <a:r>
              <a:rPr lang="en-US" sz="1400" dirty="0"/>
              <a:t>	110 students</a:t>
            </a:r>
          </a:p>
          <a:p>
            <a:pPr eaLnBrk="1" hangingPunct="1"/>
            <a:r>
              <a:rPr lang="en-US" sz="1400" dirty="0"/>
              <a:t>	 Hiring 4 new faculty members</a:t>
            </a:r>
          </a:p>
          <a:p>
            <a:pPr eaLnBrk="1" hangingPunct="1"/>
            <a:r>
              <a:rPr lang="en-US" sz="1400" dirty="0"/>
              <a:t>	 Evaluating new research vessel</a:t>
            </a:r>
          </a:p>
          <a:p>
            <a:pPr eaLnBrk="1" hangingPunct="1"/>
            <a:r>
              <a:rPr lang="en-US" sz="1400" dirty="0"/>
              <a:t>	 Looking at new curriculum</a:t>
            </a:r>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A94D74-23E8-4F1D-8331-2623948DE883}" type="slidenum">
              <a:rPr lang="en-US" smtClean="0"/>
              <a:pPr/>
              <a:t>41</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~8100 GSF</a:t>
            </a:r>
          </a:p>
          <a:p>
            <a:r>
              <a:rPr lang="en-US" sz="1200" kern="1200" dirty="0" smtClean="0">
                <a:solidFill>
                  <a:schemeClr val="tx1"/>
                </a:solidFill>
                <a:latin typeface="+mn-lt"/>
                <a:ea typeface="+mn-ea"/>
                <a:cs typeface="+mn-cs"/>
              </a:rPr>
              <a:t>14 lab spaces renovated</a:t>
            </a:r>
          </a:p>
          <a:p>
            <a:r>
              <a:rPr lang="en-US" sz="1200" kern="1200" dirty="0" smtClean="0">
                <a:solidFill>
                  <a:schemeClr val="tx1"/>
                </a:solidFill>
                <a:latin typeface="+mn-lt"/>
                <a:ea typeface="+mn-ea"/>
                <a:cs typeface="+mn-cs"/>
              </a:rPr>
              <a:t>NSF funds expended: $1,898,232</a:t>
            </a:r>
          </a:p>
          <a:p>
            <a:r>
              <a:rPr lang="en-US" sz="1200" kern="1200" dirty="0" smtClean="0">
                <a:solidFill>
                  <a:schemeClr val="tx1"/>
                </a:solidFill>
                <a:latin typeface="+mn-lt"/>
                <a:ea typeface="+mn-ea"/>
                <a:cs typeface="+mn-cs"/>
              </a:rPr>
              <a:t>USF CMS funds expended: ~$150,000</a:t>
            </a:r>
          </a:p>
          <a:p>
            <a:r>
              <a:rPr lang="en-US" sz="1200" kern="1200" dirty="0" smtClean="0">
                <a:solidFill>
                  <a:schemeClr val="tx1"/>
                </a:solidFill>
                <a:latin typeface="+mn-lt"/>
                <a:ea typeface="+mn-ea"/>
                <a:cs typeface="+mn-cs"/>
              </a:rPr>
              <a:t>All new AC, individual VAV controls for each lab space, occupancy sensors that scale back operation when labs are unoccupied.</a:t>
            </a:r>
          </a:p>
          <a:p>
            <a:r>
              <a:rPr lang="en-US" sz="1200" kern="1200" dirty="0" smtClean="0">
                <a:solidFill>
                  <a:schemeClr val="tx1"/>
                </a:solidFill>
                <a:latin typeface="+mn-lt"/>
                <a:ea typeface="+mn-ea"/>
                <a:cs typeface="+mn-cs"/>
              </a:rPr>
              <a:t>All new electrical, separate distribution panels for each lab space, back-up generator for select circuits</a:t>
            </a:r>
          </a:p>
          <a:p>
            <a:r>
              <a:rPr lang="en-US" sz="1200" kern="1200" dirty="0" smtClean="0">
                <a:solidFill>
                  <a:schemeClr val="tx1"/>
                </a:solidFill>
                <a:latin typeface="+mn-lt"/>
                <a:ea typeface="+mn-ea"/>
                <a:cs typeface="+mn-cs"/>
              </a:rPr>
              <a:t>All new plumbing, new DI service to each lab,</a:t>
            </a:r>
          </a:p>
          <a:p>
            <a:r>
              <a:rPr lang="en-US" sz="1200" kern="1200" dirty="0" smtClean="0">
                <a:solidFill>
                  <a:schemeClr val="tx1"/>
                </a:solidFill>
                <a:latin typeface="+mn-lt"/>
                <a:ea typeface="+mn-ea"/>
                <a:cs typeface="+mn-cs"/>
              </a:rPr>
              <a:t>All new metal casework and fume hoods</a:t>
            </a:r>
          </a:p>
          <a:p>
            <a:r>
              <a:rPr lang="en-US" sz="1200" kern="1200" dirty="0" smtClean="0">
                <a:solidFill>
                  <a:schemeClr val="tx1"/>
                </a:solidFill>
                <a:latin typeface="+mn-lt"/>
                <a:ea typeface="+mn-ea"/>
                <a:cs typeface="+mn-cs"/>
              </a:rPr>
              <a:t>Room and hallway lighting on occupancy/motion sensors</a:t>
            </a:r>
            <a:endParaRPr lang="en-US" dirty="0"/>
          </a:p>
        </p:txBody>
      </p:sp>
      <p:sp>
        <p:nvSpPr>
          <p:cNvPr id="4" name="Slide Number Placeholder 3"/>
          <p:cNvSpPr>
            <a:spLocks noGrp="1"/>
          </p:cNvSpPr>
          <p:nvPr>
            <p:ph type="sldNum" sz="quarter" idx="10"/>
          </p:nvPr>
        </p:nvSpPr>
        <p:spPr/>
        <p:txBody>
          <a:bodyPr/>
          <a:lstStyle/>
          <a:p>
            <a:fld id="{07D4C21C-FF85-43D5-9563-725B4F35390A}" type="slidenum">
              <a:rPr lang="en-US" smtClean="0"/>
              <a:t>9</a:t>
            </a:fld>
            <a:endParaRPr lang="en-US"/>
          </a:p>
        </p:txBody>
      </p:sp>
    </p:spTree>
    <p:extLst>
      <p:ext uri="{BB962C8B-B14F-4D97-AF65-F5344CB8AC3E}">
        <p14:creationId xmlns:p14="http://schemas.microsoft.com/office/powerpoint/2010/main" val="1312313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love this one. I would use it as the first slide in the “research” section of the presentation!</a:t>
            </a:r>
            <a:endParaRPr lang="en-US" dirty="0"/>
          </a:p>
        </p:txBody>
      </p:sp>
      <p:sp>
        <p:nvSpPr>
          <p:cNvPr id="4" name="Slide Number Placeholder 3"/>
          <p:cNvSpPr>
            <a:spLocks noGrp="1"/>
          </p:cNvSpPr>
          <p:nvPr>
            <p:ph type="sldNum" sz="quarter" idx="10"/>
          </p:nvPr>
        </p:nvSpPr>
        <p:spPr/>
        <p:txBody>
          <a:bodyPr/>
          <a:lstStyle/>
          <a:p>
            <a:fld id="{9809A152-2D2E-46A8-BA03-01374A14BB7C}" type="slidenum">
              <a:rPr lang="en-US" smtClean="0"/>
              <a:t>17</a:t>
            </a:fld>
            <a:endParaRPr lang="en-US"/>
          </a:p>
        </p:txBody>
      </p:sp>
    </p:spTree>
    <p:extLst>
      <p:ext uri="{BB962C8B-B14F-4D97-AF65-F5344CB8AC3E}">
        <p14:creationId xmlns:p14="http://schemas.microsoft.com/office/powerpoint/2010/main" val="4256223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From Mya</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who says, “</a:t>
            </a:r>
            <a:r>
              <a:rPr lang="en-US" sz="1200" kern="1200" dirty="0" smtClean="0">
                <a:solidFill>
                  <a:schemeClr val="tx1"/>
                </a:solidFill>
                <a:effectLst/>
                <a:latin typeface="+mn-lt"/>
                <a:ea typeface="+mn-ea"/>
                <a:cs typeface="+mn-cs"/>
              </a:rPr>
              <a:t>Given the audience, Jackie should consider pointing out that "plankton" from </a:t>
            </a:r>
            <a:r>
              <a:rPr lang="en-US" sz="1200" kern="1200" dirty="0" err="1" smtClean="0">
                <a:solidFill>
                  <a:schemeClr val="tx1"/>
                </a:solidFill>
                <a:effectLst/>
                <a:latin typeface="+mn-lt"/>
                <a:ea typeface="+mn-ea"/>
                <a:cs typeface="+mn-cs"/>
              </a:rPr>
              <a:t>Spongebob</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Squarepants</a:t>
            </a:r>
            <a:r>
              <a:rPr lang="en-US" sz="1200" kern="1200" dirty="0" smtClean="0">
                <a:solidFill>
                  <a:schemeClr val="tx1"/>
                </a:solidFill>
                <a:effectLst/>
                <a:latin typeface="+mn-lt"/>
                <a:ea typeface="+mn-ea"/>
                <a:cs typeface="+mn-cs"/>
              </a:rPr>
              <a:t> is a copepod (in fact, he's designed after one of the species we found viruses in).”</a:t>
            </a:r>
            <a:endParaRPr lang="en-US" dirty="0" smtClean="0"/>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100">
                <a:solidFill>
                  <a:schemeClr val="tx1"/>
                </a:solidFill>
                <a:latin typeface="Arial" charset="0"/>
              </a:defRPr>
            </a:lvl1pPr>
            <a:lvl2pPr marL="729057" indent="-280406" eaLnBrk="0" hangingPunct="0">
              <a:defRPr sz="3100">
                <a:solidFill>
                  <a:schemeClr val="tx1"/>
                </a:solidFill>
                <a:latin typeface="Arial" charset="0"/>
              </a:defRPr>
            </a:lvl2pPr>
            <a:lvl3pPr marL="1121626" indent="-224325" eaLnBrk="0" hangingPunct="0">
              <a:defRPr sz="3100">
                <a:solidFill>
                  <a:schemeClr val="tx1"/>
                </a:solidFill>
                <a:latin typeface="Arial" charset="0"/>
              </a:defRPr>
            </a:lvl3pPr>
            <a:lvl4pPr marL="1570276" indent="-224325" eaLnBrk="0" hangingPunct="0">
              <a:defRPr sz="3100">
                <a:solidFill>
                  <a:schemeClr val="tx1"/>
                </a:solidFill>
                <a:latin typeface="Arial" charset="0"/>
              </a:defRPr>
            </a:lvl4pPr>
            <a:lvl5pPr marL="2018927" indent="-224325" eaLnBrk="0" hangingPunct="0">
              <a:defRPr sz="3100">
                <a:solidFill>
                  <a:schemeClr val="tx1"/>
                </a:solidFill>
                <a:latin typeface="Arial" charset="0"/>
              </a:defRPr>
            </a:lvl5pPr>
            <a:lvl6pPr marL="2467577" indent="-224325" eaLnBrk="0" fontAlgn="base" hangingPunct="0">
              <a:spcBef>
                <a:spcPct val="0"/>
              </a:spcBef>
              <a:spcAft>
                <a:spcPct val="0"/>
              </a:spcAft>
              <a:defRPr sz="3100">
                <a:solidFill>
                  <a:schemeClr val="tx1"/>
                </a:solidFill>
                <a:latin typeface="Arial" charset="0"/>
              </a:defRPr>
            </a:lvl6pPr>
            <a:lvl7pPr marL="2916227" indent="-224325" eaLnBrk="0" fontAlgn="base" hangingPunct="0">
              <a:spcBef>
                <a:spcPct val="0"/>
              </a:spcBef>
              <a:spcAft>
                <a:spcPct val="0"/>
              </a:spcAft>
              <a:defRPr sz="3100">
                <a:solidFill>
                  <a:schemeClr val="tx1"/>
                </a:solidFill>
                <a:latin typeface="Arial" charset="0"/>
              </a:defRPr>
            </a:lvl7pPr>
            <a:lvl8pPr marL="3364878" indent="-224325" eaLnBrk="0" fontAlgn="base" hangingPunct="0">
              <a:spcBef>
                <a:spcPct val="0"/>
              </a:spcBef>
              <a:spcAft>
                <a:spcPct val="0"/>
              </a:spcAft>
              <a:defRPr sz="3100">
                <a:solidFill>
                  <a:schemeClr val="tx1"/>
                </a:solidFill>
                <a:latin typeface="Arial" charset="0"/>
              </a:defRPr>
            </a:lvl8pPr>
            <a:lvl9pPr marL="3813528" indent="-224325" eaLnBrk="0" fontAlgn="base" hangingPunct="0">
              <a:spcBef>
                <a:spcPct val="0"/>
              </a:spcBef>
              <a:spcAft>
                <a:spcPct val="0"/>
              </a:spcAft>
              <a:defRPr sz="3100">
                <a:solidFill>
                  <a:schemeClr val="tx1"/>
                </a:solidFill>
                <a:latin typeface="Arial" charset="0"/>
              </a:defRPr>
            </a:lvl9pPr>
          </a:lstStyle>
          <a:p>
            <a:pPr eaLnBrk="1" hangingPunct="1"/>
            <a:fld id="{0593CB3B-22AC-4A48-B32A-72136C89CEBD}" type="slidenum">
              <a:rPr lang="en-US" sz="1200">
                <a:solidFill>
                  <a:srgbClr val="000000"/>
                </a:solidFill>
              </a:rPr>
              <a:pPr eaLnBrk="1" hangingPunct="1"/>
              <a:t>18</a:t>
            </a:fld>
            <a:endParaRPr lang="en-US" sz="12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FD60D7A-F85D-A04F-97C5-549C326418D4}" type="slidenum">
              <a:rPr lang="en-US">
                <a:solidFill>
                  <a:prstClr val="black"/>
                </a:solidFill>
              </a:rPr>
              <a:pPr>
                <a:defRPr/>
              </a:pPr>
              <a:t>19</a:t>
            </a:fld>
            <a:endParaRPr lang="en-US">
              <a:solidFill>
                <a:prstClr val="black"/>
              </a:solidFill>
            </a:endParaRPr>
          </a:p>
        </p:txBody>
      </p:sp>
      <p:sp>
        <p:nvSpPr>
          <p:cNvPr id="14338" name="Rectangle 1026"/>
          <p:cNvSpPr>
            <a:spLocks noGrp="1" noRot="1" noChangeAspect="1" noChangeArrowheads="1" noTextEdit="1"/>
          </p:cNvSpPr>
          <p:nvPr>
            <p:ph type="sldImg"/>
          </p:nvPr>
        </p:nvSpPr>
        <p:spPr>
          <a:ln/>
        </p:spPr>
      </p:sp>
      <p:sp>
        <p:nvSpPr>
          <p:cNvPr id="14339" name="Rectangle 1027"/>
          <p:cNvSpPr>
            <a:spLocks noGrp="1" noChangeArrowheads="1"/>
          </p:cNvSpPr>
          <p:nvPr>
            <p:ph type="body" idx="1"/>
          </p:nvPr>
        </p:nvSpPr>
        <p:spPr/>
        <p:txBody>
          <a:bodyPr/>
          <a:lstStyle/>
          <a:p>
            <a:pPr>
              <a:defRPr/>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Pam. Emphasizes</a:t>
            </a:r>
            <a:r>
              <a:rPr lang="en-US" baseline="0" dirty="0" smtClean="0"/>
              <a:t> students and also nicely demonstrates diversity.</a:t>
            </a:r>
            <a:endParaRPr lang="en-US" dirty="0"/>
          </a:p>
        </p:txBody>
      </p:sp>
      <p:sp>
        <p:nvSpPr>
          <p:cNvPr id="4" name="Slide Number Placeholder 3"/>
          <p:cNvSpPr>
            <a:spLocks noGrp="1"/>
          </p:cNvSpPr>
          <p:nvPr>
            <p:ph type="sldNum" sz="quarter" idx="10"/>
          </p:nvPr>
        </p:nvSpPr>
        <p:spPr/>
        <p:txBody>
          <a:bodyPr/>
          <a:lstStyle/>
          <a:p>
            <a:fld id="{9809A152-2D2E-46A8-BA03-01374A14BB7C}" type="slidenum">
              <a:rPr lang="en-US" smtClean="0"/>
              <a:t>20</a:t>
            </a:fld>
            <a:endParaRPr lang="en-US"/>
          </a:p>
        </p:txBody>
      </p:sp>
    </p:spTree>
    <p:extLst>
      <p:ext uri="{BB962C8B-B14F-4D97-AF65-F5344CB8AC3E}">
        <p14:creationId xmlns:p14="http://schemas.microsoft.com/office/powerpoint/2010/main" val="3944098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09A152-2D2E-46A8-BA03-01374A14BB7C}" type="slidenum">
              <a:rPr lang="en-US" smtClean="0"/>
              <a:t>21</a:t>
            </a:fld>
            <a:endParaRPr lang="en-US"/>
          </a:p>
        </p:txBody>
      </p:sp>
    </p:spTree>
    <p:extLst>
      <p:ext uri="{BB962C8B-B14F-4D97-AF65-F5344CB8AC3E}">
        <p14:creationId xmlns:p14="http://schemas.microsoft.com/office/powerpoint/2010/main" val="3947071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CA7994E-50DE-47FD-BC24-9E139C83F243}" type="slidenum">
              <a:rPr lang="en-US" smtClean="0">
                <a:solidFill>
                  <a:srgbClr val="000000"/>
                </a:solidFill>
              </a:rPr>
              <a:pPr eaLnBrk="1" hangingPunct="1"/>
              <a:t>22</a:t>
            </a:fld>
            <a:endParaRPr lang="en-US" smtClean="0">
              <a:solidFill>
                <a:srgbClr val="000000"/>
              </a:solidFill>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r>
              <a:rPr lang="en-US" dirty="0" smtClean="0"/>
              <a:t>Weisberg’s overview for COMPS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SimSun" pitchFamily="2" charset="-122"/>
              </a:defRPr>
            </a:lvl1pPr>
            <a:lvl2pPr marL="735298" indent="-282807" eaLnBrk="0" hangingPunct="0">
              <a:defRPr>
                <a:solidFill>
                  <a:schemeClr val="tx1"/>
                </a:solidFill>
                <a:latin typeface="Arial" charset="0"/>
                <a:ea typeface="SimSun" pitchFamily="2" charset="-122"/>
              </a:defRPr>
            </a:lvl2pPr>
            <a:lvl3pPr marL="1131227" indent="-226245" eaLnBrk="0" hangingPunct="0">
              <a:defRPr>
                <a:solidFill>
                  <a:schemeClr val="tx1"/>
                </a:solidFill>
                <a:latin typeface="Arial" charset="0"/>
                <a:ea typeface="SimSun" pitchFamily="2" charset="-122"/>
              </a:defRPr>
            </a:lvl3pPr>
            <a:lvl4pPr marL="1583718" indent="-226245" eaLnBrk="0" hangingPunct="0">
              <a:defRPr>
                <a:solidFill>
                  <a:schemeClr val="tx1"/>
                </a:solidFill>
                <a:latin typeface="Arial" charset="0"/>
                <a:ea typeface="SimSun" pitchFamily="2" charset="-122"/>
              </a:defRPr>
            </a:lvl4pPr>
            <a:lvl5pPr marL="2036209" indent="-226245" eaLnBrk="0" hangingPunct="0">
              <a:defRPr>
                <a:solidFill>
                  <a:schemeClr val="tx1"/>
                </a:solidFill>
                <a:latin typeface="Arial" charset="0"/>
                <a:ea typeface="SimSun" pitchFamily="2" charset="-122"/>
              </a:defRPr>
            </a:lvl5pPr>
            <a:lvl6pPr marL="2488700" indent="-226245" algn="ctr" eaLnBrk="0" fontAlgn="base" hangingPunct="0">
              <a:spcBef>
                <a:spcPct val="0"/>
              </a:spcBef>
              <a:spcAft>
                <a:spcPct val="0"/>
              </a:spcAft>
              <a:defRPr>
                <a:solidFill>
                  <a:schemeClr val="tx1"/>
                </a:solidFill>
                <a:latin typeface="Arial" charset="0"/>
                <a:ea typeface="SimSun" pitchFamily="2" charset="-122"/>
              </a:defRPr>
            </a:lvl6pPr>
            <a:lvl7pPr marL="2941190" indent="-226245" algn="ctr" eaLnBrk="0" fontAlgn="base" hangingPunct="0">
              <a:spcBef>
                <a:spcPct val="0"/>
              </a:spcBef>
              <a:spcAft>
                <a:spcPct val="0"/>
              </a:spcAft>
              <a:defRPr>
                <a:solidFill>
                  <a:schemeClr val="tx1"/>
                </a:solidFill>
                <a:latin typeface="Arial" charset="0"/>
                <a:ea typeface="SimSun" pitchFamily="2" charset="-122"/>
              </a:defRPr>
            </a:lvl7pPr>
            <a:lvl8pPr marL="3393681" indent="-226245" algn="ctr" eaLnBrk="0" fontAlgn="base" hangingPunct="0">
              <a:spcBef>
                <a:spcPct val="0"/>
              </a:spcBef>
              <a:spcAft>
                <a:spcPct val="0"/>
              </a:spcAft>
              <a:defRPr>
                <a:solidFill>
                  <a:schemeClr val="tx1"/>
                </a:solidFill>
                <a:latin typeface="Arial" charset="0"/>
                <a:ea typeface="SimSun" pitchFamily="2" charset="-122"/>
              </a:defRPr>
            </a:lvl8pPr>
            <a:lvl9pPr marL="3846172" indent="-226245" algn="ctr" eaLnBrk="0" fontAlgn="base" hangingPunct="0">
              <a:spcBef>
                <a:spcPct val="0"/>
              </a:spcBef>
              <a:spcAft>
                <a:spcPct val="0"/>
              </a:spcAft>
              <a:defRPr>
                <a:solidFill>
                  <a:schemeClr val="tx1"/>
                </a:solidFill>
                <a:latin typeface="Arial" charset="0"/>
                <a:ea typeface="SimSun" pitchFamily="2" charset="-122"/>
              </a:defRPr>
            </a:lvl9pPr>
          </a:lstStyle>
          <a:p>
            <a:pPr eaLnBrk="1" hangingPunct="1"/>
            <a:fld id="{C5E61BE8-C066-42DC-8E30-4D6AD59A2B6C}" type="slidenum">
              <a:rPr lang="en-US" altLang="zh-CN">
                <a:solidFill>
                  <a:srgbClr val="000000"/>
                </a:solidFill>
              </a:rPr>
              <a:pPr eaLnBrk="1" hangingPunct="1"/>
              <a:t>23</a:t>
            </a:fld>
            <a:endParaRPr lang="en-US" altLang="zh-CN">
              <a:solidFill>
                <a:srgbClr val="000000"/>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r>
              <a:rPr lang="en-US" dirty="0" smtClean="0">
                <a:latin typeface="Arial" charset="0"/>
              </a:rPr>
              <a:t>Another from Chuanmin. This one might work. Three GRL “covers” from CMS researchers shows</a:t>
            </a:r>
            <a:r>
              <a:rPr lang="en-US" baseline="0" dirty="0" smtClean="0">
                <a:latin typeface="Arial" charset="0"/>
              </a:rPr>
              <a:t> high impact.</a:t>
            </a:r>
            <a:endParaRPr lang="en-US" dirty="0"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93CF69-ABAF-4755-B93D-41A5EECCD336}" type="datetimeFigureOut">
              <a:rPr lang="en-US" smtClean="0"/>
              <a:t>4/23/13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B2960-6B11-458C-AC73-B99F6EDF451E}" type="slidenum">
              <a:rPr lang="en-US" smtClean="0"/>
              <a:t>‹#›</a:t>
            </a:fld>
            <a:endParaRPr lang="en-US"/>
          </a:p>
        </p:txBody>
      </p:sp>
    </p:spTree>
    <p:extLst>
      <p:ext uri="{BB962C8B-B14F-4D97-AF65-F5344CB8AC3E}">
        <p14:creationId xmlns:p14="http://schemas.microsoft.com/office/powerpoint/2010/main" val="76867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93CF69-ABAF-4755-B93D-41A5EECCD336}" type="datetimeFigureOut">
              <a:rPr lang="en-US" smtClean="0"/>
              <a:t>4/23/13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B2960-6B11-458C-AC73-B99F6EDF451E}" type="slidenum">
              <a:rPr lang="en-US" smtClean="0"/>
              <a:t>‹#›</a:t>
            </a:fld>
            <a:endParaRPr lang="en-US"/>
          </a:p>
        </p:txBody>
      </p:sp>
    </p:spTree>
    <p:extLst>
      <p:ext uri="{BB962C8B-B14F-4D97-AF65-F5344CB8AC3E}">
        <p14:creationId xmlns:p14="http://schemas.microsoft.com/office/powerpoint/2010/main" val="3138450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93CF69-ABAF-4755-B93D-41A5EECCD336}" type="datetimeFigureOut">
              <a:rPr lang="en-US" smtClean="0"/>
              <a:t>4/23/13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B2960-6B11-458C-AC73-B99F6EDF451E}" type="slidenum">
              <a:rPr lang="en-US" smtClean="0"/>
              <a:t>‹#›</a:t>
            </a:fld>
            <a:endParaRPr lang="en-US"/>
          </a:p>
        </p:txBody>
      </p:sp>
    </p:spTree>
    <p:extLst>
      <p:ext uri="{BB962C8B-B14F-4D97-AF65-F5344CB8AC3E}">
        <p14:creationId xmlns:p14="http://schemas.microsoft.com/office/powerpoint/2010/main" val="2392096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6705600"/>
            <a:ext cx="9144000" cy="152400"/>
          </a:xfrm>
          <a:prstGeom prst="rect">
            <a:avLst/>
          </a:prstGeom>
          <a:solidFill>
            <a:srgbClr val="CDB9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p:cNvSpPr/>
          <p:nvPr userDrawn="1"/>
        </p:nvSpPr>
        <p:spPr>
          <a:xfrm>
            <a:off x="0" y="-76200"/>
            <a:ext cx="91440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6" name="Content Placeholder 5" descr="wave-footer copy.jpg"/>
          <p:cNvPicPr>
            <a:picLocks noChangeAspect="1"/>
          </p:cNvPicPr>
          <p:nvPr userDrawn="1"/>
        </p:nvPicPr>
        <p:blipFill>
          <a:blip r:embed="rId2" cstate="print"/>
          <a:srcRect l="481" r="481"/>
          <a:stretch>
            <a:fillRect/>
          </a:stretch>
        </p:blipFill>
        <p:spPr bwMode="auto">
          <a:xfrm>
            <a:off x="0" y="5934075"/>
            <a:ext cx="9144000" cy="923925"/>
          </a:xfrm>
          <a:prstGeom prst="rect">
            <a:avLst/>
          </a:prstGeom>
          <a:noFill/>
          <a:ln w="9525">
            <a:noFill/>
            <a:miter lim="800000"/>
            <a:headEnd/>
            <a:tailEnd/>
          </a:ln>
        </p:spPr>
      </p:pic>
      <p:cxnSp>
        <p:nvCxnSpPr>
          <p:cNvPr id="7" name="AutoShape 2"/>
          <p:cNvCxnSpPr>
            <a:cxnSpLocks noChangeShapeType="1"/>
          </p:cNvCxnSpPr>
          <p:nvPr userDrawn="1"/>
        </p:nvCxnSpPr>
        <p:spPr bwMode="auto">
          <a:xfrm>
            <a:off x="0" y="5827713"/>
            <a:ext cx="9144000" cy="1587"/>
          </a:xfrm>
          <a:prstGeom prst="straightConnector1">
            <a:avLst/>
          </a:prstGeom>
          <a:noFill/>
          <a:ln w="38100">
            <a:solidFill>
              <a:srgbClr val="938953"/>
            </a:solidFill>
            <a:round/>
            <a:headEnd/>
            <a:tailEnd/>
          </a:ln>
        </p:spPr>
      </p:cxnSp>
      <p:sp>
        <p:nvSpPr>
          <p:cNvPr id="3" name="Content Placeholder 2"/>
          <p:cNvSpPr>
            <a:spLocks noGrp="1"/>
          </p:cNvSpPr>
          <p:nvPr>
            <p:ph idx="1"/>
          </p:nvPr>
        </p:nvSpPr>
        <p:spPr>
          <a:xfrm>
            <a:off x="457200" y="1219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10"/>
          </p:nvPr>
        </p:nvSpPr>
        <p:spPr/>
        <p:txBody>
          <a:bodyPr/>
          <a:lstStyle>
            <a:lvl1pPr>
              <a:defRPr/>
            </a:lvl1pPr>
          </a:lstStyle>
          <a:p>
            <a:pPr>
              <a:defRPr/>
            </a:pPr>
            <a:fld id="{6BA874B6-2F9D-4DD8-8520-FE0BC13FE68B}" type="datetime1">
              <a:rPr lang="en-US"/>
              <a:pPr>
                <a:defRPr/>
              </a:pPr>
              <a:t>4/23/13</a:t>
            </a:fld>
            <a:endParaRPr lang="en-US" dirty="0"/>
          </a:p>
        </p:txBody>
      </p:sp>
      <p:sp>
        <p:nvSpPr>
          <p:cNvPr id="9" name="Footer Placeholder 4"/>
          <p:cNvSpPr>
            <a:spLocks noGrp="1"/>
          </p:cNvSpPr>
          <p:nvPr>
            <p:ph type="ftr" sz="quarter" idx="11"/>
          </p:nvPr>
        </p:nvSpPr>
        <p:spPr/>
        <p:txBody>
          <a:bodyPr/>
          <a:lstStyle>
            <a:lvl1pPr>
              <a:defRPr/>
            </a:lvl1pPr>
          </a:lstStyle>
          <a:p>
            <a:pPr>
              <a:defRPr/>
            </a:pPr>
            <a:endParaRPr lang="en-US" dirty="0"/>
          </a:p>
        </p:txBody>
      </p:sp>
      <p:sp>
        <p:nvSpPr>
          <p:cNvPr id="10" name="Slide Number Placeholder 5"/>
          <p:cNvSpPr>
            <a:spLocks noGrp="1"/>
          </p:cNvSpPr>
          <p:nvPr>
            <p:ph type="sldNum" sz="quarter" idx="12"/>
          </p:nvPr>
        </p:nvSpPr>
        <p:spPr/>
        <p:txBody>
          <a:bodyPr/>
          <a:lstStyle>
            <a:lvl1pPr>
              <a:defRPr/>
            </a:lvl1pPr>
          </a:lstStyle>
          <a:p>
            <a:pPr>
              <a:defRPr/>
            </a:pPr>
            <a:fld id="{E2B63160-7567-4021-8A48-1ACAB6581F4A}" type="slidenum">
              <a:rPr lang="en-US"/>
              <a:pPr>
                <a:defRPr/>
              </a:pPr>
              <a:t>‹#›</a:t>
            </a:fld>
            <a:endParaRPr lang="en-US" dirty="0"/>
          </a:p>
        </p:txBody>
      </p:sp>
    </p:spTree>
    <p:extLst>
      <p:ext uri="{BB962C8B-B14F-4D97-AF65-F5344CB8AC3E}">
        <p14:creationId xmlns:p14="http://schemas.microsoft.com/office/powerpoint/2010/main" val="634289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C3566907-E18A-4377-80CD-242D2AB685A9}" type="datetimeFigureOut">
              <a:rPr lang="en-US" smtClean="0">
                <a:solidFill>
                  <a:prstClr val="black">
                    <a:tint val="75000"/>
                  </a:prstClr>
                </a:solidFill>
              </a:rPr>
              <a:pPr>
                <a:defRPr/>
              </a:pPr>
              <a:t>4/23/13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1D30F8F-FCDB-4E6B-ADE5-990470673533}"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85983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802637-31CD-4FFE-86B3-D305E33B2611}" type="datetimeFigureOut">
              <a:rPr lang="en-US" smtClean="0">
                <a:solidFill>
                  <a:prstClr val="black">
                    <a:tint val="75000"/>
                  </a:prstClr>
                </a:solidFill>
              </a:rPr>
              <a:pPr/>
              <a:t>4/23/13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7E9209-4147-485E-909D-DD0CED2AE518}"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76200"/>
            <a:ext cx="9144000" cy="1219200"/>
          </a:xfrm>
          <a:prstGeom prst="rect">
            <a:avLst/>
          </a:prstGeom>
          <a:solidFill>
            <a:srgbClr val="FCFA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EAE0C2"/>
              </a:solidFill>
            </a:endParaRPr>
          </a:p>
        </p:txBody>
      </p:sp>
      <p:pic>
        <p:nvPicPr>
          <p:cNvPr id="8" name="Content Placeholder 5" descr="wave-footer copy.jpg"/>
          <p:cNvPicPr>
            <a:picLocks noChangeAspect="1"/>
          </p:cNvPicPr>
          <p:nvPr userDrawn="1"/>
        </p:nvPicPr>
        <p:blipFill>
          <a:blip r:embed="rId2" cstate="print"/>
          <a:srcRect l="481" r="481"/>
          <a:stretch>
            <a:fillRect/>
          </a:stretch>
        </p:blipFill>
        <p:spPr bwMode="auto">
          <a:xfrm>
            <a:off x="0" y="6035675"/>
            <a:ext cx="9144000" cy="822325"/>
          </a:xfrm>
          <a:prstGeom prst="rect">
            <a:avLst/>
          </a:prstGeom>
          <a:noFill/>
          <a:ln w="9525">
            <a:noFill/>
            <a:miter lim="800000"/>
            <a:headEnd/>
            <a:tailEnd/>
          </a:ln>
        </p:spPr>
      </p:pic>
      <p:pic>
        <p:nvPicPr>
          <p:cNvPr id="9" name="Picture 11" descr="stars1.gif"/>
          <p:cNvPicPr>
            <a:picLocks noChangeAspect="1"/>
          </p:cNvPicPr>
          <p:nvPr userDrawn="1"/>
        </p:nvPicPr>
        <p:blipFill>
          <a:blip r:embed="rId3" cstate="print"/>
          <a:srcRect l="25955"/>
          <a:stretch>
            <a:fillRect/>
          </a:stretch>
        </p:blipFill>
        <p:spPr bwMode="auto">
          <a:xfrm>
            <a:off x="0" y="-76200"/>
            <a:ext cx="923577" cy="738188"/>
          </a:xfrm>
          <a:prstGeom prst="rect">
            <a:avLst/>
          </a:prstGeom>
          <a:noFill/>
          <a:ln w="9525">
            <a:noFill/>
            <a:miter lim="800000"/>
            <a:headEnd/>
            <a:tailEnd/>
          </a:ln>
        </p:spPr>
      </p:pic>
      <p:cxnSp>
        <p:nvCxnSpPr>
          <p:cNvPr id="10" name="AutoShape 2"/>
          <p:cNvCxnSpPr>
            <a:cxnSpLocks noChangeShapeType="1"/>
          </p:cNvCxnSpPr>
          <p:nvPr userDrawn="1"/>
        </p:nvCxnSpPr>
        <p:spPr bwMode="auto">
          <a:xfrm>
            <a:off x="0" y="1143000"/>
            <a:ext cx="9144000" cy="1588"/>
          </a:xfrm>
          <a:prstGeom prst="straightConnector1">
            <a:avLst/>
          </a:prstGeom>
          <a:noFill/>
          <a:ln w="38100">
            <a:solidFill>
              <a:srgbClr val="938953"/>
            </a:solidFill>
            <a:round/>
            <a:headEnd/>
            <a:tailEnd/>
          </a:ln>
        </p:spPr>
      </p:cxnSp>
    </p:spTree>
    <p:extLst>
      <p:ext uri="{BB962C8B-B14F-4D97-AF65-F5344CB8AC3E}">
        <p14:creationId xmlns:p14="http://schemas.microsoft.com/office/powerpoint/2010/main" val="3662748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FB21D422-F543-4B68-9779-DEA8251ED08E}" type="datetimeFigureOut">
              <a:rPr lang="en-US" smtClean="0">
                <a:solidFill>
                  <a:prstClr val="black">
                    <a:tint val="75000"/>
                  </a:prstClr>
                </a:solidFill>
              </a:rPr>
              <a:pPr>
                <a:defRPr/>
              </a:pPr>
              <a:t>4/23/13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8D9787E-50E2-46A3-A5AF-A80B43367A8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85327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B1B669E5-B952-42C3-9B26-B5F2F8FF7E9A}" type="datetimeFigureOut">
              <a:rPr lang="en-US" smtClean="0">
                <a:solidFill>
                  <a:prstClr val="black">
                    <a:tint val="75000"/>
                  </a:prstClr>
                </a:solidFill>
              </a:rPr>
              <a:pPr>
                <a:defRPr/>
              </a:pPr>
              <a:t>4/23/13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99427D0-00B1-49EF-8BBA-230A8F4A65B8}"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14290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B4E6D06A-BFEF-4AB5-BB64-439FB9E3AD7B}" type="datetimeFigureOut">
              <a:rPr lang="en-US" smtClean="0">
                <a:solidFill>
                  <a:prstClr val="black">
                    <a:tint val="75000"/>
                  </a:prstClr>
                </a:solidFill>
              </a:rPr>
              <a:pPr>
                <a:defRPr/>
              </a:pPr>
              <a:t>4/23/13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E5AD4100-88AC-427A-B6F3-0A90A0CDD9BF}"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99319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E807CD9F-4553-46EE-A5D3-AA53E3B3BD04}" type="datetimeFigureOut">
              <a:rPr lang="en-US" smtClean="0">
                <a:solidFill>
                  <a:prstClr val="black">
                    <a:tint val="75000"/>
                  </a:prstClr>
                </a:solidFill>
              </a:rPr>
              <a:pPr>
                <a:defRPr/>
              </a:pPr>
              <a:t>4/23/13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473C97AD-FD51-47C5-8292-545B1880247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90448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C7DD682-B080-43A9-9461-64F67A87946A}" type="datetimeFigureOut">
              <a:rPr lang="en-US" smtClean="0">
                <a:solidFill>
                  <a:prstClr val="black">
                    <a:tint val="75000"/>
                  </a:prstClr>
                </a:solidFill>
              </a:rPr>
              <a:pPr>
                <a:defRPr/>
              </a:pPr>
              <a:t>4/23/13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7F9AC93A-617D-409A-8CF5-2FEB001377A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41015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93CF69-ABAF-4755-B93D-41A5EECCD336}" type="datetimeFigureOut">
              <a:rPr lang="en-US" smtClean="0"/>
              <a:t>4/23/13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B2960-6B11-458C-AC73-B99F6EDF451E}" type="slidenum">
              <a:rPr lang="en-US" smtClean="0"/>
              <a:t>‹#›</a:t>
            </a:fld>
            <a:endParaRPr lang="en-US"/>
          </a:p>
        </p:txBody>
      </p:sp>
    </p:spTree>
    <p:extLst>
      <p:ext uri="{BB962C8B-B14F-4D97-AF65-F5344CB8AC3E}">
        <p14:creationId xmlns:p14="http://schemas.microsoft.com/office/powerpoint/2010/main" val="414474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DE29BA7-66C3-4B27-B8A4-B4E49419ACB0}" type="datetimeFigureOut">
              <a:rPr lang="en-US" smtClean="0">
                <a:solidFill>
                  <a:prstClr val="black">
                    <a:tint val="75000"/>
                  </a:prstClr>
                </a:solidFill>
              </a:rPr>
              <a:pPr>
                <a:defRPr/>
              </a:pPr>
              <a:t>4/23/13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C6F2C5F-D37F-4402-99E8-7304D8CD0C3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38080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FCDA28C-153C-4E3D-965F-8B7F3B143DF2}" type="datetimeFigureOut">
              <a:rPr lang="en-US" smtClean="0">
                <a:solidFill>
                  <a:prstClr val="black">
                    <a:tint val="75000"/>
                  </a:prstClr>
                </a:solidFill>
              </a:rPr>
              <a:pPr>
                <a:defRPr/>
              </a:pPr>
              <a:t>4/23/13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41F4764-32BB-4D1F-A8E4-B9AF959CE89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41589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605D2DF-1115-44B5-BA03-A269F686BD67}" type="datetimeFigureOut">
              <a:rPr lang="en-US" smtClean="0">
                <a:solidFill>
                  <a:prstClr val="black">
                    <a:tint val="75000"/>
                  </a:prstClr>
                </a:solidFill>
              </a:rPr>
              <a:pPr>
                <a:defRPr/>
              </a:pPr>
              <a:t>4/23/13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A8DF381-DBC0-4A19-8F5D-1993E0AB24B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25062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C985A99-456A-494B-8F0A-4EE38EFFEF3A}" type="datetimeFigureOut">
              <a:rPr lang="en-US" smtClean="0">
                <a:solidFill>
                  <a:prstClr val="black">
                    <a:tint val="75000"/>
                  </a:prstClr>
                </a:solidFill>
              </a:rPr>
              <a:pPr>
                <a:defRPr/>
              </a:pPr>
              <a:t>4/23/13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E90E87A-1CEC-48C3-BC06-DBEF1A5D3FD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24596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C3566907-E18A-4377-80CD-242D2AB685A9}" type="datetimeFigureOut">
              <a:rPr lang="en-US" smtClean="0">
                <a:solidFill>
                  <a:prstClr val="black">
                    <a:tint val="75000"/>
                  </a:prstClr>
                </a:solidFill>
              </a:rPr>
              <a:pPr>
                <a:defRPr/>
              </a:pPr>
              <a:t>4/23/13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1D30F8F-FCDB-4E6B-ADE5-990470673533}"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211310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802637-31CD-4FFE-86B3-D305E33B2611}" type="datetimeFigureOut">
              <a:rPr lang="en-US" smtClean="0">
                <a:solidFill>
                  <a:prstClr val="black">
                    <a:tint val="75000"/>
                  </a:prstClr>
                </a:solidFill>
              </a:rPr>
              <a:pPr/>
              <a:t>4/23/13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7E9209-4147-485E-909D-DD0CED2AE518}"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76200"/>
            <a:ext cx="9144000" cy="1219200"/>
          </a:xfrm>
          <a:prstGeom prst="rect">
            <a:avLst/>
          </a:prstGeom>
          <a:solidFill>
            <a:srgbClr val="FCFA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EAE0C2"/>
              </a:solidFill>
            </a:endParaRPr>
          </a:p>
        </p:txBody>
      </p:sp>
      <p:pic>
        <p:nvPicPr>
          <p:cNvPr id="8" name="Content Placeholder 5" descr="wave-footer copy.jpg"/>
          <p:cNvPicPr>
            <a:picLocks noChangeAspect="1"/>
          </p:cNvPicPr>
          <p:nvPr userDrawn="1"/>
        </p:nvPicPr>
        <p:blipFill>
          <a:blip r:embed="rId2" cstate="print"/>
          <a:srcRect l="481" r="481"/>
          <a:stretch>
            <a:fillRect/>
          </a:stretch>
        </p:blipFill>
        <p:spPr bwMode="auto">
          <a:xfrm>
            <a:off x="0" y="6035675"/>
            <a:ext cx="9144000" cy="822325"/>
          </a:xfrm>
          <a:prstGeom prst="rect">
            <a:avLst/>
          </a:prstGeom>
          <a:noFill/>
          <a:ln w="9525">
            <a:noFill/>
            <a:miter lim="800000"/>
            <a:headEnd/>
            <a:tailEnd/>
          </a:ln>
        </p:spPr>
      </p:pic>
      <p:pic>
        <p:nvPicPr>
          <p:cNvPr id="9" name="Picture 11" descr="stars1.gif"/>
          <p:cNvPicPr>
            <a:picLocks noChangeAspect="1"/>
          </p:cNvPicPr>
          <p:nvPr userDrawn="1"/>
        </p:nvPicPr>
        <p:blipFill>
          <a:blip r:embed="rId3" cstate="print"/>
          <a:srcRect l="25955"/>
          <a:stretch>
            <a:fillRect/>
          </a:stretch>
        </p:blipFill>
        <p:spPr bwMode="auto">
          <a:xfrm>
            <a:off x="0" y="-76200"/>
            <a:ext cx="923577" cy="738188"/>
          </a:xfrm>
          <a:prstGeom prst="rect">
            <a:avLst/>
          </a:prstGeom>
          <a:noFill/>
          <a:ln w="9525">
            <a:noFill/>
            <a:miter lim="800000"/>
            <a:headEnd/>
            <a:tailEnd/>
          </a:ln>
        </p:spPr>
      </p:pic>
      <p:cxnSp>
        <p:nvCxnSpPr>
          <p:cNvPr id="10" name="AutoShape 2"/>
          <p:cNvCxnSpPr>
            <a:cxnSpLocks noChangeShapeType="1"/>
          </p:cNvCxnSpPr>
          <p:nvPr userDrawn="1"/>
        </p:nvCxnSpPr>
        <p:spPr bwMode="auto">
          <a:xfrm>
            <a:off x="0" y="1143000"/>
            <a:ext cx="9144000" cy="1588"/>
          </a:xfrm>
          <a:prstGeom prst="straightConnector1">
            <a:avLst/>
          </a:prstGeom>
          <a:noFill/>
          <a:ln w="38100">
            <a:solidFill>
              <a:srgbClr val="938953"/>
            </a:solidFill>
            <a:round/>
            <a:headEnd/>
            <a:tailEnd/>
          </a:ln>
        </p:spPr>
      </p:cxnSp>
    </p:spTree>
    <p:extLst>
      <p:ext uri="{BB962C8B-B14F-4D97-AF65-F5344CB8AC3E}">
        <p14:creationId xmlns:p14="http://schemas.microsoft.com/office/powerpoint/2010/main" val="1201588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FB21D422-F543-4B68-9779-DEA8251ED08E}" type="datetimeFigureOut">
              <a:rPr lang="en-US" smtClean="0">
                <a:solidFill>
                  <a:prstClr val="black">
                    <a:tint val="75000"/>
                  </a:prstClr>
                </a:solidFill>
              </a:rPr>
              <a:pPr>
                <a:defRPr/>
              </a:pPr>
              <a:t>4/23/13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8D9787E-50E2-46A3-A5AF-A80B43367A8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560097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B1B669E5-B952-42C3-9B26-B5F2F8FF7E9A}" type="datetimeFigureOut">
              <a:rPr lang="en-US" smtClean="0">
                <a:solidFill>
                  <a:prstClr val="black">
                    <a:tint val="75000"/>
                  </a:prstClr>
                </a:solidFill>
              </a:rPr>
              <a:pPr>
                <a:defRPr/>
              </a:pPr>
              <a:t>4/23/13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99427D0-00B1-49EF-8BBA-230A8F4A65B8}"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34064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B4E6D06A-BFEF-4AB5-BB64-439FB9E3AD7B}" type="datetimeFigureOut">
              <a:rPr lang="en-US" smtClean="0">
                <a:solidFill>
                  <a:prstClr val="black">
                    <a:tint val="75000"/>
                  </a:prstClr>
                </a:solidFill>
              </a:rPr>
              <a:pPr>
                <a:defRPr/>
              </a:pPr>
              <a:t>4/23/13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E5AD4100-88AC-427A-B6F3-0A90A0CDD9BF}"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26547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E807CD9F-4553-46EE-A5D3-AA53E3B3BD04}" type="datetimeFigureOut">
              <a:rPr lang="en-US" smtClean="0">
                <a:solidFill>
                  <a:prstClr val="black">
                    <a:tint val="75000"/>
                  </a:prstClr>
                </a:solidFill>
              </a:rPr>
              <a:pPr>
                <a:defRPr/>
              </a:pPr>
              <a:t>4/23/13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473C97AD-FD51-47C5-8292-545B1880247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85496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93CF69-ABAF-4755-B93D-41A5EECCD336}" type="datetimeFigureOut">
              <a:rPr lang="en-US" smtClean="0"/>
              <a:t>4/23/13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B2960-6B11-458C-AC73-B99F6EDF451E}" type="slidenum">
              <a:rPr lang="en-US" smtClean="0"/>
              <a:t>‹#›</a:t>
            </a:fld>
            <a:endParaRPr lang="en-US"/>
          </a:p>
        </p:txBody>
      </p:sp>
    </p:spTree>
    <p:extLst>
      <p:ext uri="{BB962C8B-B14F-4D97-AF65-F5344CB8AC3E}">
        <p14:creationId xmlns:p14="http://schemas.microsoft.com/office/powerpoint/2010/main" val="23080948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C7DD682-B080-43A9-9461-64F67A87946A}" type="datetimeFigureOut">
              <a:rPr lang="en-US" smtClean="0">
                <a:solidFill>
                  <a:prstClr val="black">
                    <a:tint val="75000"/>
                  </a:prstClr>
                </a:solidFill>
              </a:rPr>
              <a:pPr>
                <a:defRPr/>
              </a:pPr>
              <a:t>4/23/13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7F9AC93A-617D-409A-8CF5-2FEB001377A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269902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DE29BA7-66C3-4B27-B8A4-B4E49419ACB0}" type="datetimeFigureOut">
              <a:rPr lang="en-US" smtClean="0">
                <a:solidFill>
                  <a:prstClr val="black">
                    <a:tint val="75000"/>
                  </a:prstClr>
                </a:solidFill>
              </a:rPr>
              <a:pPr>
                <a:defRPr/>
              </a:pPr>
              <a:t>4/23/13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C6F2C5F-D37F-4402-99E8-7304D8CD0C3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6832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FCDA28C-153C-4E3D-965F-8B7F3B143DF2}" type="datetimeFigureOut">
              <a:rPr lang="en-US" smtClean="0">
                <a:solidFill>
                  <a:prstClr val="black">
                    <a:tint val="75000"/>
                  </a:prstClr>
                </a:solidFill>
              </a:rPr>
              <a:pPr>
                <a:defRPr/>
              </a:pPr>
              <a:t>4/23/13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41F4764-32BB-4D1F-A8E4-B9AF959CE89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3454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605D2DF-1115-44B5-BA03-A269F686BD67}" type="datetimeFigureOut">
              <a:rPr lang="en-US" smtClean="0">
                <a:solidFill>
                  <a:prstClr val="black">
                    <a:tint val="75000"/>
                  </a:prstClr>
                </a:solidFill>
              </a:rPr>
              <a:pPr>
                <a:defRPr/>
              </a:pPr>
              <a:t>4/23/13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A8DF381-DBC0-4A19-8F5D-1993E0AB24B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911785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C985A99-456A-494B-8F0A-4EE38EFFEF3A}" type="datetimeFigureOut">
              <a:rPr lang="en-US" smtClean="0">
                <a:solidFill>
                  <a:prstClr val="black">
                    <a:tint val="75000"/>
                  </a:prstClr>
                </a:solidFill>
              </a:rPr>
              <a:pPr>
                <a:defRPr/>
              </a:pPr>
              <a:t>4/23/13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E90E87A-1CEC-48C3-BC06-DBEF1A5D3FD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93382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93CF69-ABAF-4755-B93D-41A5EECCD336}" type="datetimeFigureOut">
              <a:rPr lang="en-US" smtClean="0"/>
              <a:t>4/23/13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2B2960-6B11-458C-AC73-B99F6EDF451E}" type="slidenum">
              <a:rPr lang="en-US" smtClean="0"/>
              <a:t>‹#›</a:t>
            </a:fld>
            <a:endParaRPr lang="en-US"/>
          </a:p>
        </p:txBody>
      </p:sp>
    </p:spTree>
    <p:extLst>
      <p:ext uri="{BB962C8B-B14F-4D97-AF65-F5344CB8AC3E}">
        <p14:creationId xmlns:p14="http://schemas.microsoft.com/office/powerpoint/2010/main" val="1753236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93CF69-ABAF-4755-B93D-41A5EECCD336}" type="datetimeFigureOut">
              <a:rPr lang="en-US" smtClean="0"/>
              <a:t>4/23/13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2B2960-6B11-458C-AC73-B99F6EDF451E}" type="slidenum">
              <a:rPr lang="en-US" smtClean="0"/>
              <a:t>‹#›</a:t>
            </a:fld>
            <a:endParaRPr lang="en-US"/>
          </a:p>
        </p:txBody>
      </p:sp>
    </p:spTree>
    <p:extLst>
      <p:ext uri="{BB962C8B-B14F-4D97-AF65-F5344CB8AC3E}">
        <p14:creationId xmlns:p14="http://schemas.microsoft.com/office/powerpoint/2010/main" val="4256820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93CF69-ABAF-4755-B93D-41A5EECCD336}" type="datetimeFigureOut">
              <a:rPr lang="en-US" smtClean="0"/>
              <a:t>4/23/13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2B2960-6B11-458C-AC73-B99F6EDF451E}" type="slidenum">
              <a:rPr lang="en-US" smtClean="0"/>
              <a:t>‹#›</a:t>
            </a:fld>
            <a:endParaRPr lang="en-US"/>
          </a:p>
        </p:txBody>
      </p:sp>
    </p:spTree>
    <p:extLst>
      <p:ext uri="{BB962C8B-B14F-4D97-AF65-F5344CB8AC3E}">
        <p14:creationId xmlns:p14="http://schemas.microsoft.com/office/powerpoint/2010/main" val="1365992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3CF69-ABAF-4755-B93D-41A5EECCD336}" type="datetimeFigureOut">
              <a:rPr lang="en-US" smtClean="0"/>
              <a:t>4/23/13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2B2960-6B11-458C-AC73-B99F6EDF451E}" type="slidenum">
              <a:rPr lang="en-US" smtClean="0"/>
              <a:t>‹#›</a:t>
            </a:fld>
            <a:endParaRPr lang="en-US"/>
          </a:p>
        </p:txBody>
      </p:sp>
    </p:spTree>
    <p:extLst>
      <p:ext uri="{BB962C8B-B14F-4D97-AF65-F5344CB8AC3E}">
        <p14:creationId xmlns:p14="http://schemas.microsoft.com/office/powerpoint/2010/main" val="658087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93CF69-ABAF-4755-B93D-41A5EECCD336}" type="datetimeFigureOut">
              <a:rPr lang="en-US" smtClean="0"/>
              <a:t>4/23/13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2B2960-6B11-458C-AC73-B99F6EDF451E}" type="slidenum">
              <a:rPr lang="en-US" smtClean="0"/>
              <a:t>‹#›</a:t>
            </a:fld>
            <a:endParaRPr lang="en-US"/>
          </a:p>
        </p:txBody>
      </p:sp>
    </p:spTree>
    <p:extLst>
      <p:ext uri="{BB962C8B-B14F-4D97-AF65-F5344CB8AC3E}">
        <p14:creationId xmlns:p14="http://schemas.microsoft.com/office/powerpoint/2010/main" val="1675445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93CF69-ABAF-4755-B93D-41A5EECCD336}" type="datetimeFigureOut">
              <a:rPr lang="en-US" smtClean="0"/>
              <a:t>4/23/13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2B2960-6B11-458C-AC73-B99F6EDF451E}" type="slidenum">
              <a:rPr lang="en-US" smtClean="0"/>
              <a:t>‹#›</a:t>
            </a:fld>
            <a:endParaRPr lang="en-US"/>
          </a:p>
        </p:txBody>
      </p:sp>
    </p:spTree>
    <p:extLst>
      <p:ext uri="{BB962C8B-B14F-4D97-AF65-F5344CB8AC3E}">
        <p14:creationId xmlns:p14="http://schemas.microsoft.com/office/powerpoint/2010/main" val="11476466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3CF69-ABAF-4755-B93D-41A5EECCD336}" type="datetimeFigureOut">
              <a:rPr lang="en-US" smtClean="0"/>
              <a:t>4/23/13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2B2960-6B11-458C-AC73-B99F6EDF451E}" type="slidenum">
              <a:rPr lang="en-US" smtClean="0"/>
              <a:t>‹#›</a:t>
            </a:fld>
            <a:endParaRPr lang="en-US"/>
          </a:p>
        </p:txBody>
      </p:sp>
    </p:spTree>
    <p:extLst>
      <p:ext uri="{BB962C8B-B14F-4D97-AF65-F5344CB8AC3E}">
        <p14:creationId xmlns:p14="http://schemas.microsoft.com/office/powerpoint/2010/main" val="1993710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C6467662-00F0-46F3-9778-CB552E0B199C}" type="datetimeFigureOut">
              <a:rPr lang="en-US" smtClean="0">
                <a:solidFill>
                  <a:prstClr val="black">
                    <a:tint val="75000"/>
                  </a:prstClr>
                </a:solidFill>
                <a:latin typeface="Arial" charset="0"/>
              </a:rPr>
              <a:pPr fontAlgn="base">
                <a:spcBef>
                  <a:spcPct val="0"/>
                </a:spcBef>
                <a:spcAft>
                  <a:spcPct val="0"/>
                </a:spcAft>
                <a:defRPr/>
              </a:pPr>
              <a:t>4/23/13</a:t>
            </a:fld>
            <a:endParaRPr lang="en-US" dirty="0">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66DAB78E-844A-4DA8-8FE1-0AF73A36B8BE}" type="slidenum">
              <a:rPr lang="en-US" smtClean="0">
                <a:solidFill>
                  <a:prstClr val="black">
                    <a:tint val="75000"/>
                  </a:prstClr>
                </a:solidFill>
                <a:latin typeface="Arial" charset="0"/>
              </a:rPr>
              <a:pPr fontAlgn="base">
                <a:spcBef>
                  <a:spcPct val="0"/>
                </a:spcBef>
                <a:spcAft>
                  <a:spcPct val="0"/>
                </a:spcAft>
                <a:defRPr/>
              </a:pPr>
              <a:t>‹#›</a:t>
            </a:fld>
            <a:endParaRPr lang="en-US" dirty="0">
              <a:solidFill>
                <a:prstClr val="black">
                  <a:tint val="75000"/>
                </a:prstClr>
              </a:solidFill>
              <a:latin typeface="Arial" charset="0"/>
            </a:endParaRPr>
          </a:p>
        </p:txBody>
      </p:sp>
      <p:sp>
        <p:nvSpPr>
          <p:cNvPr id="7" name="TextBox 6"/>
          <p:cNvSpPr txBox="1"/>
          <p:nvPr userDrawn="1"/>
        </p:nvSpPr>
        <p:spPr>
          <a:xfrm>
            <a:off x="228600" y="6045200"/>
            <a:ext cx="1447800" cy="584200"/>
          </a:xfrm>
          <a:prstGeom prst="rect">
            <a:avLst/>
          </a:prstGeom>
          <a:noFill/>
        </p:spPr>
        <p:txBody>
          <a:bodyPr>
            <a:spAutoFit/>
          </a:bodyPr>
          <a:lstStyle/>
          <a:p>
            <a:pPr>
              <a:defRPr/>
            </a:pPr>
            <a:r>
              <a:rPr lang="en-US" sz="1600" dirty="0">
                <a:solidFill>
                  <a:prstClr val="white"/>
                </a:solidFill>
                <a:latin typeface="Garamond" pitchFamily="18" charset="0"/>
              </a:rPr>
              <a:t>Annual Report 2007-2008</a:t>
            </a:r>
          </a:p>
        </p:txBody>
      </p:sp>
    </p:spTree>
    <p:extLst>
      <p:ext uri="{BB962C8B-B14F-4D97-AF65-F5344CB8AC3E}">
        <p14:creationId xmlns:p14="http://schemas.microsoft.com/office/powerpoint/2010/main" val="127743547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C6467662-00F0-46F3-9778-CB552E0B199C}" type="datetimeFigureOut">
              <a:rPr lang="en-US" smtClean="0">
                <a:solidFill>
                  <a:prstClr val="black">
                    <a:tint val="75000"/>
                  </a:prstClr>
                </a:solidFill>
                <a:latin typeface="Arial" charset="0"/>
              </a:rPr>
              <a:pPr fontAlgn="base">
                <a:spcBef>
                  <a:spcPct val="0"/>
                </a:spcBef>
                <a:spcAft>
                  <a:spcPct val="0"/>
                </a:spcAft>
                <a:defRPr/>
              </a:pPr>
              <a:t>4/23/13</a:t>
            </a:fld>
            <a:endParaRPr lang="en-US" dirty="0">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66DAB78E-844A-4DA8-8FE1-0AF73A36B8BE}" type="slidenum">
              <a:rPr lang="en-US" smtClean="0">
                <a:solidFill>
                  <a:prstClr val="black">
                    <a:tint val="75000"/>
                  </a:prstClr>
                </a:solidFill>
                <a:latin typeface="Arial" charset="0"/>
              </a:rPr>
              <a:pPr fontAlgn="base">
                <a:spcBef>
                  <a:spcPct val="0"/>
                </a:spcBef>
                <a:spcAft>
                  <a:spcPct val="0"/>
                </a:spcAft>
                <a:defRPr/>
              </a:pPr>
              <a:t>‹#›</a:t>
            </a:fld>
            <a:endParaRPr lang="en-US" dirty="0">
              <a:solidFill>
                <a:prstClr val="black">
                  <a:tint val="75000"/>
                </a:prstClr>
              </a:solidFill>
              <a:latin typeface="Arial" charset="0"/>
            </a:endParaRPr>
          </a:p>
        </p:txBody>
      </p:sp>
      <p:sp>
        <p:nvSpPr>
          <p:cNvPr id="7" name="TextBox 6"/>
          <p:cNvSpPr txBox="1"/>
          <p:nvPr userDrawn="1"/>
        </p:nvSpPr>
        <p:spPr>
          <a:xfrm>
            <a:off x="228600" y="6045200"/>
            <a:ext cx="1447800" cy="584200"/>
          </a:xfrm>
          <a:prstGeom prst="rect">
            <a:avLst/>
          </a:prstGeom>
          <a:noFill/>
        </p:spPr>
        <p:txBody>
          <a:bodyPr>
            <a:spAutoFit/>
          </a:bodyPr>
          <a:lstStyle/>
          <a:p>
            <a:pPr>
              <a:defRPr/>
            </a:pPr>
            <a:r>
              <a:rPr lang="en-US" sz="1600" dirty="0">
                <a:solidFill>
                  <a:prstClr val="white"/>
                </a:solidFill>
                <a:latin typeface="Garamond" pitchFamily="18" charset="0"/>
              </a:rPr>
              <a:t>Annual Report 2007-2008</a:t>
            </a:r>
          </a:p>
        </p:txBody>
      </p:sp>
    </p:spTree>
    <p:extLst>
      <p:ext uri="{BB962C8B-B14F-4D97-AF65-F5344CB8AC3E}">
        <p14:creationId xmlns:p14="http://schemas.microsoft.com/office/powerpoint/2010/main" val="98917518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chart" Target="../charts/char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chart" Target="../charts/char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chart" Target="../charts/chart4.xml"/><Relationship Id="rId3" Type="http://schemas.openxmlformats.org/officeDocument/2006/relationships/chart" Target="../charts/char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chart" Target="../charts/char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wmf"/><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jpeg"/><Relationship Id="rId1" Type="http://schemas.openxmlformats.org/officeDocument/2006/relationships/slideLayout" Target="../slideLayouts/slideLayout19.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jpeg"/><Relationship Id="rId7" Type="http://schemas.openxmlformats.org/officeDocument/2006/relationships/image" Target="../media/image24.png"/><Relationship Id="rId8" Type="http://schemas.openxmlformats.org/officeDocument/2006/relationships/image" Target="../media/image25.jpeg"/><Relationship Id="rId9" Type="http://schemas.openxmlformats.org/officeDocument/2006/relationships/image" Target="../media/image26.jpeg"/><Relationship Id="rId10" Type="http://schemas.openxmlformats.org/officeDocument/2006/relationships/image" Target="../media/image27.jpeg"/><Relationship Id="rId11" Type="http://schemas.openxmlformats.org/officeDocument/2006/relationships/image" Target="../media/image28.jpeg"/><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9.gif"/><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jpeg"/><Relationship Id="rId8" Type="http://schemas.openxmlformats.org/officeDocument/2006/relationships/image" Target="../media/image34.jpeg"/><Relationship Id="rId1" Type="http://schemas.openxmlformats.org/officeDocument/2006/relationships/slideLayout" Target="../slideLayouts/slideLayout21.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hyperlink" Target="mailto:stallings@usf.edu" TargetMode="External"/><Relationship Id="rId4" Type="http://schemas.openxmlformats.org/officeDocument/2006/relationships/image" Target="../media/image35.jpeg"/><Relationship Id="rId5" Type="http://schemas.openxmlformats.org/officeDocument/2006/relationships/image" Target="../media/image36.png"/><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jpeg"/><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 Id="rId3" Type="http://schemas.openxmlformats.org/officeDocument/2006/relationships/image" Target="../media/image46.tif"/></Relationships>
</file>

<file path=ppt/slides/_rels/slide26.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5" Type="http://schemas.openxmlformats.org/officeDocument/2006/relationships/image" Target="../media/image49.emf"/><Relationship Id="rId6" Type="http://schemas.openxmlformats.org/officeDocument/2006/relationships/image" Target="../media/image50.emf"/><Relationship Id="rId7" Type="http://schemas.openxmlformats.org/officeDocument/2006/relationships/image" Target="../media/image51.png"/><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2.emf"/></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tiff"/><Relationship Id="rId5" Type="http://schemas.openxmlformats.org/officeDocument/2006/relationships/image" Target="../media/image55.tiff"/><Relationship Id="rId6" Type="http://schemas.openxmlformats.org/officeDocument/2006/relationships/image" Target="../media/image56.jpeg"/><Relationship Id="rId7" Type="http://schemas.openxmlformats.org/officeDocument/2006/relationships/image" Target="../media/image57.jpeg"/><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19.xml"/><Relationship Id="rId2" Type="http://schemas.openxmlformats.org/officeDocument/2006/relationships/image" Target="../media/image6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6.jpeg"/><Relationship Id="rId3"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66.jpeg"/><Relationship Id="rId1" Type="http://schemas.openxmlformats.org/officeDocument/2006/relationships/slideLayout" Target="../slideLayouts/slideLayout19.xml"/><Relationship Id="rId2"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70.jpeg"/><Relationship Id="rId5" Type="http://schemas.openxmlformats.org/officeDocument/2006/relationships/image" Target="../media/image71.jpeg"/><Relationship Id="rId6" Type="http://schemas.openxmlformats.org/officeDocument/2006/relationships/image" Target="../media/image72.jpeg"/><Relationship Id="rId1" Type="http://schemas.openxmlformats.org/officeDocument/2006/relationships/slideLayout" Target="../slideLayouts/slideLayout19.xml"/><Relationship Id="rId2"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73.jpeg"/><Relationship Id="rId1" Type="http://schemas.openxmlformats.org/officeDocument/2006/relationships/slideLayout" Target="../slideLayouts/slideLayout16.xml"/><Relationship Id="rId2" Type="http://schemas.openxmlformats.org/officeDocument/2006/relationships/notesSlide" Target="../notesSlides/notesSlide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447800"/>
            <a:ext cx="9144000" cy="3416320"/>
          </a:xfrm>
          <a:prstGeom prst="rect">
            <a:avLst/>
          </a:prstGeom>
          <a:noFill/>
        </p:spPr>
        <p:txBody>
          <a:bodyPr wrap="square" rtlCol="0">
            <a:spAutoFit/>
          </a:bodyPr>
          <a:lstStyle/>
          <a:p>
            <a:pPr algn="ctr"/>
            <a:r>
              <a:rPr lang="en-US" sz="4000" dirty="0" smtClean="0">
                <a:solidFill>
                  <a:srgbClr val="00706D"/>
                </a:solidFill>
                <a:latin typeface="Century Gothic" pitchFamily="34" charset="0"/>
              </a:rPr>
              <a:t>College of Marine Science </a:t>
            </a:r>
          </a:p>
          <a:p>
            <a:pPr algn="ctr"/>
            <a:r>
              <a:rPr lang="en-US" sz="4000" dirty="0" smtClean="0">
                <a:solidFill>
                  <a:srgbClr val="00706D"/>
                </a:solidFill>
                <a:latin typeface="Century Gothic" pitchFamily="34" charset="0"/>
              </a:rPr>
              <a:t>February 7, 2013</a:t>
            </a:r>
          </a:p>
          <a:p>
            <a:pPr algn="ctr"/>
            <a:endParaRPr lang="en-US" sz="4000" dirty="0">
              <a:solidFill>
                <a:srgbClr val="00706D"/>
              </a:solidFill>
              <a:latin typeface="Century Gothic" pitchFamily="34" charset="0"/>
            </a:endParaRPr>
          </a:p>
          <a:p>
            <a:pPr algn="ctr"/>
            <a:r>
              <a:rPr lang="en-US" sz="3200" dirty="0" smtClean="0">
                <a:solidFill>
                  <a:srgbClr val="00706D"/>
                </a:solidFill>
                <a:latin typeface="Century Gothic" pitchFamily="34" charset="0"/>
              </a:rPr>
              <a:t>Dean: Jacqueline Dixon</a:t>
            </a:r>
          </a:p>
          <a:p>
            <a:pPr algn="ctr"/>
            <a:r>
              <a:rPr lang="en-US" sz="3200" dirty="0" smtClean="0">
                <a:solidFill>
                  <a:srgbClr val="00706D"/>
                </a:solidFill>
                <a:latin typeface="Century Gothic" pitchFamily="34" charset="0"/>
              </a:rPr>
              <a:t>Associate Dean: Gary </a:t>
            </a:r>
            <a:r>
              <a:rPr lang="en-US" sz="3200" dirty="0" err="1" smtClean="0">
                <a:solidFill>
                  <a:srgbClr val="00706D"/>
                </a:solidFill>
                <a:latin typeface="Century Gothic" pitchFamily="34" charset="0"/>
              </a:rPr>
              <a:t>Mitchum</a:t>
            </a:r>
            <a:endParaRPr lang="en-US" sz="3200" dirty="0" smtClean="0">
              <a:solidFill>
                <a:srgbClr val="00706D"/>
              </a:solidFill>
              <a:latin typeface="Century Gothic" pitchFamily="34" charset="0"/>
            </a:endParaRPr>
          </a:p>
          <a:p>
            <a:pPr algn="ctr"/>
            <a:r>
              <a:rPr lang="en-US" sz="3200" dirty="0" smtClean="0">
                <a:solidFill>
                  <a:srgbClr val="00706D"/>
                </a:solidFill>
                <a:latin typeface="Century Gothic" pitchFamily="34" charset="0"/>
              </a:rPr>
              <a:t>Graduate Program Director: David </a:t>
            </a:r>
            <a:r>
              <a:rPr lang="en-US" sz="3200" dirty="0" err="1" smtClean="0">
                <a:solidFill>
                  <a:srgbClr val="00706D"/>
                </a:solidFill>
                <a:latin typeface="Century Gothic" pitchFamily="34" charset="0"/>
              </a:rPr>
              <a:t>Naar</a:t>
            </a:r>
            <a:endParaRPr lang="en-US" sz="3200" dirty="0">
              <a:solidFill>
                <a:srgbClr val="00706D"/>
              </a:solidFill>
              <a:latin typeface="Century Gothic" pitchFamily="34" charset="0"/>
            </a:endParaRPr>
          </a:p>
        </p:txBody>
      </p:sp>
    </p:spTree>
    <p:extLst>
      <p:ext uri="{BB962C8B-B14F-4D97-AF65-F5344CB8AC3E}">
        <p14:creationId xmlns:p14="http://schemas.microsoft.com/office/powerpoint/2010/main" val="317172704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620000" cy="1143000"/>
          </a:xfrm>
        </p:spPr>
        <p:txBody>
          <a:bodyPr>
            <a:noAutofit/>
          </a:bodyPr>
          <a:lstStyle/>
          <a:p>
            <a:r>
              <a:rPr lang="en-US" sz="3600" dirty="0" smtClean="0">
                <a:solidFill>
                  <a:srgbClr val="10818B"/>
                </a:solidFill>
                <a:latin typeface="Century Gothic"/>
                <a:cs typeface="Century Gothic"/>
              </a:rPr>
              <a:t>Points of Pride: </a:t>
            </a:r>
            <a:br>
              <a:rPr lang="en-US" sz="3600" dirty="0" smtClean="0">
                <a:solidFill>
                  <a:srgbClr val="10818B"/>
                </a:solidFill>
                <a:latin typeface="Century Gothic"/>
                <a:cs typeface="Century Gothic"/>
              </a:rPr>
            </a:br>
            <a:r>
              <a:rPr lang="en-US" sz="3600" dirty="0" smtClean="0">
                <a:solidFill>
                  <a:srgbClr val="10818B"/>
                </a:solidFill>
                <a:latin typeface="Century Gothic"/>
                <a:cs typeface="Century Gothic"/>
              </a:rPr>
              <a:t>Research Impact &amp;  Productivity</a:t>
            </a:r>
            <a:endParaRPr lang="en-US" sz="3600" dirty="0">
              <a:solidFill>
                <a:srgbClr val="10818B"/>
              </a:solidFill>
              <a:latin typeface="Century Gothic"/>
              <a:cs typeface="Century Gothic"/>
            </a:endParaRPr>
          </a:p>
        </p:txBody>
      </p:sp>
      <p:sp>
        <p:nvSpPr>
          <p:cNvPr id="3" name="Content Placeholder 2"/>
          <p:cNvSpPr>
            <a:spLocks noGrp="1"/>
          </p:cNvSpPr>
          <p:nvPr>
            <p:ph idx="1"/>
          </p:nvPr>
        </p:nvSpPr>
        <p:spPr>
          <a:xfrm>
            <a:off x="762000" y="1600200"/>
            <a:ext cx="8229600" cy="4525963"/>
          </a:xfrm>
        </p:spPr>
        <p:txBody>
          <a:bodyPr/>
          <a:lstStyle/>
          <a:p>
            <a:r>
              <a:rPr lang="en-US" dirty="0" smtClean="0"/>
              <a:t>Research Foci are Globally Significant &amp; Regionally Relevant</a:t>
            </a:r>
          </a:p>
          <a:p>
            <a:pPr marL="912813" lvl="1" indent="-227013"/>
            <a:r>
              <a:rPr lang="en-US" dirty="0" smtClean="0"/>
              <a:t>Ocean &amp; Human Health</a:t>
            </a:r>
          </a:p>
          <a:p>
            <a:pPr marL="912813" lvl="1" indent="-227013"/>
            <a:r>
              <a:rPr lang="en-US" dirty="0" smtClean="0"/>
              <a:t>Ocean Observing &amp; Modeling</a:t>
            </a:r>
          </a:p>
          <a:p>
            <a:pPr marL="912813" lvl="1" indent="-227013"/>
            <a:r>
              <a:rPr lang="en-US" dirty="0" smtClean="0"/>
              <a:t>Sensor Development</a:t>
            </a:r>
          </a:p>
          <a:p>
            <a:pPr marL="912813" lvl="1" indent="-227013"/>
            <a:r>
              <a:rPr lang="en-US" dirty="0" smtClean="0"/>
              <a:t>Marine Ecosystem &amp; Resource Assessment</a:t>
            </a:r>
          </a:p>
          <a:p>
            <a:pPr marL="912813" lvl="1" indent="-227013"/>
            <a:r>
              <a:rPr lang="en-US" dirty="0" smtClean="0"/>
              <a:t>Climate Change – Past, Present, &amp; Future</a:t>
            </a:r>
          </a:p>
          <a:p>
            <a:pPr marL="912813" lvl="1" indent="-227013"/>
            <a:r>
              <a:rPr lang="en-US" dirty="0" smtClean="0"/>
              <a:t>C-IMAGE</a:t>
            </a:r>
            <a:endParaRPr lang="en-US" dirty="0"/>
          </a:p>
        </p:txBody>
      </p:sp>
    </p:spTree>
    <p:extLst>
      <p:ext uri="{BB962C8B-B14F-4D97-AF65-F5344CB8AC3E}">
        <p14:creationId xmlns:p14="http://schemas.microsoft.com/office/powerpoint/2010/main" val="160785390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solidFill>
                  <a:srgbClr val="10818B"/>
                </a:solidFill>
                <a:latin typeface="Century Gothic"/>
                <a:cs typeface="Century Gothic"/>
              </a:rPr>
              <a:t>First some numbers</a:t>
            </a:r>
            <a:endParaRPr lang="en-US" sz="3600" dirty="0">
              <a:solidFill>
                <a:srgbClr val="10818B"/>
              </a:solidFill>
              <a:latin typeface="Century Gothic"/>
              <a:cs typeface="Century Gothic"/>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32159562"/>
              </p:ext>
            </p:extLst>
          </p:nvPr>
        </p:nvGraphicFramePr>
        <p:xfrm>
          <a:off x="457200" y="13716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503768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dirty="0" smtClean="0">
                <a:solidFill>
                  <a:srgbClr val="10818B"/>
                </a:solidFill>
                <a:latin typeface="Century Gothic"/>
                <a:cs typeface="Century Gothic"/>
              </a:rPr>
              <a:t>Research expenditures increasing</a:t>
            </a:r>
            <a:endParaRPr lang="en-US" sz="3600" dirty="0">
              <a:solidFill>
                <a:srgbClr val="10818B"/>
              </a:solidFill>
              <a:latin typeface="Century Gothic"/>
              <a:cs typeface="Century Gothic"/>
            </a:endParaRPr>
          </a:p>
        </p:txBody>
      </p:sp>
      <p:graphicFrame>
        <p:nvGraphicFramePr>
          <p:cNvPr id="4" name="Content Placeholder 3"/>
          <p:cNvGraphicFramePr>
            <a:graphicFrameLocks noGrp="1"/>
          </p:cNvGraphicFramePr>
          <p:nvPr>
            <p:ph idx="1"/>
          </p:nvPr>
        </p:nvGraphicFramePr>
        <p:xfrm>
          <a:off x="457200" y="12954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6136065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endParaRPr lang="en-US"/>
          </a:p>
        </p:txBody>
      </p:sp>
      <p:sp>
        <p:nvSpPr>
          <p:cNvPr id="3" name="Content Placeholder 2"/>
          <p:cNvSpPr>
            <a:spLocks noGrp="1"/>
          </p:cNvSpPr>
          <p:nvPr>
            <p:ph idx="1"/>
          </p:nvPr>
        </p:nvSpPr>
        <p:spPr>
          <a:xfrm>
            <a:off x="457200" y="1295400"/>
            <a:ext cx="8229600" cy="4525963"/>
          </a:xfrm>
        </p:spPr>
        <p:txBody>
          <a:bodyPr/>
          <a:lstStyle/>
          <a:p>
            <a:endParaRPr lang="en-US" dirty="0"/>
          </a:p>
        </p:txBody>
      </p:sp>
      <p:graphicFrame>
        <p:nvGraphicFramePr>
          <p:cNvPr id="4" name="Chart 3"/>
          <p:cNvGraphicFramePr>
            <a:graphicFrameLocks/>
          </p:cNvGraphicFramePr>
          <p:nvPr/>
        </p:nvGraphicFramePr>
        <p:xfrm>
          <a:off x="85725" y="66993"/>
          <a:ext cx="8991600" cy="30765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nvGraphicFramePr>
        <p:xfrm>
          <a:off x="66675" y="3476308"/>
          <a:ext cx="9010650" cy="33147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9234544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dirty="0" smtClean="0">
                <a:solidFill>
                  <a:srgbClr val="10818B"/>
                </a:solidFill>
                <a:latin typeface="Century Gothic"/>
                <a:cs typeface="Century Gothic"/>
              </a:rPr>
              <a:t>Bucking the trends</a:t>
            </a:r>
            <a:endParaRPr lang="en-US" sz="3600" dirty="0">
              <a:solidFill>
                <a:srgbClr val="10818B"/>
              </a:solidFill>
              <a:latin typeface="Century Gothic"/>
              <a:cs typeface="Century Gothic"/>
            </a:endParaRPr>
          </a:p>
        </p:txBody>
      </p:sp>
      <p:graphicFrame>
        <p:nvGraphicFramePr>
          <p:cNvPr id="4" name="Content Placeholder 3"/>
          <p:cNvGraphicFramePr>
            <a:graphicFrameLocks noGrp="1"/>
          </p:cNvGraphicFramePr>
          <p:nvPr>
            <p:ph idx="1"/>
          </p:nvPr>
        </p:nvGraphicFramePr>
        <p:xfrm>
          <a:off x="457200" y="12954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7741315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04"/>
            <a:ext cx="8229600" cy="1143000"/>
          </a:xfrm>
        </p:spPr>
        <p:txBody>
          <a:bodyPr/>
          <a:lstStyle/>
          <a:p>
            <a:r>
              <a:rPr lang="en-US" dirty="0" smtClean="0">
                <a:solidFill>
                  <a:srgbClr val="10818B"/>
                </a:solidFill>
              </a:rPr>
              <a:t>Research: Globally Significant</a:t>
            </a:r>
            <a:endParaRPr lang="en-US" dirty="0">
              <a:solidFill>
                <a:srgbClr val="10818B"/>
              </a:solidFill>
            </a:endParaRPr>
          </a:p>
        </p:txBody>
      </p:sp>
      <p:pic>
        <p:nvPicPr>
          <p:cNvPr id="4" name="Content Placeholder 3"/>
          <p:cNvPicPr>
            <a:picLocks noGrp="1" noChangeAspect="1"/>
          </p:cNvPicPr>
          <p:nvPr>
            <p:ph idx="1"/>
          </p:nvPr>
        </p:nvPicPr>
        <p:blipFill>
          <a:blip r:embed="rId2"/>
          <a:srcRect l="4101" r="4101"/>
          <a:stretch>
            <a:fillRect/>
          </a:stretch>
        </p:blipFill>
        <p:spPr>
          <a:xfrm>
            <a:off x="457200" y="1295400"/>
            <a:ext cx="8229600" cy="4525963"/>
          </a:xfrm>
        </p:spPr>
      </p:pic>
    </p:spTree>
    <p:extLst>
      <p:ext uri="{BB962C8B-B14F-4D97-AF65-F5344CB8AC3E}">
        <p14:creationId xmlns:p14="http://schemas.microsoft.com/office/powerpoint/2010/main" val="278849473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10818B"/>
                </a:solidFill>
              </a:rPr>
              <a:t>Regionally Relevant</a:t>
            </a:r>
            <a:endParaRPr lang="en-US" dirty="0">
              <a:solidFill>
                <a:srgbClr val="10818B"/>
              </a:solidFill>
            </a:endParaRPr>
          </a:p>
        </p:txBody>
      </p:sp>
      <p:pic>
        <p:nvPicPr>
          <p:cNvPr id="4" name="Content Placeholder 3"/>
          <p:cNvPicPr preferRelativeResize="0">
            <a:picLocks noGrp="1" noChangeAspect="1"/>
          </p:cNvPicPr>
          <p:nvPr>
            <p:ph idx="1"/>
          </p:nvPr>
        </p:nvPicPr>
        <p:blipFill rotWithShape="1">
          <a:blip r:embed="rId2"/>
          <a:srcRect t="12848" b="836"/>
          <a:stretch/>
        </p:blipFill>
        <p:spPr>
          <a:xfrm>
            <a:off x="734568" y="1176424"/>
            <a:ext cx="7571232" cy="4837176"/>
          </a:xfrm>
        </p:spPr>
      </p:pic>
    </p:spTree>
    <p:extLst>
      <p:ext uri="{BB962C8B-B14F-4D97-AF65-F5344CB8AC3E}">
        <p14:creationId xmlns:p14="http://schemas.microsoft.com/office/powerpoint/2010/main" val="224780105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038600" y="5943600"/>
            <a:ext cx="5105400" cy="830997"/>
          </a:xfrm>
          <a:prstGeom prst="rect">
            <a:avLst/>
          </a:prstGeom>
          <a:solidFill>
            <a:schemeClr val="bg1"/>
          </a:solidFill>
          <a:ln>
            <a:solidFill>
              <a:schemeClr val="tx1"/>
            </a:solidFill>
          </a:ln>
        </p:spPr>
        <p:txBody>
          <a:bodyPr wrap="square" rtlCol="0">
            <a:spAutoFit/>
          </a:bodyPr>
          <a:lstStyle/>
          <a:p>
            <a:pPr algn="ctr"/>
            <a:r>
              <a:rPr lang="en-US" sz="2400" dirty="0" smtClean="0">
                <a:solidFill>
                  <a:srgbClr val="10818B"/>
                </a:solidFill>
                <a:latin typeface="Century Gothic"/>
                <a:cs typeface="Century Gothic"/>
              </a:rPr>
              <a:t>The Breitbart lab studies microbes (viruses and bacteria)</a:t>
            </a:r>
            <a:endParaRPr lang="en-US" dirty="0">
              <a:solidFill>
                <a:srgbClr val="10818B"/>
              </a:solidFill>
              <a:latin typeface="Century Gothic"/>
              <a:cs typeface="Century Gothic"/>
            </a:endParaRPr>
          </a:p>
        </p:txBody>
      </p:sp>
      <p:sp>
        <p:nvSpPr>
          <p:cNvPr id="6" name="TextBox 5"/>
          <p:cNvSpPr txBox="1"/>
          <p:nvPr/>
        </p:nvSpPr>
        <p:spPr>
          <a:xfrm>
            <a:off x="0" y="8965"/>
            <a:ext cx="4537195" cy="523220"/>
          </a:xfrm>
          <a:prstGeom prst="rect">
            <a:avLst/>
          </a:prstGeom>
          <a:solidFill>
            <a:schemeClr val="bg1"/>
          </a:solidFill>
        </p:spPr>
        <p:txBody>
          <a:bodyPr wrap="none" rtlCol="0">
            <a:spAutoFit/>
          </a:bodyPr>
          <a:lstStyle/>
          <a:p>
            <a:r>
              <a:rPr lang="en-US" sz="2800" dirty="0" smtClean="0">
                <a:solidFill>
                  <a:srgbClr val="10818B"/>
                </a:solidFill>
                <a:latin typeface="Century Gothic"/>
                <a:cs typeface="Century Gothic"/>
              </a:rPr>
              <a:t>Ocean &amp; Human Health</a:t>
            </a:r>
            <a:endParaRPr lang="en-US" sz="2800" dirty="0">
              <a:solidFill>
                <a:srgbClr val="10818B"/>
              </a:solidFill>
              <a:latin typeface="Century Gothic"/>
              <a:cs typeface="Century Gothic"/>
            </a:endParaRPr>
          </a:p>
        </p:txBody>
      </p:sp>
    </p:spTree>
    <p:extLst>
      <p:ext uri="{BB962C8B-B14F-4D97-AF65-F5344CB8AC3E}">
        <p14:creationId xmlns:p14="http://schemas.microsoft.com/office/powerpoint/2010/main" val="148513304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1"/>
          <p:cNvGrpSpPr>
            <a:grpSpLocks/>
          </p:cNvGrpSpPr>
          <p:nvPr/>
        </p:nvGrpSpPr>
        <p:grpSpPr bwMode="auto">
          <a:xfrm>
            <a:off x="7328263" y="1900238"/>
            <a:ext cx="1815737" cy="2290762"/>
            <a:chOff x="4504804" y="4583113"/>
            <a:chExt cx="1815737" cy="2290762"/>
          </a:xfrm>
        </p:grpSpPr>
        <p:pic>
          <p:nvPicPr>
            <p:cNvPr id="52232" name="Picture 2" descr="C:\Users\Darren\AppData\Local\Microsoft\Windows\Temporary Internet Files\Content.IE5\TGXN23P2\MC900238641[1].wm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308" r="21115"/>
            <a:stretch/>
          </p:blipFill>
          <p:spPr bwMode="auto">
            <a:xfrm>
              <a:off x="4504804" y="4583113"/>
              <a:ext cx="1815737"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rot="20994340">
              <a:off x="4932363" y="5351463"/>
              <a:ext cx="914400" cy="3079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sz="1400" dirty="0">
                  <a:solidFill>
                    <a:prstClr val="black"/>
                  </a:solidFill>
                </a:rPr>
                <a:t>Copepods</a:t>
              </a:r>
            </a:p>
          </p:txBody>
        </p:sp>
      </p:grpSp>
      <p:sp>
        <p:nvSpPr>
          <p:cNvPr id="52227" name="Title 1"/>
          <p:cNvSpPr>
            <a:spLocks noGrp="1"/>
          </p:cNvSpPr>
          <p:nvPr>
            <p:ph type="title" idx="4294967295"/>
          </p:nvPr>
        </p:nvSpPr>
        <p:spPr>
          <a:xfrm>
            <a:off x="-228600" y="76200"/>
            <a:ext cx="8229600" cy="1143000"/>
          </a:xfrm>
        </p:spPr>
        <p:txBody>
          <a:bodyPr>
            <a:noAutofit/>
          </a:bodyPr>
          <a:lstStyle/>
          <a:p>
            <a:r>
              <a:rPr lang="en-US" sz="2800" dirty="0" smtClean="0">
                <a:solidFill>
                  <a:srgbClr val="10818B"/>
                </a:solidFill>
                <a:latin typeface="Century Gothic"/>
                <a:cs typeface="Century Gothic"/>
              </a:rPr>
              <a:t>Ocean &amp; Human Health</a:t>
            </a:r>
            <a:br>
              <a:rPr lang="en-US" sz="2800" dirty="0" smtClean="0">
                <a:solidFill>
                  <a:srgbClr val="10818B"/>
                </a:solidFill>
                <a:latin typeface="Century Gothic"/>
                <a:cs typeface="Century Gothic"/>
              </a:rPr>
            </a:br>
            <a:r>
              <a:rPr lang="en-US" sz="2800" dirty="0" err="1" smtClean="0">
                <a:solidFill>
                  <a:srgbClr val="10818B"/>
                </a:solidFill>
                <a:latin typeface="Century Gothic"/>
                <a:cs typeface="Century Gothic"/>
              </a:rPr>
              <a:t>Breitbart</a:t>
            </a:r>
            <a:r>
              <a:rPr lang="en-US" sz="2800" dirty="0" smtClean="0">
                <a:solidFill>
                  <a:srgbClr val="10818B"/>
                </a:solidFill>
                <a:latin typeface="Century Gothic"/>
                <a:cs typeface="Century Gothic"/>
              </a:rPr>
              <a:t> Group: First Discovery of Viruses </a:t>
            </a:r>
            <a:br>
              <a:rPr lang="en-US" sz="2800" dirty="0" smtClean="0">
                <a:solidFill>
                  <a:srgbClr val="10818B"/>
                </a:solidFill>
                <a:latin typeface="Century Gothic"/>
                <a:cs typeface="Century Gothic"/>
              </a:rPr>
            </a:br>
            <a:r>
              <a:rPr lang="en-US" sz="2800" dirty="0" smtClean="0">
                <a:solidFill>
                  <a:srgbClr val="10818B"/>
                </a:solidFill>
                <a:latin typeface="Century Gothic"/>
                <a:cs typeface="Century Gothic"/>
              </a:rPr>
              <a:t>in Copepods</a:t>
            </a:r>
          </a:p>
        </p:txBody>
      </p:sp>
      <p:sp>
        <p:nvSpPr>
          <p:cNvPr id="54276" name="Content Placeholder 2"/>
          <p:cNvSpPr>
            <a:spLocks noGrp="1"/>
          </p:cNvSpPr>
          <p:nvPr>
            <p:ph idx="4294967295"/>
          </p:nvPr>
        </p:nvSpPr>
        <p:spPr>
          <a:xfrm>
            <a:off x="152400" y="1279525"/>
            <a:ext cx="7315200" cy="3902075"/>
          </a:xfrm>
        </p:spPr>
        <p:txBody>
          <a:bodyPr>
            <a:normAutofit/>
          </a:bodyPr>
          <a:lstStyle/>
          <a:p>
            <a:pPr>
              <a:spcBef>
                <a:spcPts val="0"/>
              </a:spcBef>
              <a:spcAft>
                <a:spcPts val="600"/>
              </a:spcAft>
              <a:defRPr/>
            </a:pPr>
            <a:r>
              <a:rPr lang="en-US" sz="2400" dirty="0" smtClean="0"/>
              <a:t>Copepods are the most abundant animals in the oceans, where they play critical roles in marine food webs and global carbon cycling</a:t>
            </a:r>
          </a:p>
          <a:p>
            <a:pPr>
              <a:spcBef>
                <a:spcPts val="0"/>
              </a:spcBef>
              <a:spcAft>
                <a:spcPts val="600"/>
              </a:spcAft>
              <a:defRPr/>
            </a:pPr>
            <a:r>
              <a:rPr lang="en-US" sz="2400" dirty="0" smtClean="0"/>
              <a:t>Up to 35% of copepod death is of unknown cause (cannot be explained by predation)</a:t>
            </a:r>
          </a:p>
          <a:p>
            <a:pPr>
              <a:spcBef>
                <a:spcPts val="0"/>
              </a:spcBef>
              <a:spcAft>
                <a:spcPts val="600"/>
              </a:spcAft>
              <a:defRPr/>
            </a:pPr>
            <a:r>
              <a:rPr lang="en-US" sz="2400" dirty="0" smtClean="0"/>
              <a:t>Using genomics and microscopy, the Breitbart lab documented the FIRST evidence for viral infection in copepods (Dunlap et al., PNAS 2013)</a:t>
            </a:r>
          </a:p>
        </p:txBody>
      </p:sp>
      <p:pic>
        <p:nvPicPr>
          <p:cNvPr id="52230" name="Picture 3" descr="C:\Users\Darren\Desktop\Labidocera_ey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0013" y="4724400"/>
            <a:ext cx="26939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Darren\Documents\My Dropbox\Grad School\Breitbart Lab\Pictures\Copepod\09_11_06\copepod 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1559" y="4727349"/>
            <a:ext cx="2757797" cy="213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2264" y="304800"/>
            <a:ext cx="1241516" cy="1241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4038599" y="4727349"/>
            <a:ext cx="2411413" cy="2130651"/>
            <a:chOff x="7131544" y="1691159"/>
            <a:chExt cx="2012456" cy="1908625"/>
          </a:xfrm>
        </p:grpSpPr>
        <p:pic>
          <p:nvPicPr>
            <p:cNvPr id="12" name="Picture 13" descr="copepod3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306" t="55976" r="36980"/>
            <a:stretch/>
          </p:blipFill>
          <p:spPr bwMode="auto">
            <a:xfrm>
              <a:off x="7131544" y="1691159"/>
              <a:ext cx="2012456" cy="19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ight Arrow 17"/>
            <p:cNvSpPr>
              <a:spLocks noChangeArrowheads="1"/>
            </p:cNvSpPr>
            <p:nvPr/>
          </p:nvSpPr>
          <p:spPr bwMode="auto">
            <a:xfrm rot="13833370">
              <a:off x="8550466" y="2680415"/>
              <a:ext cx="395790" cy="425857"/>
            </a:xfrm>
            <a:prstGeom prst="rightArrow">
              <a:avLst>
                <a:gd name="adj1" fmla="val 50000"/>
                <a:gd name="adj2" fmla="val 50000"/>
              </a:avLst>
            </a:prstGeom>
            <a:solidFill>
              <a:srgbClr val="C00000"/>
            </a:solidFill>
            <a:ln w="25400">
              <a:solidFill>
                <a:srgbClr val="C00000"/>
              </a:solidFill>
              <a:miter lim="800000"/>
              <a:headEnd/>
              <a:tailEnd/>
            </a:ln>
          </p:spPr>
          <p:txBody>
            <a:bodyPr rot="10800000" anchor="ctr"/>
            <a:lstStyle/>
            <a:p>
              <a:endParaRPr lang="en-US">
                <a:solidFill>
                  <a:prstClr val="black"/>
                </a:solidFill>
                <a:cs typeface="Arial" charset="0"/>
              </a:endParaRPr>
            </a:p>
          </p:txBody>
        </p:sp>
      </p:grpSp>
      <p:pic>
        <p:nvPicPr>
          <p:cNvPr id="52231" name="Picture 2" descr="C:\Users\Darren\Documents\My Dropbox\Grad School\Breitbart Lab\Projects\Project Proposal\spongebob_plankt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505325"/>
            <a:ext cx="1778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206709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a:grpSpLocks/>
          </p:cNvGrpSpPr>
          <p:nvPr/>
        </p:nvGrpSpPr>
        <p:grpSpPr bwMode="auto">
          <a:xfrm>
            <a:off x="5486400" y="4229100"/>
            <a:ext cx="3633788" cy="2628900"/>
            <a:chOff x="-40193" y="2564380"/>
            <a:chExt cx="3634092" cy="2628767"/>
          </a:xfrm>
        </p:grpSpPr>
        <p:pic>
          <p:nvPicPr>
            <p:cNvPr id="50199"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93" y="2564380"/>
              <a:ext cx="3505023" cy="26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flipV="1">
              <a:off x="2506371" y="3293005"/>
              <a:ext cx="0" cy="669891"/>
            </a:xfrm>
            <a:prstGeom prst="straightConnector1">
              <a:avLst/>
            </a:prstGeom>
            <a:ln>
              <a:solidFill>
                <a:srgbClr val="00B501"/>
              </a:solidFill>
              <a:tailEnd type="arrow"/>
            </a:ln>
          </p:spPr>
          <p:style>
            <a:lnRef idx="3">
              <a:schemeClr val="accent4"/>
            </a:lnRef>
            <a:fillRef idx="0">
              <a:schemeClr val="accent4"/>
            </a:fillRef>
            <a:effectRef idx="2">
              <a:schemeClr val="accent4"/>
            </a:effectRef>
            <a:fontRef idx="minor">
              <a:schemeClr val="tx1"/>
            </a:fontRef>
          </p:style>
        </p:cxnSp>
        <p:sp>
          <p:nvSpPr>
            <p:cNvPr id="50201" name="TextBox 9"/>
            <p:cNvSpPr txBox="1">
              <a:spLocks noChangeArrowheads="1"/>
            </p:cNvSpPr>
            <p:nvPr/>
          </p:nvSpPr>
          <p:spPr bwMode="auto">
            <a:xfrm>
              <a:off x="2562848" y="3414045"/>
              <a:ext cx="10310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a:solidFill>
                    <a:srgbClr val="000000"/>
                  </a:solidFill>
                </a:rPr>
                <a:t>Grouper</a:t>
              </a:r>
            </a:p>
          </p:txBody>
        </p:sp>
        <p:cxnSp>
          <p:nvCxnSpPr>
            <p:cNvPr id="28" name="Straight Arrow Connector 27"/>
            <p:cNvCxnSpPr/>
            <p:nvPr/>
          </p:nvCxnSpPr>
          <p:spPr>
            <a:xfrm>
              <a:off x="2488907" y="4170849"/>
              <a:ext cx="0" cy="558772"/>
            </a:xfrm>
            <a:prstGeom prst="straightConnector1">
              <a:avLst/>
            </a:prstGeom>
            <a:ln>
              <a:solidFill>
                <a:srgbClr val="FF3300"/>
              </a:solidFill>
              <a:tailEnd type="arrow"/>
            </a:ln>
          </p:spPr>
          <p:style>
            <a:lnRef idx="3">
              <a:schemeClr val="accent4"/>
            </a:lnRef>
            <a:fillRef idx="0">
              <a:schemeClr val="accent4"/>
            </a:fillRef>
            <a:effectRef idx="2">
              <a:schemeClr val="accent4"/>
            </a:effectRef>
            <a:fontRef idx="minor">
              <a:schemeClr val="tx1"/>
            </a:fontRef>
          </p:style>
        </p:cxnSp>
        <p:sp>
          <p:nvSpPr>
            <p:cNvPr id="50203" name="TextBox 13"/>
            <p:cNvSpPr txBox="1">
              <a:spLocks noChangeArrowheads="1"/>
            </p:cNvSpPr>
            <p:nvPr/>
          </p:nvSpPr>
          <p:spPr bwMode="auto">
            <a:xfrm>
              <a:off x="2562847" y="4177819"/>
              <a:ext cx="10310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a:solidFill>
                    <a:srgbClr val="000000"/>
                  </a:solidFill>
                </a:rPr>
                <a:t>Not</a:t>
              </a:r>
            </a:p>
            <a:p>
              <a:pPr eaLnBrk="1" hangingPunct="1"/>
              <a:r>
                <a:rPr lang="en-US" sz="1800">
                  <a:solidFill>
                    <a:srgbClr val="000000"/>
                  </a:solidFill>
                </a:rPr>
                <a:t>Grouper</a:t>
              </a:r>
            </a:p>
          </p:txBody>
        </p:sp>
      </p:grpSp>
      <p:sp>
        <p:nvSpPr>
          <p:cNvPr id="2052" name="Rectangle 4"/>
          <p:cNvSpPr>
            <a:spLocks noGrp="1" noChangeArrowheads="1"/>
          </p:cNvSpPr>
          <p:nvPr>
            <p:ph type="title"/>
          </p:nvPr>
        </p:nvSpPr>
        <p:spPr>
          <a:xfrm>
            <a:off x="2057400" y="0"/>
            <a:ext cx="7086600" cy="1143000"/>
          </a:xfrm>
        </p:spPr>
        <p:txBody>
          <a:bodyPr>
            <a:noAutofit/>
          </a:bodyPr>
          <a:lstStyle/>
          <a:p>
            <a:pPr>
              <a:defRPr/>
            </a:pPr>
            <a:r>
              <a:rPr lang="en-US" sz="2400" dirty="0" smtClean="0">
                <a:solidFill>
                  <a:srgbClr val="10818B"/>
                </a:solidFill>
                <a:latin typeface="Century Gothic"/>
                <a:cs typeface="Century Gothic"/>
              </a:rPr>
              <a:t>New Sensors: </a:t>
            </a:r>
            <a:br>
              <a:rPr lang="en-US" sz="2400" dirty="0" smtClean="0">
                <a:solidFill>
                  <a:srgbClr val="10818B"/>
                </a:solidFill>
                <a:latin typeface="Century Gothic"/>
                <a:cs typeface="Century Gothic"/>
              </a:rPr>
            </a:br>
            <a:r>
              <a:rPr lang="en-US" sz="2400" dirty="0" smtClean="0">
                <a:solidFill>
                  <a:srgbClr val="10818B"/>
                </a:solidFill>
                <a:latin typeface="Century Gothic"/>
                <a:cs typeface="Century Gothic"/>
              </a:rPr>
              <a:t>Paul Group: Grouper Forensics or </a:t>
            </a:r>
            <a:br>
              <a:rPr lang="en-US" sz="2400" dirty="0" smtClean="0">
                <a:solidFill>
                  <a:srgbClr val="10818B"/>
                </a:solidFill>
                <a:latin typeface="Century Gothic"/>
                <a:cs typeface="Century Gothic"/>
              </a:rPr>
            </a:br>
            <a:r>
              <a:rPr lang="en-US" sz="2400" dirty="0" smtClean="0">
                <a:solidFill>
                  <a:srgbClr val="10818B"/>
                </a:solidFill>
                <a:latin typeface="Century Gothic"/>
                <a:cs typeface="Century Gothic"/>
              </a:rPr>
              <a:t>What’s in your sandwich?? </a:t>
            </a:r>
            <a:endParaRPr lang="en-US" sz="2400" dirty="0">
              <a:solidFill>
                <a:srgbClr val="10818B"/>
              </a:solidFill>
              <a:latin typeface="Century Gothic"/>
              <a:cs typeface="Century Gothic"/>
            </a:endParaRPr>
          </a:p>
        </p:txBody>
      </p:sp>
      <p:pic>
        <p:nvPicPr>
          <p:cNvPr id="50179" name="Picture 9"/>
          <p:cNvPicPr>
            <a:picLocks noChangeAspect="1" noChangeArrowheads="1"/>
          </p:cNvPicPr>
          <p:nvPr/>
        </p:nvPicPr>
        <p:blipFill>
          <a:blip r:embed="rId4">
            <a:extLst>
              <a:ext uri="{28A0092B-C50C-407E-A947-70E740481C1C}">
                <a14:useLocalDpi xmlns:a14="http://schemas.microsoft.com/office/drawing/2010/main" val="0"/>
              </a:ext>
            </a:extLst>
          </a:blip>
          <a:srcRect t="15764" r="5882" b="17241"/>
          <a:stretch>
            <a:fillRect/>
          </a:stretch>
        </p:blipFill>
        <p:spPr bwMode="auto">
          <a:xfrm>
            <a:off x="5257800" y="1143000"/>
            <a:ext cx="35179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26344" b="4064"/>
          <a:stretch/>
        </p:blipFill>
        <p:spPr bwMode="auto">
          <a:xfrm>
            <a:off x="3962400" y="2819400"/>
            <a:ext cx="2417762" cy="1682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1" name="Text Box 9"/>
          <p:cNvSpPr txBox="1">
            <a:spLocks noChangeArrowheads="1"/>
          </p:cNvSpPr>
          <p:nvPr/>
        </p:nvSpPr>
        <p:spPr bwMode="auto">
          <a:xfrm>
            <a:off x="6010275" y="2727325"/>
            <a:ext cx="466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4000" dirty="0">
                <a:solidFill>
                  <a:srgbClr val="000000"/>
                </a:solidFill>
              </a:rPr>
              <a:t>?</a:t>
            </a:r>
          </a:p>
        </p:txBody>
      </p:sp>
      <p:sp>
        <p:nvSpPr>
          <p:cNvPr id="50182" name="Text Box 10"/>
          <p:cNvSpPr txBox="1">
            <a:spLocks noChangeArrowheads="1"/>
          </p:cNvSpPr>
          <p:nvPr/>
        </p:nvSpPr>
        <p:spPr bwMode="auto">
          <a:xfrm>
            <a:off x="7696200" y="1143000"/>
            <a:ext cx="466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4000">
                <a:solidFill>
                  <a:srgbClr val="000000"/>
                </a:solidFill>
              </a:rPr>
              <a:t>?</a:t>
            </a:r>
          </a:p>
        </p:txBody>
      </p:sp>
      <p:sp>
        <p:nvSpPr>
          <p:cNvPr id="50183" name="Text Box 11"/>
          <p:cNvSpPr txBox="1">
            <a:spLocks noChangeArrowheads="1"/>
          </p:cNvSpPr>
          <p:nvPr/>
        </p:nvSpPr>
        <p:spPr bwMode="auto">
          <a:xfrm>
            <a:off x="3962400" y="2727325"/>
            <a:ext cx="466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4000" dirty="0">
                <a:solidFill>
                  <a:srgbClr val="000000"/>
                </a:solidFill>
              </a:rPr>
              <a:t>?</a:t>
            </a:r>
          </a:p>
        </p:txBody>
      </p:sp>
      <p:sp>
        <p:nvSpPr>
          <p:cNvPr id="50185" name="Line 67"/>
          <p:cNvSpPr>
            <a:spLocks noChangeShapeType="1"/>
          </p:cNvSpPr>
          <p:nvPr/>
        </p:nvSpPr>
        <p:spPr bwMode="auto">
          <a:xfrm>
            <a:off x="5150244" y="2772360"/>
            <a:ext cx="0" cy="304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0186" name="Group 72"/>
          <p:cNvGrpSpPr>
            <a:grpSpLocks noChangeAspect="1"/>
          </p:cNvGrpSpPr>
          <p:nvPr/>
        </p:nvGrpSpPr>
        <p:grpSpPr bwMode="auto">
          <a:xfrm>
            <a:off x="1437" y="-21647"/>
            <a:ext cx="2005013" cy="1719262"/>
            <a:chOff x="4222" y="3091"/>
            <a:chExt cx="1344" cy="1152"/>
          </a:xfrm>
        </p:grpSpPr>
        <p:sp>
          <p:nvSpPr>
            <p:cNvPr id="50204" name="Rectangle 68"/>
            <p:cNvSpPr>
              <a:spLocks noChangeArrowheads="1"/>
            </p:cNvSpPr>
            <p:nvPr/>
          </p:nvSpPr>
          <p:spPr bwMode="auto">
            <a:xfrm>
              <a:off x="4222" y="3091"/>
              <a:ext cx="1344" cy="11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50205" name="Picture 71" descr="green-gold-1000dpi-ve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07" y="3126"/>
              <a:ext cx="1248" cy="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187" name="Picture 73"/>
          <p:cNvPicPr>
            <a:picLocks noChangeAspect="1" noChangeArrowheads="1"/>
          </p:cNvPicPr>
          <p:nvPr/>
        </p:nvPicPr>
        <p:blipFill>
          <a:blip r:embed="rId7">
            <a:extLst>
              <a:ext uri="{28A0092B-C50C-407E-A947-70E740481C1C}">
                <a14:useLocalDpi xmlns:a14="http://schemas.microsoft.com/office/drawing/2010/main" val="0"/>
              </a:ext>
            </a:extLst>
          </a:blip>
          <a:srcRect r="72009"/>
          <a:stretch>
            <a:fillRect/>
          </a:stretch>
        </p:blipFill>
        <p:spPr bwMode="auto">
          <a:xfrm>
            <a:off x="152400" y="1771650"/>
            <a:ext cx="1706563"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8"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5257800"/>
            <a:ext cx="19669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9" name="Picture 75" descr="http://www.guyharveyoceanfoundation.org/images/GHOF_template_0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64" y="3213100"/>
            <a:ext cx="20478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0" name="Picture 2" descr="Giant Catfish"/>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1154698"/>
            <a:ext cx="2543175"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1" name="TextBox 2"/>
          <p:cNvSpPr txBox="1">
            <a:spLocks noChangeArrowheads="1"/>
          </p:cNvSpPr>
          <p:nvPr/>
        </p:nvSpPr>
        <p:spPr bwMode="auto">
          <a:xfrm>
            <a:off x="2514600" y="1143000"/>
            <a:ext cx="13477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600" dirty="0">
                <a:solidFill>
                  <a:srgbClr val="FFFFFF"/>
                </a:solidFill>
              </a:rPr>
              <a:t>Asian catfish</a:t>
            </a:r>
          </a:p>
        </p:txBody>
      </p:sp>
      <p:sp>
        <p:nvSpPr>
          <p:cNvPr id="50192" name="TextBox 3"/>
          <p:cNvSpPr txBox="1">
            <a:spLocks noChangeArrowheads="1"/>
          </p:cNvSpPr>
          <p:nvPr/>
        </p:nvSpPr>
        <p:spPr bwMode="auto">
          <a:xfrm>
            <a:off x="3157537" y="2405062"/>
            <a:ext cx="17954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600" dirty="0">
                <a:solidFill>
                  <a:srgbClr val="FFFFFF"/>
                </a:solidFill>
              </a:rPr>
              <a:t>Grouper Imposter</a:t>
            </a:r>
          </a:p>
        </p:txBody>
      </p:sp>
      <p:sp>
        <p:nvSpPr>
          <p:cNvPr id="50193" name="TextBox 4"/>
          <p:cNvSpPr txBox="1">
            <a:spLocks noChangeArrowheads="1"/>
          </p:cNvSpPr>
          <p:nvPr/>
        </p:nvSpPr>
        <p:spPr bwMode="auto">
          <a:xfrm>
            <a:off x="5334000" y="1219200"/>
            <a:ext cx="1279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600" dirty="0" err="1">
                <a:solidFill>
                  <a:srgbClr val="FFFFFF"/>
                </a:solidFill>
              </a:rPr>
              <a:t>Fla</a:t>
            </a:r>
            <a:r>
              <a:rPr lang="en-US" sz="1600" dirty="0">
                <a:solidFill>
                  <a:srgbClr val="FFFFFF"/>
                </a:solidFill>
              </a:rPr>
              <a:t> Grouper</a:t>
            </a:r>
          </a:p>
        </p:txBody>
      </p:sp>
      <p:sp>
        <p:nvSpPr>
          <p:cNvPr id="50194" name="TextBox 5"/>
          <p:cNvSpPr txBox="1">
            <a:spLocks noChangeArrowheads="1"/>
          </p:cNvSpPr>
          <p:nvPr/>
        </p:nvSpPr>
        <p:spPr bwMode="auto">
          <a:xfrm>
            <a:off x="7270750" y="2481262"/>
            <a:ext cx="1492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600" dirty="0">
                <a:solidFill>
                  <a:srgbClr val="FFFFFF"/>
                </a:solidFill>
              </a:rPr>
              <a:t>The Real Deal</a:t>
            </a:r>
          </a:p>
        </p:txBody>
      </p:sp>
      <p:pic>
        <p:nvPicPr>
          <p:cNvPr id="23" name="Picture 2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981200" y="4572000"/>
            <a:ext cx="2982913"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03328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5600" y="228600"/>
            <a:ext cx="3176245" cy="646331"/>
          </a:xfrm>
          <a:prstGeom prst="rect">
            <a:avLst/>
          </a:prstGeom>
          <a:noFill/>
        </p:spPr>
        <p:txBody>
          <a:bodyPr wrap="none" rtlCol="0">
            <a:spAutoFit/>
          </a:bodyPr>
          <a:lstStyle/>
          <a:p>
            <a:r>
              <a:rPr lang="en-US" sz="3600" dirty="0" smtClean="0">
                <a:solidFill>
                  <a:srgbClr val="10818B"/>
                </a:solidFill>
                <a:latin typeface="Century Gothic"/>
                <a:cs typeface="Century Gothic"/>
              </a:rPr>
              <a:t>Who are we?</a:t>
            </a:r>
            <a:endParaRPr lang="en-US" sz="3600" dirty="0">
              <a:solidFill>
                <a:srgbClr val="10818B"/>
              </a:solidFill>
              <a:latin typeface="Century Gothic"/>
              <a:cs typeface="Century Gothic"/>
            </a:endParaRPr>
          </a:p>
        </p:txBody>
      </p:sp>
      <p:pic>
        <p:nvPicPr>
          <p:cNvPr id="4" name="Picture 7"/>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1219" b="3096"/>
          <a:stretch/>
        </p:blipFill>
        <p:spPr bwMode="auto">
          <a:xfrm>
            <a:off x="0" y="1371600"/>
            <a:ext cx="4572000" cy="379476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5" name="Text Box 8"/>
          <p:cNvSpPr txBox="1">
            <a:spLocks noChangeArrowheads="1"/>
          </p:cNvSpPr>
          <p:nvPr/>
        </p:nvSpPr>
        <p:spPr bwMode="auto">
          <a:xfrm>
            <a:off x="4800600" y="1219200"/>
            <a:ext cx="4267200" cy="4247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marL="228600" indent="-228600">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spcBef>
                <a:spcPct val="50000"/>
              </a:spcBef>
              <a:buFontTx/>
              <a:buChar char="•"/>
              <a:defRPr/>
            </a:pPr>
            <a:r>
              <a:rPr lang="en-US" sz="2400" b="0" dirty="0" smtClean="0">
                <a:solidFill>
                  <a:srgbClr val="10818B"/>
                </a:solidFill>
                <a:cs typeface="+mn-cs"/>
              </a:rPr>
              <a:t>C.W. Young Marine Science Complex: </a:t>
            </a:r>
            <a:r>
              <a:rPr lang="en-US" sz="2400" b="0" dirty="0">
                <a:solidFill>
                  <a:srgbClr val="10818B"/>
                </a:solidFill>
                <a:cs typeface="+mn-cs"/>
              </a:rPr>
              <a:t/>
            </a:r>
            <a:br>
              <a:rPr lang="en-US" sz="2400" b="0" dirty="0">
                <a:solidFill>
                  <a:srgbClr val="10818B"/>
                </a:solidFill>
                <a:cs typeface="+mn-cs"/>
              </a:rPr>
            </a:br>
            <a:r>
              <a:rPr lang="en-US" b="0" dirty="0" smtClean="0">
                <a:solidFill>
                  <a:srgbClr val="10818B"/>
                </a:solidFill>
                <a:cs typeface="+mn-cs"/>
              </a:rPr>
              <a:t>Knight Oceanographic Research Center, MSL building, COT</a:t>
            </a:r>
            <a:r>
              <a:rPr lang="en-US" sz="2400" b="0" dirty="0" smtClean="0">
                <a:solidFill>
                  <a:srgbClr val="10818B"/>
                </a:solidFill>
                <a:cs typeface="+mn-cs"/>
              </a:rPr>
              <a:t> </a:t>
            </a:r>
          </a:p>
          <a:p>
            <a:pPr>
              <a:spcBef>
                <a:spcPct val="50000"/>
              </a:spcBef>
              <a:buFontTx/>
              <a:buChar char="•"/>
              <a:defRPr/>
            </a:pPr>
            <a:r>
              <a:rPr lang="en-US" sz="2400" b="0" dirty="0" smtClean="0">
                <a:solidFill>
                  <a:srgbClr val="10818B"/>
                </a:solidFill>
                <a:cs typeface="+mn-cs"/>
              </a:rPr>
              <a:t>27 </a:t>
            </a:r>
            <a:r>
              <a:rPr lang="en-US" sz="2400" b="0" dirty="0" smtClean="0">
                <a:solidFill>
                  <a:srgbClr val="10818B"/>
                </a:solidFill>
                <a:cs typeface="+mn-cs"/>
              </a:rPr>
              <a:t>Tenure-track Faculty</a:t>
            </a:r>
          </a:p>
          <a:p>
            <a:pPr>
              <a:spcBef>
                <a:spcPct val="50000"/>
              </a:spcBef>
              <a:buFontTx/>
              <a:buChar char="•"/>
              <a:defRPr/>
            </a:pPr>
            <a:r>
              <a:rPr lang="en-US" sz="2400" b="0" dirty="0" smtClean="0">
                <a:solidFill>
                  <a:srgbClr val="10818B"/>
                </a:solidFill>
                <a:cs typeface="+mn-cs"/>
              </a:rPr>
              <a:t>104 graduate students (M.S. and Ph.D.)</a:t>
            </a:r>
          </a:p>
          <a:p>
            <a:pPr>
              <a:spcBef>
                <a:spcPct val="50000"/>
              </a:spcBef>
              <a:buFontTx/>
              <a:buChar char="•"/>
              <a:defRPr/>
            </a:pPr>
            <a:r>
              <a:rPr lang="en-US" sz="2400" b="0" dirty="0" smtClean="0">
                <a:solidFill>
                  <a:srgbClr val="10818B"/>
                </a:solidFill>
                <a:cs typeface="+mn-cs"/>
              </a:rPr>
              <a:t>~$15 M in research funding ($12.7 M expenditures </a:t>
            </a:r>
            <a:r>
              <a:rPr lang="en-US" sz="2400" dirty="0">
                <a:solidFill>
                  <a:srgbClr val="10818B"/>
                </a:solidFill>
              </a:rPr>
              <a:t>+</a:t>
            </a:r>
            <a:r>
              <a:rPr lang="en-US" sz="2400" b="0" dirty="0" smtClean="0">
                <a:solidFill>
                  <a:srgbClr val="10818B"/>
                </a:solidFill>
                <a:cs typeface="+mn-cs"/>
              </a:rPr>
              <a:t> </a:t>
            </a:r>
            <a:br>
              <a:rPr lang="en-US" sz="2400" b="0" dirty="0" smtClean="0">
                <a:solidFill>
                  <a:srgbClr val="10818B"/>
                </a:solidFill>
                <a:cs typeface="+mn-cs"/>
              </a:rPr>
            </a:br>
            <a:r>
              <a:rPr lang="en-US" sz="2400" b="0" dirty="0" smtClean="0">
                <a:solidFill>
                  <a:srgbClr val="10818B"/>
                </a:solidFill>
                <a:cs typeface="+mn-cs"/>
              </a:rPr>
              <a:t> $2 M F&amp;A)</a:t>
            </a:r>
          </a:p>
        </p:txBody>
      </p:sp>
    </p:spTree>
    <p:extLst>
      <p:ext uri="{BB962C8B-B14F-4D97-AF65-F5344CB8AC3E}">
        <p14:creationId xmlns:p14="http://schemas.microsoft.com/office/powerpoint/2010/main" val="177496229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3352800"/>
            <a:ext cx="3733800" cy="3048000"/>
          </a:xfrm>
        </p:spPr>
        <p:txBody>
          <a:bodyPr anchor="t">
            <a:normAutofit/>
          </a:bodyPr>
          <a:lstStyle/>
          <a:p>
            <a:pPr>
              <a:spcBef>
                <a:spcPts val="600"/>
              </a:spcBef>
              <a:spcAft>
                <a:spcPts val="600"/>
              </a:spcAft>
            </a:pPr>
            <a:r>
              <a:rPr lang="en-US" sz="1400" dirty="0">
                <a:solidFill>
                  <a:schemeClr val="tx2"/>
                </a:solidFill>
              </a:rPr>
              <a:t>E</a:t>
            </a:r>
            <a:r>
              <a:rPr lang="en-US" sz="1400" dirty="0" smtClean="0">
                <a:solidFill>
                  <a:schemeClr val="tx2"/>
                </a:solidFill>
              </a:rPr>
              <a:t>cology of carbonate sediment-producing organisms corals &amp; foraminifers to understand algal symbiosis, calcification, and response to environmental changes.</a:t>
            </a:r>
            <a:br>
              <a:rPr lang="en-US" sz="1400" dirty="0" smtClean="0">
                <a:solidFill>
                  <a:schemeClr val="tx2"/>
                </a:solidFill>
              </a:rPr>
            </a:br>
            <a:r>
              <a:rPr lang="en-US" sz="1400" dirty="0" smtClean="0">
                <a:solidFill>
                  <a:schemeClr val="tx2"/>
                </a:solidFill>
              </a:rPr>
              <a:t/>
            </a:r>
            <a:br>
              <a:rPr lang="en-US" sz="1400" dirty="0" smtClean="0">
                <a:solidFill>
                  <a:schemeClr val="tx2"/>
                </a:solidFill>
              </a:rPr>
            </a:br>
            <a:r>
              <a:rPr lang="en-US" sz="1400" dirty="0" smtClean="0">
                <a:solidFill>
                  <a:srgbClr val="008000"/>
                </a:solidFill>
              </a:rPr>
              <a:t>Collaborators at WHOI, USGS, USEPA, EXXON-Mobile, and universities in Brazil,  Greece, Italy    and Spain.</a:t>
            </a:r>
            <a:br>
              <a:rPr lang="en-US" sz="1400" dirty="0" smtClean="0">
                <a:solidFill>
                  <a:srgbClr val="008000"/>
                </a:solidFill>
              </a:rPr>
            </a:br>
            <a:r>
              <a:rPr lang="en-US" sz="1400" dirty="0" smtClean="0">
                <a:solidFill>
                  <a:schemeClr val="tx2"/>
                </a:solidFill>
              </a:rPr>
              <a:t/>
            </a:r>
            <a:br>
              <a:rPr lang="en-US" sz="1400" dirty="0" smtClean="0">
                <a:solidFill>
                  <a:schemeClr val="tx2"/>
                </a:solidFill>
              </a:rPr>
            </a:br>
            <a:r>
              <a:rPr lang="en-US" sz="1400" dirty="0" smtClean="0">
                <a:solidFill>
                  <a:schemeClr val="tx2"/>
                </a:solidFill>
              </a:rPr>
              <a:t>Funded by NSF, NOAA, USGS, FIO (BP), Florida </a:t>
            </a:r>
            <a:r>
              <a:rPr lang="en-US" sz="1400" dirty="0" err="1" smtClean="0">
                <a:solidFill>
                  <a:schemeClr val="tx2"/>
                </a:solidFill>
              </a:rPr>
              <a:t>SeaGrant</a:t>
            </a:r>
            <a:r>
              <a:rPr lang="en-US" sz="1400" dirty="0" smtClean="0">
                <a:solidFill>
                  <a:schemeClr val="tx2"/>
                </a:solidFill>
              </a:rPr>
              <a:t>, NOAA, student fellowships and small private grants to students .</a:t>
            </a:r>
            <a:endParaRPr lang="en-US" sz="1600" dirty="0">
              <a:solidFill>
                <a:schemeClr val="tx2"/>
              </a:solidFill>
            </a:endParaRPr>
          </a:p>
        </p:txBody>
      </p:sp>
      <p:sp>
        <p:nvSpPr>
          <p:cNvPr id="7" name="TextBox 6"/>
          <p:cNvSpPr txBox="1"/>
          <p:nvPr/>
        </p:nvSpPr>
        <p:spPr>
          <a:xfrm>
            <a:off x="609600" y="76200"/>
            <a:ext cx="7620000" cy="830997"/>
          </a:xfrm>
          <a:prstGeom prst="rect">
            <a:avLst/>
          </a:prstGeom>
          <a:noFill/>
        </p:spPr>
        <p:txBody>
          <a:bodyPr wrap="square" rtlCol="0">
            <a:spAutoFit/>
          </a:bodyPr>
          <a:lstStyle/>
          <a:p>
            <a:pPr algn="ctr"/>
            <a:r>
              <a:rPr lang="en-US" sz="2400" dirty="0" smtClean="0">
                <a:solidFill>
                  <a:srgbClr val="10818B"/>
                </a:solidFill>
                <a:latin typeface="Century Gothic"/>
                <a:cs typeface="Century Gothic"/>
              </a:rPr>
              <a:t>Ocean Health &amp; Climate Change </a:t>
            </a:r>
          </a:p>
          <a:p>
            <a:pPr algn="ctr"/>
            <a:r>
              <a:rPr lang="en-US" sz="2400" dirty="0" err="1" smtClean="0">
                <a:solidFill>
                  <a:srgbClr val="10818B"/>
                </a:solidFill>
                <a:latin typeface="Century Gothic"/>
                <a:cs typeface="Century Gothic"/>
              </a:rPr>
              <a:t>Hallock</a:t>
            </a:r>
            <a:r>
              <a:rPr lang="en-US" sz="2400" dirty="0" smtClean="0">
                <a:solidFill>
                  <a:srgbClr val="10818B"/>
                </a:solidFill>
                <a:latin typeface="Century Gothic"/>
                <a:cs typeface="Century Gothic"/>
              </a:rPr>
              <a:t> Muller Group: Reef Indicators Lab</a:t>
            </a:r>
            <a:endParaRPr lang="en-US" sz="2400" dirty="0">
              <a:solidFill>
                <a:srgbClr val="10818B"/>
              </a:solidFill>
              <a:latin typeface="Century Gothic"/>
              <a:cs typeface="Century Gothic"/>
            </a:endParaRPr>
          </a:p>
        </p:txBody>
      </p:sp>
      <p:pic>
        <p:nvPicPr>
          <p:cNvPr id="1026" name="Picture 2" descr="http://www.marine.usf.edu/images-logo/green-gold-1000dpi-transparent.gif"/>
          <p:cNvPicPr>
            <a:picLocks noChangeAspect="1" noChangeArrowheads="1"/>
          </p:cNvPicPr>
          <p:nvPr/>
        </p:nvPicPr>
        <p:blipFill>
          <a:blip r:embed="rId3" cstate="print"/>
          <a:srcRect/>
          <a:stretch>
            <a:fillRect/>
          </a:stretch>
        </p:blipFill>
        <p:spPr bwMode="auto">
          <a:xfrm>
            <a:off x="76200" y="6286600"/>
            <a:ext cx="2743200" cy="519457"/>
          </a:xfrm>
          <a:prstGeom prst="rect">
            <a:avLst/>
          </a:prstGeom>
          <a:noFill/>
        </p:spPr>
      </p:pic>
      <p:pic>
        <p:nvPicPr>
          <p:cNvPr id="8" name="Picture 5" descr="H:\Backed up from PC before reformat\New folder\IMG_68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276" y="973822"/>
            <a:ext cx="919492" cy="16169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86200" y="4038600"/>
            <a:ext cx="5029200" cy="738664"/>
          </a:xfrm>
          <a:prstGeom prst="rect">
            <a:avLst/>
          </a:prstGeom>
        </p:spPr>
        <p:txBody>
          <a:bodyPr wrap="square">
            <a:spAutoFit/>
          </a:bodyPr>
          <a:lstStyle/>
          <a:p>
            <a:r>
              <a:rPr lang="en-US" sz="1400" b="1" dirty="0" smtClean="0">
                <a:solidFill>
                  <a:srgbClr val="008000"/>
                </a:solidFill>
              </a:rPr>
              <a:t>Ben Ross, M.Sc. 2012, discovered </a:t>
            </a:r>
            <a:r>
              <a:rPr lang="en-US" sz="1400" b="1" dirty="0">
                <a:solidFill>
                  <a:srgbClr val="008000"/>
                </a:solidFill>
              </a:rPr>
              <a:t>that exposing foraminifers to slightly toxic concentrations of </a:t>
            </a:r>
            <a:r>
              <a:rPr lang="en-US" sz="1400" b="1" dirty="0" smtClean="0">
                <a:solidFill>
                  <a:srgbClr val="008000"/>
                </a:solidFill>
              </a:rPr>
              <a:t>dispersant </a:t>
            </a:r>
            <a:r>
              <a:rPr lang="en-US" sz="1400" b="1" dirty="0">
                <a:solidFill>
                  <a:srgbClr val="008000"/>
                </a:solidFill>
              </a:rPr>
              <a:t>chemicals induced dormancy. </a:t>
            </a:r>
          </a:p>
        </p:txBody>
      </p:sp>
      <p:sp>
        <p:nvSpPr>
          <p:cNvPr id="9" name="Title 3"/>
          <p:cNvSpPr txBox="1">
            <a:spLocks/>
          </p:cNvSpPr>
          <p:nvPr/>
        </p:nvSpPr>
        <p:spPr>
          <a:xfrm>
            <a:off x="3886200" y="3124200"/>
            <a:ext cx="5029200" cy="990600"/>
          </a:xfrm>
          <a:prstGeom prst="rect">
            <a:avLst/>
          </a:prstGeom>
        </p:spPr>
        <p:txBody>
          <a:bodyPr vert="horz" lIns="91440" tIns="45720" rIns="91440" bIns="45720" rtlCol="0" anchor="t">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sz="1400" dirty="0" smtClean="0">
                <a:solidFill>
                  <a:srgbClr val="1F497D"/>
                </a:solidFill>
              </a:rPr>
              <a:t>Adrienne George, M.Sc. 2011,  studies coral disease.  She earned an NSF EAPSI Fellowship to conduct research in Taiwan in 2012. She is a McKnight Fellow &amp; a Leadership Fellow in the USF Doctoral Student Leadership Institute.</a:t>
            </a:r>
            <a:br>
              <a:rPr lang="en-US" sz="1400" dirty="0" smtClean="0">
                <a:solidFill>
                  <a:srgbClr val="1F497D"/>
                </a:solidFill>
              </a:rPr>
            </a:br>
            <a:endParaRPr lang="en-US" sz="1400" dirty="0">
              <a:solidFill>
                <a:srgbClr val="1F497D"/>
              </a:solidFill>
            </a:endParaRP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9500"/>
          <a:stretch/>
        </p:blipFill>
        <p:spPr>
          <a:xfrm>
            <a:off x="5986917" y="944437"/>
            <a:ext cx="1364389" cy="1646363"/>
          </a:xfrm>
          <a:prstGeom prst="rect">
            <a:avLst/>
          </a:prstGeom>
        </p:spPr>
      </p:pic>
      <p:sp>
        <p:nvSpPr>
          <p:cNvPr id="12" name="Title 3"/>
          <p:cNvSpPr txBox="1">
            <a:spLocks/>
          </p:cNvSpPr>
          <p:nvPr/>
        </p:nvSpPr>
        <p:spPr>
          <a:xfrm>
            <a:off x="3886200" y="4800600"/>
            <a:ext cx="4953000" cy="1028700"/>
          </a:xfrm>
          <a:prstGeom prst="rect">
            <a:avLst/>
          </a:prstGeom>
        </p:spPr>
        <p:txBody>
          <a:bodyPr anchor="t">
            <a:noAutofit/>
          </a:bodyPr>
          <a:lstStyle>
            <a:lvl1pPr algn="l" rtl="0" eaLnBrk="1" latinLnBrk="0" hangingPunct="1">
              <a:spcBef>
                <a:spcPct val="0"/>
              </a:spcBef>
              <a:buNone/>
              <a:defRPr kumimoji="0" sz="2100" b="1" kern="1200">
                <a:solidFill>
                  <a:schemeClr val="tx2">
                    <a:satMod val="130000"/>
                  </a:schemeClr>
                </a:solidFill>
                <a:effectLst/>
                <a:latin typeface="+mj-lt"/>
                <a:ea typeface="+mj-ea"/>
                <a:cs typeface="+mj-cs"/>
              </a:defRPr>
            </a:lvl1pPr>
            <a:extLst/>
          </a:lstStyle>
          <a:p>
            <a:r>
              <a:rPr lang="en-US" sz="1400" dirty="0" smtClean="0">
                <a:solidFill>
                  <a:srgbClr val="1F497D"/>
                </a:solidFill>
              </a:rPr>
              <a:t>Natasha Mendez-</a:t>
            </a:r>
            <a:r>
              <a:rPr lang="en-US" sz="1400" dirty="0" err="1" smtClean="0">
                <a:solidFill>
                  <a:srgbClr val="1F497D"/>
                </a:solidFill>
              </a:rPr>
              <a:t>Ferrer</a:t>
            </a:r>
            <a:r>
              <a:rPr lang="en-US" sz="1400" dirty="0" smtClean="0">
                <a:solidFill>
                  <a:srgbClr val="1F497D"/>
                </a:solidFill>
              </a:rPr>
              <a:t> is quantifying </a:t>
            </a:r>
            <a:r>
              <a:rPr lang="en-US" sz="1400" dirty="0">
                <a:solidFill>
                  <a:srgbClr val="1F497D"/>
                </a:solidFill>
              </a:rPr>
              <a:t>photic stress in </a:t>
            </a:r>
            <a:r>
              <a:rPr lang="en-US" sz="1400" dirty="0" smtClean="0">
                <a:solidFill>
                  <a:srgbClr val="1F497D"/>
                </a:solidFill>
              </a:rPr>
              <a:t>diatom </a:t>
            </a:r>
            <a:r>
              <a:rPr lang="en-US" sz="1400" dirty="0" err="1" smtClean="0">
                <a:solidFill>
                  <a:srgbClr val="1F497D"/>
                </a:solidFill>
              </a:rPr>
              <a:t>symbionts</a:t>
            </a:r>
            <a:r>
              <a:rPr lang="en-US" sz="1400" dirty="0" smtClean="0">
                <a:solidFill>
                  <a:srgbClr val="1F497D"/>
                </a:solidFill>
              </a:rPr>
              <a:t> </a:t>
            </a:r>
            <a:r>
              <a:rPr lang="en-US" sz="1400" dirty="0">
                <a:solidFill>
                  <a:srgbClr val="1F497D"/>
                </a:solidFill>
              </a:rPr>
              <a:t>of </a:t>
            </a:r>
            <a:r>
              <a:rPr lang="en-US" sz="1400" dirty="0" smtClean="0">
                <a:solidFill>
                  <a:srgbClr val="1F497D"/>
                </a:solidFill>
              </a:rPr>
              <a:t>large </a:t>
            </a:r>
            <a:r>
              <a:rPr lang="en-US" sz="1400" dirty="0">
                <a:solidFill>
                  <a:srgbClr val="1F497D"/>
                </a:solidFill>
              </a:rPr>
              <a:t>benthic </a:t>
            </a:r>
            <a:r>
              <a:rPr lang="en-US" sz="1400" dirty="0" smtClean="0">
                <a:solidFill>
                  <a:srgbClr val="1F497D"/>
                </a:solidFill>
              </a:rPr>
              <a:t>foraminifera. Her proposal was selected for the </a:t>
            </a:r>
            <a:r>
              <a:rPr lang="en-US" sz="1400" dirty="0">
                <a:solidFill>
                  <a:srgbClr val="1F497D"/>
                </a:solidFill>
              </a:rPr>
              <a:t>2012 </a:t>
            </a:r>
            <a:r>
              <a:rPr lang="en-US" sz="1400" dirty="0" smtClean="0">
                <a:solidFill>
                  <a:srgbClr val="1F497D"/>
                </a:solidFill>
              </a:rPr>
              <a:t>Joseph A. Cushman Student </a:t>
            </a:r>
            <a:r>
              <a:rPr lang="en-US" sz="1400" dirty="0">
                <a:solidFill>
                  <a:srgbClr val="1F497D"/>
                </a:solidFill>
              </a:rPr>
              <a:t>Research </a:t>
            </a:r>
            <a:r>
              <a:rPr lang="en-US" sz="1400" dirty="0" smtClean="0">
                <a:solidFill>
                  <a:srgbClr val="1F497D"/>
                </a:solidFill>
              </a:rPr>
              <a:t>Award.</a:t>
            </a:r>
          </a:p>
          <a:p>
            <a:r>
              <a:rPr lang="en-US" sz="1400" dirty="0">
                <a:solidFill>
                  <a:srgbClr val="1F497D"/>
                </a:solidFill>
              </a:rPr>
              <a:t/>
            </a:r>
            <a:br>
              <a:rPr lang="en-US" sz="1400" dirty="0">
                <a:solidFill>
                  <a:srgbClr val="1F497D"/>
                </a:solidFill>
              </a:rPr>
            </a:br>
            <a:r>
              <a:rPr lang="en-US" sz="1400" dirty="0" smtClean="0">
                <a:solidFill>
                  <a:srgbClr val="1F497D">
                    <a:satMod val="130000"/>
                  </a:srgbClr>
                </a:solidFill>
              </a:rPr>
              <a:t/>
            </a:r>
            <a:br>
              <a:rPr lang="en-US" sz="1400" dirty="0" smtClean="0">
                <a:solidFill>
                  <a:srgbClr val="1F497D">
                    <a:satMod val="130000"/>
                  </a:srgbClr>
                </a:solidFill>
              </a:rPr>
            </a:br>
            <a:r>
              <a:rPr lang="en-US" sz="1400" dirty="0" smtClean="0">
                <a:solidFill>
                  <a:srgbClr val="1F497D">
                    <a:satMod val="130000"/>
                  </a:srgbClr>
                </a:solidFill>
              </a:rPr>
              <a:t/>
            </a:r>
            <a:br>
              <a:rPr lang="en-US" sz="1400" dirty="0" smtClean="0">
                <a:solidFill>
                  <a:srgbClr val="1F497D">
                    <a:satMod val="130000"/>
                  </a:srgbClr>
                </a:solidFill>
              </a:rPr>
            </a:br>
            <a:r>
              <a:rPr lang="en-US" sz="1400" dirty="0" smtClean="0">
                <a:solidFill>
                  <a:srgbClr val="1F497D">
                    <a:satMod val="130000"/>
                  </a:srgbClr>
                </a:solidFill>
              </a:rPr>
              <a:t/>
            </a:r>
            <a:br>
              <a:rPr lang="en-US" sz="1400" dirty="0" smtClean="0">
                <a:solidFill>
                  <a:srgbClr val="1F497D">
                    <a:satMod val="130000"/>
                  </a:srgbClr>
                </a:solidFill>
              </a:rPr>
            </a:br>
            <a:r>
              <a:rPr lang="en-US" sz="1400" dirty="0" smtClean="0">
                <a:solidFill>
                  <a:srgbClr val="1F497D">
                    <a:satMod val="130000"/>
                  </a:srgbClr>
                </a:solidFill>
              </a:rPr>
              <a:t/>
            </a:r>
            <a:br>
              <a:rPr lang="en-US" sz="1400" dirty="0" smtClean="0">
                <a:solidFill>
                  <a:srgbClr val="1F497D">
                    <a:satMod val="130000"/>
                  </a:srgbClr>
                </a:solidFill>
              </a:rPr>
            </a:br>
            <a:r>
              <a:rPr lang="en-US" sz="1400" dirty="0" smtClean="0">
                <a:solidFill>
                  <a:srgbClr val="1F497D">
                    <a:satMod val="130000"/>
                  </a:srgbClr>
                </a:solidFill>
              </a:rPr>
              <a:t/>
            </a:r>
            <a:br>
              <a:rPr lang="en-US" sz="1400" dirty="0" smtClean="0">
                <a:solidFill>
                  <a:srgbClr val="1F497D">
                    <a:satMod val="130000"/>
                  </a:srgbClr>
                </a:solidFill>
              </a:rPr>
            </a:br>
            <a:r>
              <a:rPr lang="en-US" sz="1400" dirty="0" smtClean="0">
                <a:solidFill>
                  <a:srgbClr val="1F497D">
                    <a:satMod val="130000"/>
                  </a:srgbClr>
                </a:solidFill>
              </a:rPr>
              <a:t/>
            </a:r>
            <a:br>
              <a:rPr lang="en-US" sz="1400" dirty="0" smtClean="0">
                <a:solidFill>
                  <a:srgbClr val="1F497D">
                    <a:satMod val="130000"/>
                  </a:srgbClr>
                </a:solidFill>
              </a:rPr>
            </a:br>
            <a:r>
              <a:rPr lang="en-US" sz="1400" dirty="0" smtClean="0">
                <a:solidFill>
                  <a:srgbClr val="1F497D">
                    <a:satMod val="130000"/>
                  </a:srgbClr>
                </a:solidFill>
              </a:rPr>
              <a:t/>
            </a:r>
            <a:br>
              <a:rPr lang="en-US" sz="1400" dirty="0" smtClean="0">
                <a:solidFill>
                  <a:srgbClr val="1F497D">
                    <a:satMod val="130000"/>
                  </a:srgbClr>
                </a:solidFill>
              </a:rPr>
            </a:br>
            <a:endParaRPr lang="en-US" sz="1400" dirty="0">
              <a:solidFill>
                <a:srgbClr val="1F497D">
                  <a:satMod val="130000"/>
                </a:srgbClr>
              </a:solidFill>
            </a:endParaRPr>
          </a:p>
        </p:txBody>
      </p:sp>
      <p:pic>
        <p:nvPicPr>
          <p:cNvPr id="13" name="Picture Placeholder 4"/>
          <p:cNvPicPr>
            <a:picLocks noChangeAspect="1"/>
          </p:cNvPicPr>
          <p:nvPr/>
        </p:nvPicPr>
        <p:blipFill rotWithShape="1">
          <a:blip r:embed="rId6" cstate="print">
            <a:extLst>
              <a:ext uri="{28A0092B-C50C-407E-A947-70E740481C1C}">
                <a14:useLocalDpi xmlns:a14="http://schemas.microsoft.com/office/drawing/2010/main" val="0"/>
              </a:ext>
            </a:extLst>
          </a:blip>
          <a:srcRect l="41832" t="10739" r="2846"/>
          <a:stretch/>
        </p:blipFill>
        <p:spPr>
          <a:xfrm>
            <a:off x="3286018" y="936552"/>
            <a:ext cx="1367109" cy="1654248"/>
          </a:xfrm>
          <a:prstGeom prst="rect">
            <a:avLst/>
          </a:prstGeom>
        </p:spPr>
      </p:pic>
      <p:pic>
        <p:nvPicPr>
          <p:cNvPr id="14" name="Picture Placeholder 7" descr="168_509207906332_5707_n.jpg"/>
          <p:cNvPicPr>
            <a:picLocks noChangeAspect="1"/>
          </p:cNvPicPr>
          <p:nvPr/>
        </p:nvPicPr>
        <p:blipFill rotWithShape="1">
          <a:blip r:embed="rId7" cstate="print"/>
          <a:srcRect l="17981" r="30246"/>
          <a:stretch/>
        </p:blipFill>
        <p:spPr>
          <a:xfrm>
            <a:off x="7558453" y="944437"/>
            <a:ext cx="1280747" cy="1646363"/>
          </a:xfrm>
          <a:prstGeom prst="rect">
            <a:avLst/>
          </a:prstGeom>
        </p:spPr>
      </p:pic>
      <p:sp>
        <p:nvSpPr>
          <p:cNvPr id="3" name="TextBox 2"/>
          <p:cNvSpPr txBox="1"/>
          <p:nvPr/>
        </p:nvSpPr>
        <p:spPr>
          <a:xfrm>
            <a:off x="4343400" y="2754868"/>
            <a:ext cx="4129238" cy="369332"/>
          </a:xfrm>
          <a:prstGeom prst="rect">
            <a:avLst/>
          </a:prstGeom>
          <a:noFill/>
        </p:spPr>
        <p:txBody>
          <a:bodyPr wrap="square" rtlCol="0">
            <a:spAutoFit/>
          </a:bodyPr>
          <a:lstStyle/>
          <a:p>
            <a:pPr algn="ctr"/>
            <a:r>
              <a:rPr lang="en-US" dirty="0" smtClean="0">
                <a:solidFill>
                  <a:prstClr val="black"/>
                </a:solidFill>
              </a:rPr>
              <a:t>Some Reefs Lab Ph.D. Students </a:t>
            </a:r>
            <a:endParaRPr lang="en-US" dirty="0">
              <a:solidFill>
                <a:prstClr val="black"/>
              </a:solidFill>
            </a:endParaRPr>
          </a:p>
        </p:txBody>
      </p:sp>
      <p:sp>
        <p:nvSpPr>
          <p:cNvPr id="6" name="Text Placeholder 5"/>
          <p:cNvSpPr>
            <a:spLocks noGrp="1"/>
          </p:cNvSpPr>
          <p:nvPr>
            <p:ph type="body" sz="half" idx="2"/>
          </p:nvPr>
        </p:nvSpPr>
        <p:spPr>
          <a:xfrm>
            <a:off x="76199" y="2682435"/>
            <a:ext cx="3187829" cy="365565"/>
          </a:xfrm>
          <a:solidFill>
            <a:schemeClr val="bg1"/>
          </a:solidFill>
        </p:spPr>
        <p:txBody>
          <a:bodyPr>
            <a:noAutofit/>
          </a:bodyPr>
          <a:lstStyle/>
          <a:p>
            <a:pPr algn="ctr"/>
            <a:r>
              <a:rPr lang="en-US" sz="900" b="1" dirty="0" smtClean="0">
                <a:solidFill>
                  <a:srgbClr val="008000"/>
                </a:solidFill>
              </a:rPr>
              <a:t>P. </a:t>
            </a:r>
            <a:r>
              <a:rPr lang="en-US" sz="900" b="1" dirty="0" err="1" smtClean="0">
                <a:solidFill>
                  <a:srgbClr val="008000"/>
                </a:solidFill>
              </a:rPr>
              <a:t>Hallock</a:t>
            </a:r>
            <a:r>
              <a:rPr lang="en-US" sz="900" b="1" dirty="0" smtClean="0">
                <a:solidFill>
                  <a:srgbClr val="008000"/>
                </a:solidFill>
              </a:rPr>
              <a:t> Muller, 2012 Sloan Foundation Minority Ph.D. Mentor of the Year, w.  </a:t>
            </a:r>
            <a:r>
              <a:rPr lang="en-US" sz="900" b="1" dirty="0" err="1" smtClean="0">
                <a:solidFill>
                  <a:srgbClr val="008000"/>
                </a:solidFill>
              </a:rPr>
              <a:t>Ph.D</a:t>
            </a:r>
            <a:r>
              <a:rPr lang="en-US" sz="900" b="1" dirty="0" smtClean="0">
                <a:solidFill>
                  <a:srgbClr val="008000"/>
                </a:solidFill>
              </a:rPr>
              <a:t> candidate M. Martinez-Colon,</a:t>
            </a:r>
          </a:p>
          <a:p>
            <a:pPr algn="ctr">
              <a:lnSpc>
                <a:spcPct val="100000"/>
              </a:lnSpc>
            </a:pPr>
            <a:endParaRPr lang="en-US" sz="900" b="1" dirty="0" smtClean="0">
              <a:solidFill>
                <a:srgbClr val="008000"/>
              </a:solidFill>
            </a:endParaRPr>
          </a:p>
          <a:p>
            <a:pPr algn="ctr">
              <a:lnSpc>
                <a:spcPct val="100000"/>
              </a:lnSpc>
            </a:pPr>
            <a:r>
              <a:rPr lang="en-US" sz="900" b="1" dirty="0" smtClean="0">
                <a:solidFill>
                  <a:srgbClr val="008000"/>
                </a:solidFill>
              </a:rPr>
              <a:t> </a:t>
            </a:r>
            <a:endParaRPr lang="en-US" sz="600" dirty="0">
              <a:solidFill>
                <a:srgbClr val="008000"/>
              </a:solidFill>
            </a:endParaRPr>
          </a:p>
        </p:txBody>
      </p:sp>
      <p:sp>
        <p:nvSpPr>
          <p:cNvPr id="5" name="TextBox 4"/>
          <p:cNvSpPr txBox="1"/>
          <p:nvPr/>
        </p:nvSpPr>
        <p:spPr>
          <a:xfrm>
            <a:off x="3568829" y="2542401"/>
            <a:ext cx="774571" cy="276999"/>
          </a:xfrm>
          <a:prstGeom prst="rect">
            <a:avLst/>
          </a:prstGeom>
          <a:noFill/>
        </p:spPr>
        <p:txBody>
          <a:bodyPr wrap="none" rtlCol="0">
            <a:spAutoFit/>
          </a:bodyPr>
          <a:lstStyle/>
          <a:p>
            <a:r>
              <a:rPr lang="en-US" sz="1200" b="1" dirty="0" smtClean="0">
                <a:solidFill>
                  <a:srgbClr val="1F497D"/>
                </a:solidFill>
              </a:rPr>
              <a:t>Adrienne</a:t>
            </a:r>
            <a:endParaRPr lang="en-US" sz="1200" b="1" dirty="0">
              <a:solidFill>
                <a:srgbClr val="1F497D"/>
              </a:solidFill>
            </a:endParaRPr>
          </a:p>
        </p:txBody>
      </p:sp>
      <p:sp>
        <p:nvSpPr>
          <p:cNvPr id="16" name="TextBox 15"/>
          <p:cNvSpPr txBox="1"/>
          <p:nvPr/>
        </p:nvSpPr>
        <p:spPr>
          <a:xfrm>
            <a:off x="5131072" y="2542401"/>
            <a:ext cx="431528" cy="276999"/>
          </a:xfrm>
          <a:prstGeom prst="rect">
            <a:avLst/>
          </a:prstGeom>
          <a:noFill/>
        </p:spPr>
        <p:txBody>
          <a:bodyPr wrap="none" rtlCol="0">
            <a:spAutoFit/>
          </a:bodyPr>
          <a:lstStyle/>
          <a:p>
            <a:r>
              <a:rPr lang="en-US" sz="1200" b="1" dirty="0" smtClean="0">
                <a:solidFill>
                  <a:srgbClr val="008000"/>
                </a:solidFill>
              </a:rPr>
              <a:t>Ben</a:t>
            </a:r>
            <a:endParaRPr lang="en-US" sz="1200" b="1" dirty="0">
              <a:solidFill>
                <a:srgbClr val="008000"/>
              </a:solidFill>
            </a:endParaRPr>
          </a:p>
        </p:txBody>
      </p:sp>
      <p:sp>
        <p:nvSpPr>
          <p:cNvPr id="17" name="TextBox 16"/>
          <p:cNvSpPr txBox="1"/>
          <p:nvPr/>
        </p:nvSpPr>
        <p:spPr>
          <a:xfrm>
            <a:off x="6304555" y="2542401"/>
            <a:ext cx="705962" cy="276999"/>
          </a:xfrm>
          <a:prstGeom prst="rect">
            <a:avLst/>
          </a:prstGeom>
          <a:noFill/>
        </p:spPr>
        <p:txBody>
          <a:bodyPr wrap="none" rtlCol="0">
            <a:spAutoFit/>
          </a:bodyPr>
          <a:lstStyle/>
          <a:p>
            <a:r>
              <a:rPr lang="en-US" sz="1200" b="1" dirty="0" smtClean="0">
                <a:solidFill>
                  <a:srgbClr val="1F497D"/>
                </a:solidFill>
              </a:rPr>
              <a:t>Natasha</a:t>
            </a:r>
            <a:endParaRPr lang="en-US" sz="1200" b="1" dirty="0">
              <a:solidFill>
                <a:srgbClr val="1F497D"/>
              </a:solidFill>
            </a:endParaRPr>
          </a:p>
        </p:txBody>
      </p:sp>
      <p:sp>
        <p:nvSpPr>
          <p:cNvPr id="18" name="TextBox 17"/>
          <p:cNvSpPr txBox="1"/>
          <p:nvPr/>
        </p:nvSpPr>
        <p:spPr>
          <a:xfrm>
            <a:off x="7948252" y="2542401"/>
            <a:ext cx="509948" cy="276999"/>
          </a:xfrm>
          <a:prstGeom prst="rect">
            <a:avLst/>
          </a:prstGeom>
          <a:noFill/>
        </p:spPr>
        <p:txBody>
          <a:bodyPr wrap="none" rtlCol="0">
            <a:spAutoFit/>
          </a:bodyPr>
          <a:lstStyle/>
          <a:p>
            <a:r>
              <a:rPr lang="en-US" sz="1200" b="1" dirty="0" smtClean="0">
                <a:solidFill>
                  <a:srgbClr val="008000"/>
                </a:solidFill>
              </a:rPr>
              <a:t>Katie</a:t>
            </a:r>
            <a:endParaRPr lang="en-US" sz="1200" b="1" dirty="0">
              <a:solidFill>
                <a:srgbClr val="008000"/>
              </a:solidFill>
            </a:endParaRPr>
          </a:p>
        </p:txBody>
      </p:sp>
      <p:pic>
        <p:nvPicPr>
          <p:cNvPr id="19" name="Picture Placeholder 5"/>
          <p:cNvPicPr>
            <a:picLocks noChangeAspect="1"/>
          </p:cNvPicPr>
          <p:nvPr/>
        </p:nvPicPr>
        <p:blipFill rotWithShape="1">
          <a:blip r:embed="rId8" cstate="print">
            <a:extLst>
              <a:ext uri="{28A0092B-C50C-407E-A947-70E740481C1C}">
                <a14:useLocalDpi xmlns:a14="http://schemas.microsoft.com/office/drawing/2010/main" val="0"/>
              </a:ext>
            </a:extLst>
          </a:blip>
          <a:srcRect l="8101" r="38036"/>
          <a:stretch/>
        </p:blipFill>
        <p:spPr>
          <a:xfrm>
            <a:off x="990600" y="1030925"/>
            <a:ext cx="1322439" cy="1636075"/>
          </a:xfrm>
          <a:prstGeom prst="rect">
            <a:avLst/>
          </a:prstGeom>
        </p:spPr>
      </p:pic>
      <p:sp>
        <p:nvSpPr>
          <p:cNvPr id="20" name="TextBox 19"/>
          <p:cNvSpPr txBox="1"/>
          <p:nvPr/>
        </p:nvSpPr>
        <p:spPr>
          <a:xfrm>
            <a:off x="3886200" y="5791200"/>
            <a:ext cx="5257800" cy="954107"/>
          </a:xfrm>
          <a:prstGeom prst="rect">
            <a:avLst/>
          </a:prstGeom>
          <a:noFill/>
        </p:spPr>
        <p:txBody>
          <a:bodyPr wrap="square" rtlCol="0">
            <a:spAutoFit/>
          </a:bodyPr>
          <a:lstStyle/>
          <a:p>
            <a:r>
              <a:rPr lang="en-US" sz="1400" b="1" dirty="0" smtClean="0">
                <a:solidFill>
                  <a:srgbClr val="008000"/>
                </a:solidFill>
              </a:rPr>
              <a:t>Katie Wirt, M.Sc. 2011, is creating critical habitat maps for endangered corals to determine areas where management strategies can be best targeted; thesis results published in </a:t>
            </a:r>
            <a:r>
              <a:rPr lang="en-US" sz="1400" b="1" i="1" dirty="0" smtClean="0">
                <a:solidFill>
                  <a:srgbClr val="008000"/>
                </a:solidFill>
              </a:rPr>
              <a:t>Applied Geography.</a:t>
            </a:r>
            <a:r>
              <a:rPr lang="en-US" sz="1400" b="1" dirty="0" smtClean="0">
                <a:solidFill>
                  <a:srgbClr val="008000"/>
                </a:solidFill>
              </a:rPr>
              <a:t/>
            </a:r>
            <a:br>
              <a:rPr lang="en-US" sz="1400" b="1" dirty="0" smtClean="0">
                <a:solidFill>
                  <a:srgbClr val="008000"/>
                </a:solidFill>
              </a:rPr>
            </a:br>
            <a:endParaRPr lang="en-US" sz="1400" b="1" dirty="0">
              <a:solidFill>
                <a:srgbClr val="008000"/>
              </a:solidFill>
            </a:endParaRPr>
          </a:p>
        </p:txBody>
      </p:sp>
    </p:spTree>
    <p:extLst>
      <p:ext uri="{BB962C8B-B14F-4D97-AF65-F5344CB8AC3E}">
        <p14:creationId xmlns:p14="http://schemas.microsoft.com/office/powerpoint/2010/main" val="59868416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143000"/>
          </a:xfrm>
        </p:spPr>
        <p:txBody>
          <a:bodyPr>
            <a:noAutofit/>
          </a:bodyPr>
          <a:lstStyle/>
          <a:p>
            <a:r>
              <a:rPr lang="en-US" sz="2400" dirty="0" smtClean="0">
                <a:solidFill>
                  <a:srgbClr val="10818B"/>
                </a:solidFill>
                <a:latin typeface="Century Gothic"/>
                <a:cs typeface="Century Gothic"/>
              </a:rPr>
              <a:t>Marine Ecosystem &amp; Resource Assessment</a:t>
            </a:r>
            <a:br>
              <a:rPr lang="en-US" sz="2400" dirty="0" smtClean="0">
                <a:solidFill>
                  <a:srgbClr val="10818B"/>
                </a:solidFill>
                <a:latin typeface="Century Gothic"/>
                <a:cs typeface="Century Gothic"/>
              </a:rPr>
            </a:br>
            <a:r>
              <a:rPr lang="en-US" sz="2400" dirty="0" smtClean="0">
                <a:solidFill>
                  <a:srgbClr val="10818B"/>
                </a:solidFill>
                <a:latin typeface="Century Gothic"/>
                <a:cs typeface="Century Gothic"/>
              </a:rPr>
              <a:t>Stallings Group: Overfished Natives &amp; Uninvited Exotics</a:t>
            </a:r>
            <a:br>
              <a:rPr lang="en-US" sz="2400" dirty="0" smtClean="0">
                <a:solidFill>
                  <a:srgbClr val="10818B"/>
                </a:solidFill>
                <a:latin typeface="Century Gothic"/>
                <a:cs typeface="Century Gothic"/>
              </a:rPr>
            </a:br>
            <a:r>
              <a:rPr lang="en-US" sz="2400" i="1" dirty="0">
                <a:solidFill>
                  <a:srgbClr val="10818B"/>
                </a:solidFill>
                <a:latin typeface="Century Gothic"/>
                <a:cs typeface="Century Gothic"/>
              </a:rPr>
              <a:t>R</a:t>
            </a:r>
            <a:r>
              <a:rPr lang="en-US" sz="2400" i="1" dirty="0" smtClean="0">
                <a:solidFill>
                  <a:srgbClr val="10818B"/>
                </a:solidFill>
                <a:latin typeface="Century Gothic"/>
                <a:cs typeface="Century Gothic"/>
              </a:rPr>
              <a:t>esearch based on first principles to inform management</a:t>
            </a:r>
            <a:endParaRPr lang="en-US" sz="2400" i="1" dirty="0">
              <a:solidFill>
                <a:srgbClr val="10818B"/>
              </a:solidFill>
              <a:latin typeface="Century Gothic"/>
              <a:cs typeface="Century Gothic"/>
            </a:endParaRPr>
          </a:p>
        </p:txBody>
      </p:sp>
      <p:sp>
        <p:nvSpPr>
          <p:cNvPr id="3" name="Text Placeholder 2"/>
          <p:cNvSpPr>
            <a:spLocks noGrp="1"/>
          </p:cNvSpPr>
          <p:nvPr>
            <p:ph type="body" idx="1"/>
          </p:nvPr>
        </p:nvSpPr>
        <p:spPr>
          <a:xfrm>
            <a:off x="457200" y="1112838"/>
            <a:ext cx="4040188" cy="639762"/>
          </a:xfrm>
        </p:spPr>
        <p:txBody>
          <a:bodyPr/>
          <a:lstStyle/>
          <a:p>
            <a:r>
              <a:rPr lang="en-US" dirty="0" smtClean="0"/>
              <a:t>Goliath grouper (native)</a:t>
            </a:r>
            <a:endParaRPr lang="en-US" dirty="0"/>
          </a:p>
        </p:txBody>
      </p:sp>
      <p:sp>
        <p:nvSpPr>
          <p:cNvPr id="4" name="Content Placeholder 3"/>
          <p:cNvSpPr>
            <a:spLocks noGrp="1"/>
          </p:cNvSpPr>
          <p:nvPr>
            <p:ph sz="half" idx="2"/>
          </p:nvPr>
        </p:nvSpPr>
        <p:spPr>
          <a:xfrm>
            <a:off x="457200" y="1706562"/>
            <a:ext cx="4040188" cy="4618038"/>
          </a:xfrm>
        </p:spPr>
        <p:txBody>
          <a:bodyPr>
            <a:normAutofit lnSpcReduction="10000"/>
          </a:bodyPr>
          <a:lstStyle/>
          <a:p>
            <a:r>
              <a:rPr lang="en-US" dirty="0" smtClean="0"/>
              <a:t>Critically endangered but showing signs of recovery   in FL waters              </a:t>
            </a:r>
          </a:p>
          <a:p>
            <a:endParaRPr lang="en-US" dirty="0"/>
          </a:p>
          <a:p>
            <a:endParaRPr lang="en-US" dirty="0" smtClean="0"/>
          </a:p>
          <a:p>
            <a:endParaRPr lang="en-US" dirty="0"/>
          </a:p>
          <a:p>
            <a:endParaRPr lang="en-US" dirty="0" smtClean="0"/>
          </a:p>
          <a:p>
            <a:endParaRPr lang="en-US" dirty="0"/>
          </a:p>
          <a:p>
            <a:endParaRPr lang="en-US" dirty="0" smtClean="0"/>
          </a:p>
          <a:p>
            <a:r>
              <a:rPr lang="en-US" dirty="0" smtClean="0"/>
              <a:t>NOAA-funded study to examine population status using non-lethal methods</a:t>
            </a:r>
            <a:endParaRPr lang="en-US" dirty="0"/>
          </a:p>
        </p:txBody>
      </p:sp>
      <p:sp>
        <p:nvSpPr>
          <p:cNvPr id="5" name="Text Placeholder 4"/>
          <p:cNvSpPr>
            <a:spLocks noGrp="1"/>
          </p:cNvSpPr>
          <p:nvPr>
            <p:ph type="body" sz="quarter" idx="3"/>
          </p:nvPr>
        </p:nvSpPr>
        <p:spPr>
          <a:xfrm>
            <a:off x="4645025" y="1112838"/>
            <a:ext cx="4041775" cy="639762"/>
          </a:xfrm>
        </p:spPr>
        <p:txBody>
          <a:bodyPr/>
          <a:lstStyle/>
          <a:p>
            <a:r>
              <a:rPr lang="en-US" dirty="0" smtClean="0"/>
              <a:t>Lionfish (exotic)</a:t>
            </a:r>
            <a:endParaRPr lang="en-US" dirty="0"/>
          </a:p>
        </p:txBody>
      </p:sp>
      <p:sp>
        <p:nvSpPr>
          <p:cNvPr id="6" name="Content Placeholder 5"/>
          <p:cNvSpPr>
            <a:spLocks noGrp="1"/>
          </p:cNvSpPr>
          <p:nvPr>
            <p:ph sz="quarter" idx="4"/>
          </p:nvPr>
        </p:nvSpPr>
        <p:spPr>
          <a:xfrm>
            <a:off x="4645025" y="1676400"/>
            <a:ext cx="4041775" cy="4618038"/>
          </a:xfrm>
        </p:spPr>
        <p:txBody>
          <a:bodyPr>
            <a:normAutofit/>
          </a:bodyPr>
          <a:lstStyle/>
          <a:p>
            <a:r>
              <a:rPr lang="en-US" dirty="0" smtClean="0"/>
              <a:t>Population “explosion” of Indo-Pacific fish that devours native FL fishes</a:t>
            </a:r>
          </a:p>
          <a:p>
            <a:endParaRPr lang="en-US" dirty="0"/>
          </a:p>
          <a:p>
            <a:endParaRPr lang="en-US" dirty="0" smtClean="0"/>
          </a:p>
          <a:p>
            <a:endParaRPr lang="en-US" dirty="0" smtClean="0"/>
          </a:p>
          <a:p>
            <a:endParaRPr lang="en-US" dirty="0"/>
          </a:p>
          <a:p>
            <a:endParaRPr lang="en-US" dirty="0" smtClean="0"/>
          </a:p>
          <a:p>
            <a:r>
              <a:rPr lang="en-US" dirty="0" smtClean="0"/>
              <a:t>Sea Grant-funded study to test removal techniques to determine efficacy &amp; costs</a:t>
            </a:r>
            <a:endParaRPr lang="en-US" dirty="0"/>
          </a:p>
        </p:txBody>
      </p:sp>
      <p:sp>
        <p:nvSpPr>
          <p:cNvPr id="7" name="TextBox 6"/>
          <p:cNvSpPr txBox="1"/>
          <p:nvPr/>
        </p:nvSpPr>
        <p:spPr>
          <a:xfrm>
            <a:off x="3078622" y="6488668"/>
            <a:ext cx="6065378" cy="369332"/>
          </a:xfrm>
          <a:prstGeom prst="rect">
            <a:avLst/>
          </a:prstGeom>
          <a:noFill/>
        </p:spPr>
        <p:txBody>
          <a:bodyPr wrap="none" rtlCol="0">
            <a:spAutoFit/>
          </a:bodyPr>
          <a:lstStyle/>
          <a:p>
            <a:r>
              <a:rPr lang="en-US" dirty="0" smtClean="0">
                <a:solidFill>
                  <a:prstClr val="black"/>
                </a:solidFill>
              </a:rPr>
              <a:t>Dr. Chris Stallings, Assistant Professor, CMS (</a:t>
            </a:r>
            <a:r>
              <a:rPr lang="en-US" dirty="0" smtClean="0">
                <a:solidFill>
                  <a:prstClr val="black"/>
                </a:solidFill>
                <a:hlinkClick r:id="rId3"/>
              </a:rPr>
              <a:t>stallings@usf.edu</a:t>
            </a:r>
            <a:r>
              <a:rPr lang="en-US" dirty="0" smtClean="0">
                <a:solidFill>
                  <a:prstClr val="black"/>
                </a:solidFill>
              </a:rPr>
              <a:t>) </a:t>
            </a:r>
            <a:endParaRPr lang="en-US" dirty="0">
              <a:solidFill>
                <a:prstClr val="black"/>
              </a:solidFill>
            </a:endParaRPr>
          </a:p>
        </p:txBody>
      </p:sp>
      <p:pic>
        <p:nvPicPr>
          <p:cNvPr id="8" name="Picture 8" descr="http://images.sciencedaily.com/2008/07/080717164319-large.jpg"/>
          <p:cNvPicPr>
            <a:picLocks noChangeAspect="1" noChangeArrowheads="1"/>
          </p:cNvPicPr>
          <p:nvPr/>
        </p:nvPicPr>
        <p:blipFill rotWithShape="1">
          <a:blip r:embed="rId4">
            <a:extLst>
              <a:ext uri="{28A0092B-C50C-407E-A947-70E740481C1C}">
                <a14:useLocalDpi xmlns:a14="http://schemas.microsoft.com/office/drawing/2010/main" val="0"/>
              </a:ext>
            </a:extLst>
          </a:blip>
          <a:srcRect t="12795"/>
          <a:stretch/>
        </p:blipFill>
        <p:spPr bwMode="auto">
          <a:xfrm>
            <a:off x="4953000" y="2895600"/>
            <a:ext cx="3276600" cy="21430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98" y="2895599"/>
            <a:ext cx="3290824" cy="2192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945684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jsMoviePlayer]"/>
          <p:cNvPicPr>
            <a:picLocks noChangeAspect="1" noChangeArrowheads="1"/>
          </p:cNvPicPr>
          <p:nvPr/>
        </p:nvPicPr>
        <p:blipFill rotWithShape="1">
          <a:blip r:embed="rId3">
            <a:extLst>
              <a:ext uri="{28A0092B-C50C-407E-A947-70E740481C1C}">
                <a14:useLocalDpi xmlns:a14="http://schemas.microsoft.com/office/drawing/2010/main" val="0"/>
              </a:ext>
            </a:extLst>
          </a:blip>
          <a:srcRect b="3180"/>
          <a:stretch/>
        </p:blipFill>
        <p:spPr bwMode="auto">
          <a:xfrm>
            <a:off x="0" y="1236871"/>
            <a:ext cx="5443538" cy="557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4"/>
          <p:cNvSpPr txBox="1">
            <a:spLocks noChangeArrowheads="1"/>
          </p:cNvSpPr>
          <p:nvPr/>
        </p:nvSpPr>
        <p:spPr bwMode="auto">
          <a:xfrm>
            <a:off x="-152400" y="-76200"/>
            <a:ext cx="94488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2400" dirty="0" smtClean="0">
                <a:solidFill>
                  <a:srgbClr val="10818B"/>
                </a:solidFill>
                <a:latin typeface="Century Gothic"/>
                <a:cs typeface="Century Gothic"/>
              </a:rPr>
              <a:t>Modeling </a:t>
            </a:r>
            <a:r>
              <a:rPr lang="en-US" sz="2400" dirty="0">
                <a:solidFill>
                  <a:srgbClr val="10818B"/>
                </a:solidFill>
                <a:latin typeface="Century Gothic"/>
                <a:cs typeface="Century Gothic"/>
              </a:rPr>
              <a:t>the Coastal Ocean</a:t>
            </a:r>
          </a:p>
          <a:p>
            <a:pPr algn="ctr" eaLnBrk="1" fontAlgn="base" hangingPunct="1">
              <a:spcBef>
                <a:spcPct val="0"/>
              </a:spcBef>
              <a:spcAft>
                <a:spcPct val="0"/>
              </a:spcAft>
            </a:pPr>
            <a:r>
              <a:rPr lang="en-US" sz="2400" dirty="0" smtClean="0">
                <a:solidFill>
                  <a:srgbClr val="10818B"/>
                </a:solidFill>
                <a:latin typeface="Century Gothic"/>
                <a:cs typeface="Century Gothic"/>
              </a:rPr>
              <a:t>Weisberg Group: Daily</a:t>
            </a:r>
            <a:r>
              <a:rPr lang="en-US" sz="2400" dirty="0">
                <a:solidFill>
                  <a:srgbClr val="10818B"/>
                </a:solidFill>
                <a:latin typeface="Century Gothic"/>
                <a:cs typeface="Century Gothic"/>
              </a:rPr>
              <a:t>, Automated Circulation and </a:t>
            </a:r>
            <a:endParaRPr lang="en-US" sz="2400" dirty="0" smtClean="0">
              <a:solidFill>
                <a:srgbClr val="10818B"/>
              </a:solidFill>
              <a:latin typeface="Century Gothic"/>
              <a:cs typeface="Century Gothic"/>
            </a:endParaRPr>
          </a:p>
          <a:p>
            <a:pPr algn="ctr" eaLnBrk="1" fontAlgn="base" hangingPunct="1">
              <a:spcBef>
                <a:spcPct val="0"/>
              </a:spcBef>
              <a:spcAft>
                <a:spcPct val="0"/>
              </a:spcAft>
            </a:pPr>
            <a:r>
              <a:rPr lang="en-US" sz="2400" dirty="0" smtClean="0">
                <a:solidFill>
                  <a:srgbClr val="10818B"/>
                </a:solidFill>
                <a:latin typeface="Century Gothic"/>
                <a:cs typeface="Century Gothic"/>
              </a:rPr>
              <a:t>Wave Forecasts </a:t>
            </a:r>
            <a:r>
              <a:rPr lang="en-US" sz="2400" dirty="0" smtClean="0">
                <a:solidFill>
                  <a:srgbClr val="FF0000"/>
                </a:solidFill>
                <a:latin typeface="Century Gothic"/>
                <a:cs typeface="Century Gothic"/>
              </a:rPr>
              <a:t>(http</a:t>
            </a:r>
            <a:r>
              <a:rPr lang="en-US" sz="2400" dirty="0">
                <a:solidFill>
                  <a:srgbClr val="FF0000"/>
                </a:solidFill>
                <a:latin typeface="Century Gothic"/>
                <a:cs typeface="Century Gothic"/>
              </a:rPr>
              <a:t>://</a:t>
            </a:r>
            <a:r>
              <a:rPr lang="en-US" sz="2400" dirty="0" err="1" smtClean="0">
                <a:solidFill>
                  <a:srgbClr val="FF0000"/>
                </a:solidFill>
                <a:latin typeface="Century Gothic"/>
                <a:cs typeface="Century Gothic"/>
              </a:rPr>
              <a:t>ocgweb.usf.edu</a:t>
            </a:r>
            <a:r>
              <a:rPr lang="en-US" sz="2400" dirty="0" smtClean="0">
                <a:solidFill>
                  <a:srgbClr val="FF0000"/>
                </a:solidFill>
                <a:latin typeface="Century Gothic"/>
                <a:cs typeface="Century Gothic"/>
              </a:rPr>
              <a:t>)</a:t>
            </a:r>
            <a:endParaRPr lang="en-US" sz="2400" dirty="0">
              <a:solidFill>
                <a:srgbClr val="FF0000"/>
              </a:solidFill>
              <a:latin typeface="Century Gothic"/>
              <a:cs typeface="Century Gothic"/>
            </a:endParaRPr>
          </a:p>
        </p:txBody>
      </p:sp>
      <p:pic>
        <p:nvPicPr>
          <p:cNvPr id="2052" name="Picture 7" descr="http://ocg6.marine.usf.edu/%7Eyong/OFS/SeaSurfaceWaves/WFS/pictures/Hs_2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4813" y="3683000"/>
            <a:ext cx="5081587"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334000" y="1490008"/>
            <a:ext cx="3657600" cy="1938992"/>
          </a:xfrm>
          <a:prstGeom prst="rect">
            <a:avLst/>
          </a:prstGeom>
          <a:noFill/>
        </p:spPr>
        <p:txBody>
          <a:bodyPr wrap="square">
            <a:spAutoFit/>
          </a:bodyPr>
          <a:lstStyle/>
          <a:p>
            <a:pPr fontAlgn="base">
              <a:spcBef>
                <a:spcPct val="0"/>
              </a:spcBef>
              <a:spcAft>
                <a:spcPct val="0"/>
              </a:spcAft>
              <a:defRPr/>
            </a:pPr>
            <a:r>
              <a:rPr lang="en-US" sz="2000" b="1" dirty="0">
                <a:solidFill>
                  <a:srgbClr val="000000"/>
                </a:solidFill>
              </a:rPr>
              <a:t>Provided as a public service as part of our COMPS </a:t>
            </a:r>
            <a:r>
              <a:rPr lang="en-US" sz="2000" b="1" dirty="0" smtClean="0">
                <a:solidFill>
                  <a:srgbClr val="000000"/>
                </a:solidFill>
              </a:rPr>
              <a:t>Program</a:t>
            </a:r>
          </a:p>
          <a:p>
            <a:pPr fontAlgn="base">
              <a:spcBef>
                <a:spcPct val="0"/>
              </a:spcBef>
              <a:spcAft>
                <a:spcPct val="0"/>
              </a:spcAft>
              <a:defRPr/>
            </a:pPr>
            <a:r>
              <a:rPr lang="en-US" sz="2000" b="1" u="sng" dirty="0" smtClean="0">
                <a:solidFill>
                  <a:srgbClr val="000000"/>
                </a:solidFill>
              </a:rPr>
              <a:t>Applications </a:t>
            </a:r>
            <a:r>
              <a:rPr lang="en-US" sz="2000" b="1" u="sng" dirty="0">
                <a:solidFill>
                  <a:srgbClr val="000000"/>
                </a:solidFill>
              </a:rPr>
              <a:t>include: </a:t>
            </a:r>
          </a:p>
          <a:p>
            <a:pPr marL="455613" indent="-171450" fontAlgn="base">
              <a:spcBef>
                <a:spcPct val="0"/>
              </a:spcBef>
              <a:spcAft>
                <a:spcPct val="0"/>
              </a:spcAft>
              <a:buFont typeface="Arial" pitchFamily="34" charset="0"/>
              <a:buChar char="•"/>
              <a:defRPr/>
            </a:pPr>
            <a:r>
              <a:rPr lang="en-US" sz="2000" b="1" dirty="0">
                <a:solidFill>
                  <a:srgbClr val="000000"/>
                </a:solidFill>
              </a:rPr>
              <a:t>Tracking red tide </a:t>
            </a:r>
            <a:r>
              <a:rPr lang="en-US" sz="2000" b="1" dirty="0" smtClean="0">
                <a:solidFill>
                  <a:srgbClr val="000000"/>
                </a:solidFill>
              </a:rPr>
              <a:t>&amp; </a:t>
            </a:r>
            <a:r>
              <a:rPr lang="en-US" sz="2000" b="1" dirty="0">
                <a:solidFill>
                  <a:srgbClr val="000000"/>
                </a:solidFill>
              </a:rPr>
              <a:t>oil spills</a:t>
            </a:r>
          </a:p>
          <a:p>
            <a:pPr marL="455613" indent="-171450" fontAlgn="base">
              <a:spcBef>
                <a:spcPct val="0"/>
              </a:spcBef>
              <a:spcAft>
                <a:spcPct val="0"/>
              </a:spcAft>
              <a:buFont typeface="Arial" pitchFamily="34" charset="0"/>
              <a:buChar char="•"/>
              <a:defRPr/>
            </a:pPr>
            <a:r>
              <a:rPr lang="en-US" sz="2000" b="1" dirty="0">
                <a:solidFill>
                  <a:srgbClr val="000000"/>
                </a:solidFill>
              </a:rPr>
              <a:t>Fisheries resources</a:t>
            </a:r>
          </a:p>
          <a:p>
            <a:pPr marL="455613" indent="-171450" fontAlgn="base">
              <a:spcBef>
                <a:spcPct val="0"/>
              </a:spcBef>
              <a:spcAft>
                <a:spcPct val="0"/>
              </a:spcAft>
              <a:buFont typeface="Arial" pitchFamily="34" charset="0"/>
              <a:buChar char="•"/>
              <a:defRPr/>
            </a:pPr>
            <a:r>
              <a:rPr lang="en-US" sz="2000" b="1" dirty="0">
                <a:solidFill>
                  <a:srgbClr val="000000"/>
                </a:solidFill>
              </a:rPr>
              <a:t>Search and rescue</a:t>
            </a:r>
          </a:p>
        </p:txBody>
      </p:sp>
      <p:pic>
        <p:nvPicPr>
          <p:cNvPr id="2054" name="Picture 9" descr="http://ocgweb.marine.usf.edu/ocg_logo_forhea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216525"/>
            <a:ext cx="1828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823860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Rot="1" noChangeArrowheads="1"/>
          </p:cNvSpPr>
          <p:nvPr/>
        </p:nvSpPr>
        <p:spPr bwMode="auto">
          <a:xfrm>
            <a:off x="542925" y="169863"/>
            <a:ext cx="7704138"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2400" dirty="0" smtClean="0">
                <a:solidFill>
                  <a:srgbClr val="10818B"/>
                </a:solidFill>
                <a:latin typeface="Century Gothic"/>
                <a:cs typeface="Century Gothic"/>
              </a:rPr>
              <a:t>High Impact Publications</a:t>
            </a:r>
          </a:p>
          <a:p>
            <a:pPr algn="ctr" fontAlgn="base">
              <a:spcBef>
                <a:spcPct val="0"/>
              </a:spcBef>
              <a:spcAft>
                <a:spcPct val="0"/>
              </a:spcAft>
            </a:pPr>
            <a:r>
              <a:rPr lang="en-US" sz="2400" dirty="0" smtClean="0">
                <a:solidFill>
                  <a:srgbClr val="10818B"/>
                </a:solidFill>
                <a:latin typeface="Century Gothic"/>
                <a:cs typeface="Century Gothic"/>
              </a:rPr>
              <a:t>Selected </a:t>
            </a:r>
            <a:r>
              <a:rPr lang="en-US" sz="2400" dirty="0">
                <a:solidFill>
                  <a:srgbClr val="10818B"/>
                </a:solidFill>
                <a:latin typeface="Century Gothic"/>
                <a:cs typeface="Century Gothic"/>
              </a:rPr>
              <a:t>Highlights on USF/CMS Research</a:t>
            </a:r>
          </a:p>
        </p:txBody>
      </p:sp>
      <p:pic>
        <p:nvPicPr>
          <p:cNvPr id="143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2157413"/>
            <a:ext cx="2900363"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2166938"/>
            <a:ext cx="2951163" cy="380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2162175"/>
            <a:ext cx="2941637"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2" name="Text Box 13"/>
          <p:cNvSpPr txBox="1">
            <a:spLocks noChangeArrowheads="1"/>
          </p:cNvSpPr>
          <p:nvPr/>
        </p:nvSpPr>
        <p:spPr bwMode="auto">
          <a:xfrm>
            <a:off x="107950" y="1484313"/>
            <a:ext cx="30241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DDDDD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algn="ctr" eaLnBrk="0" fontAlgn="base" hangingPunct="0">
              <a:spcBef>
                <a:spcPct val="0"/>
              </a:spcBef>
              <a:spcAft>
                <a:spcPct val="0"/>
              </a:spcAft>
              <a:defRPr>
                <a:solidFill>
                  <a:schemeClr val="tx1"/>
                </a:solidFill>
                <a:latin typeface="Arial" charset="0"/>
                <a:ea typeface="SimSun" pitchFamily="2" charset="-122"/>
              </a:defRPr>
            </a:lvl6pPr>
            <a:lvl7pPr marL="2971800" indent="-228600" algn="ctr" eaLnBrk="0" fontAlgn="base" hangingPunct="0">
              <a:spcBef>
                <a:spcPct val="0"/>
              </a:spcBef>
              <a:spcAft>
                <a:spcPct val="0"/>
              </a:spcAft>
              <a:defRPr>
                <a:solidFill>
                  <a:schemeClr val="tx1"/>
                </a:solidFill>
                <a:latin typeface="Arial" charset="0"/>
                <a:ea typeface="SimSun" pitchFamily="2" charset="-122"/>
              </a:defRPr>
            </a:lvl7pPr>
            <a:lvl8pPr marL="3429000" indent="-228600" algn="ctr" eaLnBrk="0" fontAlgn="base" hangingPunct="0">
              <a:spcBef>
                <a:spcPct val="0"/>
              </a:spcBef>
              <a:spcAft>
                <a:spcPct val="0"/>
              </a:spcAft>
              <a:defRPr>
                <a:solidFill>
                  <a:schemeClr val="tx1"/>
                </a:solidFill>
                <a:latin typeface="Arial" charset="0"/>
                <a:ea typeface="SimSun" pitchFamily="2" charset="-122"/>
              </a:defRPr>
            </a:lvl8pPr>
            <a:lvl9pPr marL="3886200" indent="-228600" algn="ctr" eaLnBrk="0" fontAlgn="base" hangingPunct="0">
              <a:spcBef>
                <a:spcPct val="0"/>
              </a:spcBef>
              <a:spcAft>
                <a:spcPct val="0"/>
              </a:spcAft>
              <a:defRPr>
                <a:solidFill>
                  <a:schemeClr val="tx1"/>
                </a:solidFill>
                <a:latin typeface="Arial" charset="0"/>
                <a:ea typeface="SimSun" pitchFamily="2" charset="-122"/>
              </a:defRPr>
            </a:lvl9pPr>
          </a:lstStyle>
          <a:p>
            <a:pPr algn="ctr" eaLnBrk="1" fontAlgn="base" hangingPunct="1">
              <a:spcBef>
                <a:spcPct val="0"/>
              </a:spcBef>
              <a:spcAft>
                <a:spcPct val="0"/>
              </a:spcAft>
            </a:pPr>
            <a:r>
              <a:rPr lang="en-US" sz="1400" b="1" dirty="0">
                <a:solidFill>
                  <a:srgbClr val="10818B"/>
                </a:solidFill>
                <a:latin typeface="Tahoma" pitchFamily="34" charset="0"/>
                <a:ea typeface="楷体_GB2312" charset="-122"/>
              </a:rPr>
              <a:t>Hu, Li, </a:t>
            </a:r>
            <a:r>
              <a:rPr lang="en-US" sz="1400" b="1" dirty="0" err="1">
                <a:solidFill>
                  <a:srgbClr val="10818B"/>
                </a:solidFill>
                <a:latin typeface="Tahoma" pitchFamily="34" charset="0"/>
                <a:ea typeface="楷体_GB2312" charset="-122"/>
              </a:rPr>
              <a:t>Pichel</a:t>
            </a:r>
            <a:r>
              <a:rPr lang="en-US" sz="1400" b="1" dirty="0">
                <a:solidFill>
                  <a:srgbClr val="10818B"/>
                </a:solidFill>
                <a:latin typeface="Tahoma" pitchFamily="34" charset="0"/>
                <a:ea typeface="楷体_GB2312" charset="-122"/>
              </a:rPr>
              <a:t> et al. (2009) on Gulf of Mexico oil seeps</a:t>
            </a:r>
          </a:p>
        </p:txBody>
      </p:sp>
      <p:sp>
        <p:nvSpPr>
          <p:cNvPr id="14343" name="Text Box 13"/>
          <p:cNvSpPr txBox="1">
            <a:spLocks noChangeArrowheads="1"/>
          </p:cNvSpPr>
          <p:nvPr/>
        </p:nvSpPr>
        <p:spPr bwMode="auto">
          <a:xfrm>
            <a:off x="3082925" y="1484313"/>
            <a:ext cx="30241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DDDDD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algn="ctr" eaLnBrk="0" fontAlgn="base" hangingPunct="0">
              <a:spcBef>
                <a:spcPct val="0"/>
              </a:spcBef>
              <a:spcAft>
                <a:spcPct val="0"/>
              </a:spcAft>
              <a:defRPr>
                <a:solidFill>
                  <a:schemeClr val="tx1"/>
                </a:solidFill>
                <a:latin typeface="Arial" charset="0"/>
                <a:ea typeface="SimSun" pitchFamily="2" charset="-122"/>
              </a:defRPr>
            </a:lvl6pPr>
            <a:lvl7pPr marL="2971800" indent="-228600" algn="ctr" eaLnBrk="0" fontAlgn="base" hangingPunct="0">
              <a:spcBef>
                <a:spcPct val="0"/>
              </a:spcBef>
              <a:spcAft>
                <a:spcPct val="0"/>
              </a:spcAft>
              <a:defRPr>
                <a:solidFill>
                  <a:schemeClr val="tx1"/>
                </a:solidFill>
                <a:latin typeface="Arial" charset="0"/>
                <a:ea typeface="SimSun" pitchFamily="2" charset="-122"/>
              </a:defRPr>
            </a:lvl7pPr>
            <a:lvl8pPr marL="3429000" indent="-228600" algn="ctr" eaLnBrk="0" fontAlgn="base" hangingPunct="0">
              <a:spcBef>
                <a:spcPct val="0"/>
              </a:spcBef>
              <a:spcAft>
                <a:spcPct val="0"/>
              </a:spcAft>
              <a:defRPr>
                <a:solidFill>
                  <a:schemeClr val="tx1"/>
                </a:solidFill>
                <a:latin typeface="Arial" charset="0"/>
                <a:ea typeface="SimSun" pitchFamily="2" charset="-122"/>
              </a:defRPr>
            </a:lvl8pPr>
            <a:lvl9pPr marL="3886200" indent="-228600" algn="ctr" eaLnBrk="0" fontAlgn="base" hangingPunct="0">
              <a:spcBef>
                <a:spcPct val="0"/>
              </a:spcBef>
              <a:spcAft>
                <a:spcPct val="0"/>
              </a:spcAft>
              <a:defRPr>
                <a:solidFill>
                  <a:schemeClr val="tx1"/>
                </a:solidFill>
                <a:latin typeface="Arial" charset="0"/>
                <a:ea typeface="SimSun" pitchFamily="2" charset="-122"/>
              </a:defRPr>
            </a:lvl9pPr>
          </a:lstStyle>
          <a:p>
            <a:pPr algn="ctr" eaLnBrk="1" fontAlgn="base" hangingPunct="1">
              <a:spcBef>
                <a:spcPct val="0"/>
              </a:spcBef>
              <a:spcAft>
                <a:spcPct val="0"/>
              </a:spcAft>
            </a:pPr>
            <a:r>
              <a:rPr lang="en-US" sz="1400" b="1" dirty="0">
                <a:solidFill>
                  <a:srgbClr val="10818B"/>
                </a:solidFill>
                <a:latin typeface="Tahoma" pitchFamily="34" charset="0"/>
                <a:ea typeface="楷体_GB2312" charset="-122"/>
              </a:rPr>
              <a:t>Ma, </a:t>
            </a:r>
            <a:r>
              <a:rPr lang="en-US" sz="1400" b="1" dirty="0" err="1">
                <a:solidFill>
                  <a:srgbClr val="10818B"/>
                </a:solidFill>
                <a:latin typeface="Tahoma" pitchFamily="34" charset="0"/>
                <a:ea typeface="楷体_GB2312" charset="-122"/>
              </a:rPr>
              <a:t>Duan</a:t>
            </a:r>
            <a:r>
              <a:rPr lang="en-US" sz="1400" b="1" dirty="0">
                <a:solidFill>
                  <a:srgbClr val="10818B"/>
                </a:solidFill>
                <a:latin typeface="Tahoma" pitchFamily="34" charset="0"/>
                <a:ea typeface="楷体_GB2312" charset="-122"/>
              </a:rPr>
              <a:t>, Hu, et al. (2010) on China’s shrinking lakes</a:t>
            </a:r>
          </a:p>
        </p:txBody>
      </p:sp>
      <p:sp>
        <p:nvSpPr>
          <p:cNvPr id="14344" name="Text Box 13"/>
          <p:cNvSpPr txBox="1">
            <a:spLocks noChangeArrowheads="1"/>
          </p:cNvSpPr>
          <p:nvPr/>
        </p:nvSpPr>
        <p:spPr bwMode="auto">
          <a:xfrm>
            <a:off x="6099175" y="1489075"/>
            <a:ext cx="30241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DDDDD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algn="ctr" eaLnBrk="0" fontAlgn="base" hangingPunct="0">
              <a:spcBef>
                <a:spcPct val="0"/>
              </a:spcBef>
              <a:spcAft>
                <a:spcPct val="0"/>
              </a:spcAft>
              <a:defRPr>
                <a:solidFill>
                  <a:schemeClr val="tx1"/>
                </a:solidFill>
                <a:latin typeface="Arial" charset="0"/>
                <a:ea typeface="SimSun" pitchFamily="2" charset="-122"/>
              </a:defRPr>
            </a:lvl6pPr>
            <a:lvl7pPr marL="2971800" indent="-228600" algn="ctr" eaLnBrk="0" fontAlgn="base" hangingPunct="0">
              <a:spcBef>
                <a:spcPct val="0"/>
              </a:spcBef>
              <a:spcAft>
                <a:spcPct val="0"/>
              </a:spcAft>
              <a:defRPr>
                <a:solidFill>
                  <a:schemeClr val="tx1"/>
                </a:solidFill>
                <a:latin typeface="Arial" charset="0"/>
                <a:ea typeface="SimSun" pitchFamily="2" charset="-122"/>
              </a:defRPr>
            </a:lvl7pPr>
            <a:lvl8pPr marL="3429000" indent="-228600" algn="ctr" eaLnBrk="0" fontAlgn="base" hangingPunct="0">
              <a:spcBef>
                <a:spcPct val="0"/>
              </a:spcBef>
              <a:spcAft>
                <a:spcPct val="0"/>
              </a:spcAft>
              <a:defRPr>
                <a:solidFill>
                  <a:schemeClr val="tx1"/>
                </a:solidFill>
                <a:latin typeface="Arial" charset="0"/>
                <a:ea typeface="SimSun" pitchFamily="2" charset="-122"/>
              </a:defRPr>
            </a:lvl8pPr>
            <a:lvl9pPr marL="3886200" indent="-228600" algn="ctr" eaLnBrk="0" fontAlgn="base" hangingPunct="0">
              <a:spcBef>
                <a:spcPct val="0"/>
              </a:spcBef>
              <a:spcAft>
                <a:spcPct val="0"/>
              </a:spcAft>
              <a:defRPr>
                <a:solidFill>
                  <a:schemeClr val="tx1"/>
                </a:solidFill>
                <a:latin typeface="Arial" charset="0"/>
                <a:ea typeface="SimSun" pitchFamily="2" charset="-122"/>
              </a:defRPr>
            </a:lvl9pPr>
          </a:lstStyle>
          <a:p>
            <a:pPr algn="ctr" eaLnBrk="1" fontAlgn="base" hangingPunct="1">
              <a:spcBef>
                <a:spcPct val="0"/>
              </a:spcBef>
              <a:spcAft>
                <a:spcPct val="0"/>
              </a:spcAft>
            </a:pPr>
            <a:r>
              <a:rPr lang="en-US" sz="1400" b="1" dirty="0">
                <a:solidFill>
                  <a:srgbClr val="10818B"/>
                </a:solidFill>
                <a:latin typeface="Tahoma" pitchFamily="34" charset="0"/>
                <a:ea typeface="楷体_GB2312" charset="-122"/>
              </a:rPr>
              <a:t>Hu, Weisberg, et al. (2011) on </a:t>
            </a:r>
            <a:r>
              <a:rPr lang="en-US" sz="1400" b="1" dirty="0" err="1">
                <a:solidFill>
                  <a:srgbClr val="10818B"/>
                </a:solidFill>
                <a:latin typeface="Tahoma" pitchFamily="34" charset="0"/>
                <a:ea typeface="楷体_GB2312" charset="-122"/>
              </a:rPr>
              <a:t>Deepwater</a:t>
            </a:r>
            <a:r>
              <a:rPr lang="en-US" sz="1400" b="1" dirty="0">
                <a:solidFill>
                  <a:srgbClr val="10818B"/>
                </a:solidFill>
                <a:latin typeface="Tahoma" pitchFamily="34" charset="0"/>
                <a:ea typeface="楷体_GB2312" charset="-122"/>
              </a:rPr>
              <a:t> Horizon oil spill</a:t>
            </a:r>
          </a:p>
        </p:txBody>
      </p:sp>
    </p:spTree>
    <p:extLst>
      <p:ext uri="{BB962C8B-B14F-4D97-AF65-F5344CB8AC3E}">
        <p14:creationId xmlns:p14="http://schemas.microsoft.com/office/powerpoint/2010/main" val="1939873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099" y="3886200"/>
            <a:ext cx="4180043" cy="2773467"/>
          </a:xfrm>
          <a:prstGeom prst="rect">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17410" name="Rectangle 8"/>
          <p:cNvSpPr>
            <a:spLocks noGrp="1" noChangeArrowheads="1"/>
          </p:cNvSpPr>
          <p:nvPr>
            <p:ph type="ctrTitle"/>
          </p:nvPr>
        </p:nvSpPr>
        <p:spPr>
          <a:xfrm>
            <a:off x="152400" y="609600"/>
            <a:ext cx="4953000" cy="3200400"/>
          </a:xfrm>
        </p:spPr>
        <p:txBody>
          <a:bodyPr>
            <a:noAutofit/>
          </a:bodyPr>
          <a:lstStyle/>
          <a:p>
            <a:pPr algn="l" eaLnBrk="1" hangingPunct="1">
              <a:spcBef>
                <a:spcPts val="1200"/>
              </a:spcBef>
              <a:spcAft>
                <a:spcPts val="2400"/>
              </a:spcAft>
            </a:pPr>
            <a:r>
              <a:rPr lang="es-ES" sz="2400" dirty="0" err="1" smtClean="0">
                <a:solidFill>
                  <a:srgbClr val="10818B"/>
                </a:solidFill>
                <a:latin typeface="Century Gothic"/>
                <a:cs typeface="Century Gothic"/>
              </a:rPr>
              <a:t>Muller-Karger</a:t>
            </a:r>
            <a:r>
              <a:rPr lang="es-ES" sz="2400" dirty="0" smtClean="0">
                <a:solidFill>
                  <a:srgbClr val="10818B"/>
                </a:solidFill>
                <a:latin typeface="Century Gothic"/>
                <a:cs typeface="Century Gothic"/>
              </a:rPr>
              <a:t> </a:t>
            </a:r>
            <a:r>
              <a:rPr lang="es-ES" sz="2400" dirty="0" err="1" smtClean="0">
                <a:solidFill>
                  <a:srgbClr val="10818B"/>
                </a:solidFill>
                <a:latin typeface="Century Gothic"/>
                <a:cs typeface="Century Gothic"/>
              </a:rPr>
              <a:t>Group</a:t>
            </a:r>
            <a:r>
              <a:rPr lang="es-ES" sz="2400" dirty="0" smtClean="0">
                <a:solidFill>
                  <a:srgbClr val="10818B"/>
                </a:solidFill>
                <a:latin typeface="Century Gothic"/>
                <a:cs typeface="Century Gothic"/>
              </a:rPr>
              <a:t>: CARIACO </a:t>
            </a:r>
            <a:r>
              <a:rPr lang="es-ES" sz="2400" dirty="0" err="1" smtClean="0">
                <a:solidFill>
                  <a:srgbClr val="10818B"/>
                </a:solidFill>
                <a:latin typeface="Century Gothic"/>
                <a:cs typeface="Century Gothic"/>
              </a:rPr>
              <a:t>Ocean</a:t>
            </a:r>
            <a:r>
              <a:rPr lang="es-ES" sz="2400" dirty="0" smtClean="0">
                <a:solidFill>
                  <a:srgbClr val="10818B"/>
                </a:solidFill>
                <a:latin typeface="Century Gothic"/>
                <a:cs typeface="Century Gothic"/>
              </a:rPr>
              <a:t> Time-Series:</a:t>
            </a:r>
            <a:r>
              <a:rPr lang="es-ES" sz="2400" dirty="0">
                <a:solidFill>
                  <a:srgbClr val="10818B"/>
                </a:solidFill>
                <a:latin typeface="Century Gothic"/>
                <a:cs typeface="Century Gothic"/>
              </a:rPr>
              <a:t/>
            </a:r>
            <a:br>
              <a:rPr lang="es-ES" sz="2400" dirty="0">
                <a:solidFill>
                  <a:srgbClr val="10818B"/>
                </a:solidFill>
                <a:latin typeface="Century Gothic"/>
                <a:cs typeface="Century Gothic"/>
              </a:rPr>
            </a:br>
            <a:r>
              <a:rPr lang="es-ES" sz="2400" b="1" dirty="0" smtClean="0">
                <a:solidFill>
                  <a:srgbClr val="10818B"/>
                </a:solidFill>
                <a:latin typeface="Arial Narrow" pitchFamily="34" charset="0"/>
              </a:rPr>
              <a:t/>
            </a:r>
            <a:br>
              <a:rPr lang="es-ES" sz="2400" b="1" dirty="0" smtClean="0">
                <a:solidFill>
                  <a:srgbClr val="10818B"/>
                </a:solidFill>
                <a:latin typeface="Arial Narrow" pitchFamily="34" charset="0"/>
              </a:rPr>
            </a:br>
            <a:r>
              <a:rPr lang="es-ES" sz="2400" dirty="0" err="1" smtClean="0">
                <a:latin typeface="Arial Narrow" pitchFamily="34" charset="0"/>
              </a:rPr>
              <a:t>Studying</a:t>
            </a:r>
            <a:r>
              <a:rPr lang="es-ES" sz="2400" dirty="0" smtClean="0">
                <a:latin typeface="Arial Narrow" pitchFamily="34" charset="0"/>
              </a:rPr>
              <a:t> </a:t>
            </a:r>
            <a:r>
              <a:rPr lang="es-ES" sz="2400" dirty="0" err="1" smtClean="0">
                <a:latin typeface="Arial Narrow" pitchFamily="34" charset="0"/>
              </a:rPr>
              <a:t>linkages</a:t>
            </a:r>
            <a:r>
              <a:rPr lang="es-ES" sz="2400" dirty="0" smtClean="0">
                <a:latin typeface="Arial Narrow" pitchFamily="34" charset="0"/>
              </a:rPr>
              <a:t> </a:t>
            </a:r>
            <a:r>
              <a:rPr lang="es-ES" sz="2400" dirty="0" err="1" smtClean="0">
                <a:latin typeface="Arial Narrow" pitchFamily="34" charset="0"/>
              </a:rPr>
              <a:t>between</a:t>
            </a:r>
            <a:r>
              <a:rPr lang="es-ES" sz="2400" dirty="0" smtClean="0">
                <a:latin typeface="Arial Narrow" pitchFamily="34" charset="0"/>
              </a:rPr>
              <a:t> </a:t>
            </a:r>
            <a:r>
              <a:rPr lang="es-ES" sz="2400" dirty="0" err="1" smtClean="0">
                <a:latin typeface="Arial Narrow" pitchFamily="34" charset="0"/>
              </a:rPr>
              <a:t>oceanographic</a:t>
            </a:r>
            <a:r>
              <a:rPr lang="es-ES" sz="2400" dirty="0" smtClean="0">
                <a:latin typeface="Arial Narrow" pitchFamily="34" charset="0"/>
              </a:rPr>
              <a:t> </a:t>
            </a:r>
            <a:r>
              <a:rPr lang="es-ES" sz="2400" dirty="0" err="1" smtClean="0">
                <a:latin typeface="Arial Narrow" pitchFamily="34" charset="0"/>
              </a:rPr>
              <a:t>conditions</a:t>
            </a:r>
            <a:r>
              <a:rPr lang="es-ES" sz="2400" dirty="0" smtClean="0">
                <a:latin typeface="Arial Narrow" pitchFamily="34" charset="0"/>
              </a:rPr>
              <a:t> and </a:t>
            </a:r>
            <a:r>
              <a:rPr lang="es-ES" sz="2400" dirty="0" err="1" smtClean="0">
                <a:latin typeface="Arial Narrow" pitchFamily="34" charset="0"/>
              </a:rPr>
              <a:t>past</a:t>
            </a:r>
            <a:r>
              <a:rPr lang="es-ES" sz="2400" dirty="0" smtClean="0">
                <a:latin typeface="Arial Narrow" pitchFamily="34" charset="0"/>
              </a:rPr>
              <a:t> </a:t>
            </a:r>
            <a:r>
              <a:rPr lang="es-ES" sz="2400" dirty="0" err="1" smtClean="0">
                <a:latin typeface="Arial Narrow" pitchFamily="34" charset="0"/>
              </a:rPr>
              <a:t>climate</a:t>
            </a:r>
            <a:r>
              <a:rPr lang="es-ES" sz="2400" dirty="0" smtClean="0">
                <a:latin typeface="Arial Narrow" pitchFamily="34" charset="0"/>
              </a:rPr>
              <a:t> </a:t>
            </a:r>
            <a:r>
              <a:rPr lang="es-ES" sz="2400" dirty="0" err="1" smtClean="0">
                <a:latin typeface="Arial Narrow" pitchFamily="34" charset="0"/>
              </a:rPr>
              <a:t>changes</a:t>
            </a:r>
            <a:r>
              <a:rPr lang="es-ES" sz="2400" dirty="0" smtClean="0">
                <a:latin typeface="Arial Narrow" pitchFamily="34" charset="0"/>
              </a:rPr>
              <a:t/>
            </a:r>
            <a:br>
              <a:rPr lang="es-ES" sz="2400" dirty="0" smtClean="0">
                <a:latin typeface="Arial Narrow" pitchFamily="34" charset="0"/>
              </a:rPr>
            </a:br>
            <a:r>
              <a:rPr lang="es-ES" sz="2400" dirty="0" smtClean="0">
                <a:latin typeface="Arial Narrow" pitchFamily="34" charset="0"/>
              </a:rPr>
              <a:t/>
            </a:r>
            <a:br>
              <a:rPr lang="es-ES" sz="2400" dirty="0" smtClean="0">
                <a:latin typeface="Arial Narrow" pitchFamily="34" charset="0"/>
              </a:rPr>
            </a:br>
            <a:r>
              <a:rPr lang="es-ES" sz="2400" dirty="0" smtClean="0">
                <a:latin typeface="Arial Narrow" pitchFamily="34" charset="0"/>
              </a:rPr>
              <a:t>International </a:t>
            </a:r>
            <a:r>
              <a:rPr lang="es-ES" sz="2400" dirty="0" err="1" smtClean="0">
                <a:latin typeface="Arial Narrow" pitchFamily="34" charset="0"/>
              </a:rPr>
              <a:t>Collaboration</a:t>
            </a:r>
            <a:r>
              <a:rPr lang="es-ES" sz="2400" dirty="0" smtClean="0">
                <a:latin typeface="Arial Narrow" pitchFamily="34" charset="0"/>
              </a:rPr>
              <a:t> - NSF and </a:t>
            </a:r>
            <a:r>
              <a:rPr lang="es-ES" sz="2400" dirty="0" err="1" smtClean="0">
                <a:latin typeface="Arial Narrow" pitchFamily="34" charset="0"/>
              </a:rPr>
              <a:t>Venezuelan</a:t>
            </a:r>
            <a:r>
              <a:rPr lang="es-ES" sz="2400" dirty="0" smtClean="0">
                <a:latin typeface="Arial Narrow" pitchFamily="34" charset="0"/>
              </a:rPr>
              <a:t> </a:t>
            </a:r>
            <a:r>
              <a:rPr lang="es-ES" sz="2400" dirty="0" err="1" smtClean="0">
                <a:latin typeface="Arial Narrow" pitchFamily="34" charset="0"/>
              </a:rPr>
              <a:t>Govt</a:t>
            </a:r>
            <a:r>
              <a:rPr lang="es-ES" sz="2400" dirty="0" smtClean="0">
                <a:latin typeface="Arial Narrow" pitchFamily="34" charset="0"/>
              </a:rPr>
              <a:t> </a:t>
            </a:r>
            <a:r>
              <a:rPr lang="es-ES" sz="2400" dirty="0" err="1" smtClean="0">
                <a:latin typeface="Arial Narrow" pitchFamily="34" charset="0"/>
              </a:rPr>
              <a:t>funding</a:t>
            </a:r>
            <a:r>
              <a:rPr lang="es-ES" sz="2400" dirty="0" smtClean="0">
                <a:latin typeface="Arial Narrow" pitchFamily="34" charset="0"/>
              </a:rPr>
              <a:t> </a:t>
            </a:r>
            <a:r>
              <a:rPr lang="es-ES" sz="2400" dirty="0" err="1" smtClean="0">
                <a:latin typeface="Arial Narrow" pitchFamily="34" charset="0"/>
              </a:rPr>
              <a:t>since</a:t>
            </a:r>
            <a:r>
              <a:rPr lang="es-ES" sz="2400" dirty="0" smtClean="0">
                <a:latin typeface="Arial Narrow" pitchFamily="34" charset="0"/>
              </a:rPr>
              <a:t> 1995</a:t>
            </a:r>
            <a:br>
              <a:rPr lang="es-ES" sz="2400" dirty="0" smtClean="0">
                <a:latin typeface="Arial Narrow" pitchFamily="34" charset="0"/>
              </a:rPr>
            </a:br>
            <a:endParaRPr lang="en-US" sz="2400" dirty="0" smtClean="0">
              <a:latin typeface="Arial Narrow" pitchFamily="34" charset="0"/>
            </a:endParaRPr>
          </a:p>
        </p:txBody>
      </p:sp>
      <p:pic>
        <p:nvPicPr>
          <p:cNvPr id="17471" name="Picture 10" descr="CARIACO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5922496"/>
            <a:ext cx="4192618" cy="78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6470"/>
            <a:ext cx="4191000" cy="5416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953000" y="4953000"/>
            <a:ext cx="4191000" cy="1938992"/>
          </a:xfrm>
          <a:prstGeom prst="rect">
            <a:avLst/>
          </a:prstGeom>
          <a:solidFill>
            <a:schemeClr val="bg1"/>
          </a:solidFill>
        </p:spPr>
        <p:txBody>
          <a:bodyPr wrap="square" rtlCol="0">
            <a:spAutoFit/>
          </a:bodyPr>
          <a:lstStyle/>
          <a:p>
            <a:pPr fontAlgn="base">
              <a:spcBef>
                <a:spcPct val="0"/>
              </a:spcBef>
              <a:spcAft>
                <a:spcPct val="0"/>
              </a:spcAft>
            </a:pPr>
            <a:r>
              <a:rPr lang="en-US" sz="2000" dirty="0" smtClean="0">
                <a:solidFill>
                  <a:srgbClr val="000000"/>
                </a:solidFill>
                <a:latin typeface="Arial Narrow" pitchFamily="34" charset="0"/>
              </a:rPr>
              <a:t>Long-term decrease in productivity and regional sardine fishery being caused by warming of the tropical Atlantic and Caribbean Sea, which has led to northward shift of </a:t>
            </a:r>
            <a:r>
              <a:rPr lang="en-US" sz="2000" dirty="0" err="1" smtClean="0">
                <a:solidFill>
                  <a:srgbClr val="000000"/>
                </a:solidFill>
                <a:latin typeface="Arial Narrow" pitchFamily="34" charset="0"/>
              </a:rPr>
              <a:t>Intertropical</a:t>
            </a:r>
            <a:r>
              <a:rPr lang="en-US" sz="2000" dirty="0" smtClean="0">
                <a:solidFill>
                  <a:srgbClr val="000000"/>
                </a:solidFill>
                <a:latin typeface="Arial Narrow" pitchFamily="34" charset="0"/>
              </a:rPr>
              <a:t> Convergence Zone</a:t>
            </a:r>
          </a:p>
          <a:p>
            <a:pPr marL="342900" indent="-342900" fontAlgn="base">
              <a:spcBef>
                <a:spcPct val="0"/>
              </a:spcBef>
              <a:spcAft>
                <a:spcPct val="0"/>
              </a:spcAft>
              <a:buFont typeface="Arial" charset="0"/>
              <a:buChar char="•"/>
            </a:pPr>
            <a:endParaRPr lang="en-US" sz="2000" dirty="0">
              <a:solidFill>
                <a:srgbClr val="000000"/>
              </a:solidFill>
              <a:latin typeface="Arial Narrow" pitchFamily="34" charset="0"/>
            </a:endParaRPr>
          </a:p>
        </p:txBody>
      </p:sp>
      <p:sp>
        <p:nvSpPr>
          <p:cNvPr id="7" name="TextBox 6"/>
          <p:cNvSpPr txBox="1"/>
          <p:nvPr/>
        </p:nvSpPr>
        <p:spPr>
          <a:xfrm>
            <a:off x="152400" y="76200"/>
            <a:ext cx="4667564" cy="461665"/>
          </a:xfrm>
          <a:prstGeom prst="rect">
            <a:avLst/>
          </a:prstGeom>
          <a:solidFill>
            <a:schemeClr val="bg1"/>
          </a:solidFill>
        </p:spPr>
        <p:txBody>
          <a:bodyPr wrap="none" rtlCol="0">
            <a:spAutoFit/>
          </a:bodyPr>
          <a:lstStyle/>
          <a:p>
            <a:r>
              <a:rPr lang="en-US" sz="2400" dirty="0" smtClean="0">
                <a:solidFill>
                  <a:srgbClr val="10818B"/>
                </a:solidFill>
                <a:latin typeface="Century Gothic"/>
                <a:cs typeface="Century Gothic"/>
              </a:rPr>
              <a:t>Ocean Observing &amp; Modeling</a:t>
            </a:r>
            <a:endParaRPr lang="en-US" sz="2400" dirty="0">
              <a:solidFill>
                <a:srgbClr val="10818B"/>
              </a:solidFill>
              <a:latin typeface="Century Gothic"/>
              <a:cs typeface="Century Gothic"/>
            </a:endParaRPr>
          </a:p>
        </p:txBody>
      </p:sp>
    </p:spTree>
    <p:extLst>
      <p:ext uri="{BB962C8B-B14F-4D97-AF65-F5344CB8AC3E}">
        <p14:creationId xmlns:p14="http://schemas.microsoft.com/office/powerpoint/2010/main" val="384478517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72" y="1143000"/>
            <a:ext cx="8906256" cy="3962400"/>
          </a:xfrm>
          <a:prstGeom prst="rect">
            <a:avLst/>
          </a:prstGeom>
        </p:spPr>
      </p:pic>
      <p:sp>
        <p:nvSpPr>
          <p:cNvPr id="3" name="TextBox 2"/>
          <p:cNvSpPr txBox="1"/>
          <p:nvPr/>
        </p:nvSpPr>
        <p:spPr>
          <a:xfrm>
            <a:off x="457200" y="76200"/>
            <a:ext cx="8020369" cy="461665"/>
          </a:xfrm>
          <a:prstGeom prst="rect">
            <a:avLst/>
          </a:prstGeom>
          <a:solidFill>
            <a:schemeClr val="bg1"/>
          </a:solidFill>
        </p:spPr>
        <p:txBody>
          <a:bodyPr wrap="none" rtlCol="0">
            <a:spAutoFit/>
          </a:bodyPr>
          <a:lstStyle/>
          <a:p>
            <a:r>
              <a:rPr lang="en-US" sz="2000" dirty="0" smtClean="0">
                <a:solidFill>
                  <a:srgbClr val="10818B"/>
                </a:solidFill>
                <a:latin typeface="Century Gothic"/>
                <a:cs typeface="Century Gothic"/>
              </a:rPr>
              <a:t>Ocean </a:t>
            </a:r>
            <a:r>
              <a:rPr lang="en-US" sz="2400" dirty="0" smtClean="0">
                <a:solidFill>
                  <a:srgbClr val="10818B"/>
                </a:solidFill>
                <a:latin typeface="Century Gothic"/>
                <a:cs typeface="Century Gothic"/>
              </a:rPr>
              <a:t>Observing</a:t>
            </a:r>
            <a:r>
              <a:rPr lang="en-US" sz="2000" dirty="0" smtClean="0">
                <a:solidFill>
                  <a:srgbClr val="10818B"/>
                </a:solidFill>
                <a:latin typeface="Century Gothic"/>
                <a:cs typeface="Century Gothic"/>
              </a:rPr>
              <a:t> &amp; Modeling/Climate Change/New Sensors</a:t>
            </a:r>
            <a:endParaRPr lang="en-US" sz="2000" dirty="0">
              <a:solidFill>
                <a:srgbClr val="10818B"/>
              </a:solidFill>
              <a:latin typeface="Century Gothic"/>
              <a:cs typeface="Century Gothic"/>
            </a:endParaRPr>
          </a:p>
        </p:txBody>
      </p:sp>
      <p:sp>
        <p:nvSpPr>
          <p:cNvPr id="2" name="TextBox 1"/>
          <p:cNvSpPr txBox="1"/>
          <p:nvPr/>
        </p:nvSpPr>
        <p:spPr>
          <a:xfrm>
            <a:off x="538410" y="533400"/>
            <a:ext cx="4414590" cy="400110"/>
          </a:xfrm>
          <a:prstGeom prst="rect">
            <a:avLst/>
          </a:prstGeom>
          <a:noFill/>
        </p:spPr>
        <p:txBody>
          <a:bodyPr wrap="none" rtlCol="0">
            <a:spAutoFit/>
          </a:bodyPr>
          <a:lstStyle/>
          <a:p>
            <a:r>
              <a:rPr lang="en-US" sz="2000" dirty="0" smtClean="0">
                <a:solidFill>
                  <a:srgbClr val="10818B"/>
                </a:solidFill>
                <a:latin typeface="Century Gothic"/>
                <a:cs typeface="Century Gothic"/>
              </a:rPr>
              <a:t>Byrne Group: Ocean Acidification </a:t>
            </a:r>
          </a:p>
        </p:txBody>
      </p:sp>
      <p:sp>
        <p:nvSpPr>
          <p:cNvPr id="4" name="TextBox 3"/>
          <p:cNvSpPr txBox="1"/>
          <p:nvPr/>
        </p:nvSpPr>
        <p:spPr>
          <a:xfrm>
            <a:off x="304800" y="5105400"/>
            <a:ext cx="8688294" cy="1631216"/>
          </a:xfrm>
          <a:prstGeom prst="rect">
            <a:avLst/>
          </a:prstGeom>
          <a:noFill/>
        </p:spPr>
        <p:txBody>
          <a:bodyPr wrap="square" rtlCol="0">
            <a:spAutoFit/>
          </a:bodyPr>
          <a:lstStyle/>
          <a:p>
            <a:pPr marL="285750" indent="-285750">
              <a:buFont typeface="Arial"/>
              <a:buChar char="•"/>
            </a:pPr>
            <a:r>
              <a:rPr lang="en-US" sz="2000" dirty="0" smtClean="0">
                <a:solidFill>
                  <a:srgbClr val="10818B"/>
                </a:solidFill>
              </a:rPr>
              <a:t>High precision and high spatial resolution measurements of carbonate </a:t>
            </a:r>
            <a:r>
              <a:rPr lang="en-US" sz="2000" dirty="0">
                <a:solidFill>
                  <a:srgbClr val="10818B"/>
                </a:solidFill>
              </a:rPr>
              <a:t>saturation states off the California </a:t>
            </a:r>
            <a:r>
              <a:rPr lang="en-US" sz="2000" dirty="0" smtClean="0">
                <a:solidFill>
                  <a:srgbClr val="10818B"/>
                </a:solidFill>
              </a:rPr>
              <a:t>Coast.</a:t>
            </a:r>
          </a:p>
          <a:p>
            <a:pPr marL="285750" indent="-285750">
              <a:buFont typeface="Arial"/>
              <a:buChar char="•"/>
            </a:pPr>
            <a:r>
              <a:rPr lang="en-US" sz="2000" dirty="0" smtClean="0">
                <a:solidFill>
                  <a:srgbClr val="10818B"/>
                </a:solidFill>
              </a:rPr>
              <a:t>Data </a:t>
            </a:r>
            <a:r>
              <a:rPr lang="en-US" sz="2000" dirty="0">
                <a:solidFill>
                  <a:srgbClr val="10818B"/>
                </a:solidFill>
              </a:rPr>
              <a:t>obtained using novel spectrophotometric procedures developed in our college, plus pH and carbonate data obtained by </a:t>
            </a:r>
            <a:r>
              <a:rPr lang="en-US" sz="2000" dirty="0" smtClean="0">
                <a:solidFill>
                  <a:srgbClr val="10818B"/>
                </a:solidFill>
              </a:rPr>
              <a:t>Ph.D. student Mark </a:t>
            </a:r>
            <a:r>
              <a:rPr lang="en-US" sz="2000" dirty="0" err="1">
                <a:solidFill>
                  <a:srgbClr val="10818B"/>
                </a:solidFill>
              </a:rPr>
              <a:t>Patsavas</a:t>
            </a:r>
            <a:r>
              <a:rPr lang="en-US" sz="2000" dirty="0">
                <a:solidFill>
                  <a:srgbClr val="10818B"/>
                </a:solidFill>
              </a:rPr>
              <a:t> on a 2011 NOAA </a:t>
            </a:r>
            <a:r>
              <a:rPr lang="en-US" sz="2000" dirty="0" smtClean="0">
                <a:solidFill>
                  <a:srgbClr val="10818B"/>
                </a:solidFill>
              </a:rPr>
              <a:t>cruise.</a:t>
            </a:r>
            <a:endParaRPr lang="en-US" sz="2000" dirty="0">
              <a:solidFill>
                <a:srgbClr val="10818B"/>
              </a:solidFill>
            </a:endParaRPr>
          </a:p>
        </p:txBody>
      </p:sp>
    </p:spTree>
    <p:extLst>
      <p:ext uri="{BB962C8B-B14F-4D97-AF65-F5344CB8AC3E}">
        <p14:creationId xmlns:p14="http://schemas.microsoft.com/office/powerpoint/2010/main" val="7847915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8092248" y="1346200"/>
            <a:ext cx="1181100" cy="5568598"/>
          </a:xfrm>
          <a:prstGeom prst="rect">
            <a:avLst/>
          </a:prstGeom>
        </p:spPr>
      </p:pic>
      <p:pic>
        <p:nvPicPr>
          <p:cNvPr id="14" name="Picture 13"/>
          <p:cNvPicPr>
            <a:picLocks noChangeAspect="1"/>
          </p:cNvPicPr>
          <p:nvPr/>
        </p:nvPicPr>
        <p:blipFill rotWithShape="1">
          <a:blip r:embed="rId4"/>
          <a:srcRect t="-1309" r="5228" b="25950"/>
          <a:stretch/>
        </p:blipFill>
        <p:spPr>
          <a:xfrm>
            <a:off x="5390733" y="1472864"/>
            <a:ext cx="3009528" cy="1728776"/>
          </a:xfrm>
          <a:prstGeom prst="rect">
            <a:avLst/>
          </a:prstGeom>
        </p:spPr>
      </p:pic>
      <p:pic>
        <p:nvPicPr>
          <p:cNvPr id="10" name="Picture 9"/>
          <p:cNvPicPr>
            <a:picLocks noChangeAspect="1"/>
          </p:cNvPicPr>
          <p:nvPr/>
        </p:nvPicPr>
        <p:blipFill rotWithShape="1">
          <a:blip r:embed="rId5"/>
          <a:srcRect t="14815" r="8594" b="11550"/>
          <a:stretch/>
        </p:blipFill>
        <p:spPr>
          <a:xfrm>
            <a:off x="-55901" y="0"/>
            <a:ext cx="9199901" cy="1555339"/>
          </a:xfrm>
          <a:prstGeom prst="rect">
            <a:avLst/>
          </a:prstGeom>
        </p:spPr>
      </p:pic>
      <p:sp>
        <p:nvSpPr>
          <p:cNvPr id="2" name="Title 1"/>
          <p:cNvSpPr>
            <a:spLocks noGrp="1"/>
          </p:cNvSpPr>
          <p:nvPr>
            <p:ph type="title"/>
          </p:nvPr>
        </p:nvSpPr>
        <p:spPr>
          <a:xfrm>
            <a:off x="0" y="132903"/>
            <a:ext cx="9273348" cy="1143000"/>
          </a:xfrm>
        </p:spPr>
        <p:txBody>
          <a:bodyPr>
            <a:noAutofit/>
          </a:bodyPr>
          <a:lstStyle/>
          <a:p>
            <a:pPr>
              <a:spcAft>
                <a:spcPts val="2400"/>
              </a:spcAft>
            </a:pPr>
            <a:r>
              <a:rPr lang="en-US" sz="2400" dirty="0" smtClean="0">
                <a:latin typeface="Century Gothic"/>
                <a:cs typeface="Century Gothic"/>
              </a:rPr>
              <a:t>Climate Change: Southern Ocean warming, Antarctic ice sheet evolution, and global change</a:t>
            </a:r>
            <a:br>
              <a:rPr lang="en-US" sz="2400" dirty="0" smtClean="0">
                <a:latin typeface="Century Gothic"/>
                <a:cs typeface="Century Gothic"/>
              </a:rPr>
            </a:br>
            <a:r>
              <a:rPr lang="en-US" sz="2400" i="1" dirty="0" err="1" smtClean="0">
                <a:latin typeface="Century Gothic"/>
                <a:cs typeface="Century Gothic"/>
              </a:rPr>
              <a:t>Shevenell</a:t>
            </a:r>
            <a:r>
              <a:rPr lang="en-US" sz="2400" i="1" dirty="0" smtClean="0">
                <a:latin typeface="Century Gothic"/>
                <a:cs typeface="Century Gothic"/>
              </a:rPr>
              <a:t> Group (</a:t>
            </a:r>
            <a:r>
              <a:rPr lang="en-US" sz="2400" i="1" dirty="0" err="1" smtClean="0">
                <a:latin typeface="Century Gothic"/>
                <a:cs typeface="Century Gothic"/>
              </a:rPr>
              <a:t>Paleo</a:t>
            </a:r>
            <a:r>
              <a:rPr lang="en-US" sz="2400" i="1" dirty="0" smtClean="0">
                <a:latin typeface="Century Gothic"/>
                <a:cs typeface="Century Gothic"/>
              </a:rPr>
              <a:t> Lab)</a:t>
            </a:r>
            <a:endParaRPr lang="en-US" sz="2400" i="1" dirty="0">
              <a:latin typeface="Century Gothic"/>
              <a:cs typeface="Century Gothic"/>
            </a:endParaRPr>
          </a:p>
        </p:txBody>
      </p:sp>
      <p:sp>
        <p:nvSpPr>
          <p:cNvPr id="3" name="Content Placeholder 2"/>
          <p:cNvSpPr>
            <a:spLocks noGrp="1"/>
          </p:cNvSpPr>
          <p:nvPr>
            <p:ph idx="1"/>
          </p:nvPr>
        </p:nvSpPr>
        <p:spPr>
          <a:xfrm>
            <a:off x="-22913" y="1692066"/>
            <a:ext cx="5268084" cy="6098568"/>
          </a:xfrm>
        </p:spPr>
        <p:txBody>
          <a:bodyPr>
            <a:noAutofit/>
          </a:bodyPr>
          <a:lstStyle/>
          <a:p>
            <a:pPr algn="just"/>
            <a:r>
              <a:rPr lang="en-US" sz="1600" dirty="0" smtClean="0">
                <a:latin typeface="Helvetica"/>
                <a:cs typeface="Helvetica"/>
              </a:rPr>
              <a:t>Warm Southern Ocean waters are melting Antarctic glaciers, with implications for global sea level.</a:t>
            </a:r>
          </a:p>
          <a:p>
            <a:pPr marL="0" indent="0" algn="just">
              <a:buNone/>
            </a:pPr>
            <a:endParaRPr lang="en-US" sz="1100" dirty="0" smtClean="0">
              <a:latin typeface="Helvetica"/>
              <a:cs typeface="Helvetica"/>
            </a:endParaRPr>
          </a:p>
          <a:p>
            <a:pPr algn="just"/>
            <a:r>
              <a:rPr lang="en-US" sz="1600" dirty="0" smtClean="0">
                <a:latin typeface="Helvetica"/>
                <a:cs typeface="Helvetica"/>
              </a:rPr>
              <a:t>USF CMS </a:t>
            </a:r>
            <a:r>
              <a:rPr lang="en-US" sz="1600" dirty="0" err="1" smtClean="0">
                <a:latin typeface="Helvetica"/>
                <a:cs typeface="Helvetica"/>
              </a:rPr>
              <a:t>paleoceanographers</a:t>
            </a:r>
            <a:r>
              <a:rPr lang="en-US" sz="1600" dirty="0" smtClean="0">
                <a:latin typeface="Helvetica"/>
                <a:cs typeface="Helvetica"/>
              </a:rPr>
              <a:t> reconstruct past (0-34 Ma) ocean temperatures from fossilized microorganisms found in Southern Ocean marine sediments. </a:t>
            </a:r>
          </a:p>
          <a:p>
            <a:pPr marL="0" indent="0" algn="just">
              <a:buNone/>
            </a:pPr>
            <a:endParaRPr lang="en-US" sz="1100" dirty="0" smtClean="0">
              <a:latin typeface="Helvetica"/>
              <a:cs typeface="Helvetica"/>
            </a:endParaRPr>
          </a:p>
          <a:p>
            <a:pPr algn="just"/>
            <a:r>
              <a:rPr lang="en-US" sz="1600" dirty="0" smtClean="0">
                <a:latin typeface="Helvetica"/>
                <a:cs typeface="Helvetica"/>
              </a:rPr>
              <a:t>Data, published in </a:t>
            </a:r>
            <a:r>
              <a:rPr lang="en-US" sz="1600" i="1" dirty="0" smtClean="0">
                <a:latin typeface="Helvetica"/>
                <a:cs typeface="Helvetica"/>
              </a:rPr>
              <a:t>Science</a:t>
            </a:r>
            <a:r>
              <a:rPr lang="en-US" sz="1600" dirty="0" smtClean="0">
                <a:latin typeface="Helvetica"/>
                <a:cs typeface="Helvetica"/>
              </a:rPr>
              <a:t> and </a:t>
            </a:r>
            <a:r>
              <a:rPr lang="en-US" sz="1600" i="1" dirty="0" smtClean="0">
                <a:latin typeface="Helvetica"/>
                <a:cs typeface="Helvetica"/>
              </a:rPr>
              <a:t>Nature</a:t>
            </a:r>
            <a:r>
              <a:rPr lang="en-US" sz="1600" dirty="0" smtClean="0">
                <a:latin typeface="Helvetica"/>
                <a:cs typeface="Helvetica"/>
              </a:rPr>
              <a:t>, reveal past Antarctic ice sheet retreat occurred during intervals of Southern Ocean warming and elevated atmospheric CO</a:t>
            </a:r>
            <a:r>
              <a:rPr lang="en-US" sz="1600" baseline="-25000" dirty="0" smtClean="0">
                <a:latin typeface="Helvetica"/>
                <a:cs typeface="Helvetica"/>
              </a:rPr>
              <a:t>2</a:t>
            </a:r>
            <a:r>
              <a:rPr lang="en-US" sz="1600" dirty="0" smtClean="0">
                <a:latin typeface="Helvetica"/>
                <a:cs typeface="Helvetica"/>
              </a:rPr>
              <a:t>. </a:t>
            </a:r>
          </a:p>
          <a:p>
            <a:pPr marL="0" indent="0" algn="just">
              <a:buNone/>
            </a:pPr>
            <a:endParaRPr lang="en-US" sz="1100" dirty="0">
              <a:latin typeface="Helvetica"/>
              <a:cs typeface="Helvetica"/>
            </a:endParaRPr>
          </a:p>
          <a:p>
            <a:pPr algn="just"/>
            <a:r>
              <a:rPr lang="en-US" sz="1600" dirty="0" smtClean="0">
                <a:latin typeface="Helvetica"/>
                <a:cs typeface="Helvetica"/>
              </a:rPr>
              <a:t>Ongoing multi-disciplinary oceanographic research is investigating Southern Ocean-glacial ice interactions in East Antarctica.</a:t>
            </a:r>
          </a:p>
          <a:p>
            <a:pPr marL="0" indent="0" algn="just">
              <a:buNone/>
            </a:pPr>
            <a:endParaRPr lang="en-US" sz="1100" dirty="0" smtClean="0">
              <a:latin typeface="Helvetica"/>
              <a:cs typeface="Helvetica"/>
            </a:endParaRPr>
          </a:p>
          <a:p>
            <a:pPr algn="just"/>
            <a:r>
              <a:rPr lang="en-US" sz="1600" dirty="0" smtClean="0">
                <a:latin typeface="Helvetica"/>
                <a:cs typeface="Helvetica"/>
              </a:rPr>
              <a:t>“Antarctic </a:t>
            </a:r>
            <a:r>
              <a:rPr lang="en-US" sz="1600" dirty="0" err="1" smtClean="0">
                <a:latin typeface="Helvetica"/>
                <a:cs typeface="Helvetica"/>
              </a:rPr>
              <a:t>paleoclimate</a:t>
            </a:r>
            <a:r>
              <a:rPr lang="en-US" sz="1600" dirty="0" smtClean="0">
                <a:latin typeface="Helvetica"/>
                <a:cs typeface="Helvetica"/>
              </a:rPr>
              <a:t> studies are a research priority”  –NRC, in </a:t>
            </a:r>
            <a:r>
              <a:rPr lang="en-US" sz="1600" i="1" dirty="0" smtClean="0">
                <a:latin typeface="Helvetica"/>
                <a:cs typeface="Helvetica"/>
              </a:rPr>
              <a:t>Future Science Opportunities in Antarctica and the Southern Ocean</a:t>
            </a:r>
            <a:r>
              <a:rPr lang="en-US" sz="1600" dirty="0" smtClean="0">
                <a:latin typeface="Helvetica"/>
                <a:cs typeface="Helvetica"/>
              </a:rPr>
              <a:t>, 2011</a:t>
            </a:r>
            <a:endParaRPr lang="en-US" sz="1600" dirty="0">
              <a:latin typeface="Helvetica"/>
              <a:cs typeface="Helvetica"/>
            </a:endParaRPr>
          </a:p>
          <a:p>
            <a:pPr algn="just"/>
            <a:endParaRPr lang="en-US" sz="2000" dirty="0" smtClean="0">
              <a:latin typeface="Helvetica"/>
              <a:cs typeface="Helvetica"/>
            </a:endParaRPr>
          </a:p>
          <a:p>
            <a:pPr algn="just"/>
            <a:endParaRPr lang="en-US" sz="2000" dirty="0" smtClean="0">
              <a:latin typeface="Helvetica"/>
              <a:cs typeface="Helvetica"/>
            </a:endParaRPr>
          </a:p>
        </p:txBody>
      </p:sp>
      <p:pic>
        <p:nvPicPr>
          <p:cNvPr id="13" name="Picture 12"/>
          <p:cNvPicPr>
            <a:picLocks noChangeAspect="1"/>
          </p:cNvPicPr>
          <p:nvPr/>
        </p:nvPicPr>
        <p:blipFill>
          <a:blip r:embed="rId6"/>
          <a:stretch>
            <a:fillRect/>
          </a:stretch>
        </p:blipFill>
        <p:spPr>
          <a:xfrm>
            <a:off x="5289640" y="3201639"/>
            <a:ext cx="3110621" cy="3656847"/>
          </a:xfrm>
          <a:prstGeom prst="rect">
            <a:avLst/>
          </a:prstGeom>
        </p:spPr>
      </p:pic>
      <p:pic>
        <p:nvPicPr>
          <p:cNvPr id="15" name="Picture 8" descr="Untitled-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557" y="742300"/>
            <a:ext cx="730564" cy="73056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5586746" y="3337977"/>
            <a:ext cx="2761332" cy="1165089"/>
          </a:xfrm>
          <a:prstGeom prst="rect">
            <a:avLst/>
          </a:prstGeom>
          <a:noFill/>
          <a:ln w="381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7" name="TextBox 16"/>
          <p:cNvSpPr txBox="1"/>
          <p:nvPr/>
        </p:nvSpPr>
        <p:spPr>
          <a:xfrm>
            <a:off x="5639173" y="3333471"/>
            <a:ext cx="1363193" cy="400110"/>
          </a:xfrm>
          <a:prstGeom prst="rect">
            <a:avLst/>
          </a:prstGeom>
          <a:noFill/>
        </p:spPr>
        <p:txBody>
          <a:bodyPr wrap="square" rtlCol="0">
            <a:spAutoFit/>
          </a:bodyPr>
          <a:lstStyle/>
          <a:p>
            <a:pPr defTabSz="457200"/>
            <a:r>
              <a:rPr lang="en-US" sz="1000" i="1" dirty="0" smtClean="0">
                <a:solidFill>
                  <a:prstClr val="black"/>
                </a:solidFill>
                <a:latin typeface="Arial"/>
                <a:cs typeface="Arial"/>
              </a:rPr>
              <a:t>Shevenell et al., </a:t>
            </a:r>
          </a:p>
          <a:p>
            <a:pPr defTabSz="457200"/>
            <a:r>
              <a:rPr lang="en-US" sz="1000" i="1" dirty="0" smtClean="0">
                <a:solidFill>
                  <a:prstClr val="black"/>
                </a:solidFill>
                <a:latin typeface="Arial"/>
                <a:cs typeface="Arial"/>
              </a:rPr>
              <a:t>Nature, 2011</a:t>
            </a:r>
            <a:endParaRPr lang="en-US" sz="1000" i="1" dirty="0">
              <a:solidFill>
                <a:prstClr val="black"/>
              </a:solidFill>
              <a:latin typeface="Arial"/>
              <a:cs typeface="Arial"/>
            </a:endParaRPr>
          </a:p>
        </p:txBody>
      </p:sp>
      <p:sp>
        <p:nvSpPr>
          <p:cNvPr id="19" name="TextBox 18"/>
          <p:cNvSpPr txBox="1"/>
          <p:nvPr/>
        </p:nvSpPr>
        <p:spPr>
          <a:xfrm>
            <a:off x="5639173" y="6083070"/>
            <a:ext cx="1255288" cy="428322"/>
          </a:xfrm>
          <a:prstGeom prst="rect">
            <a:avLst/>
          </a:prstGeom>
          <a:noFill/>
        </p:spPr>
        <p:txBody>
          <a:bodyPr wrap="none" rtlCol="0">
            <a:spAutoFit/>
          </a:bodyPr>
          <a:lstStyle/>
          <a:p>
            <a:pPr defTabSz="457200">
              <a:lnSpc>
                <a:spcPct val="110000"/>
              </a:lnSpc>
            </a:pPr>
            <a:r>
              <a:rPr lang="en-US" sz="1000" dirty="0" smtClean="0">
                <a:solidFill>
                  <a:prstClr val="black"/>
                </a:solidFill>
                <a:latin typeface="Arial"/>
                <a:cs typeface="Arial"/>
              </a:rPr>
              <a:t>In </a:t>
            </a:r>
            <a:r>
              <a:rPr lang="en-US" sz="1000" i="1" dirty="0" err="1" smtClean="0">
                <a:solidFill>
                  <a:prstClr val="black"/>
                </a:solidFill>
                <a:latin typeface="Arial"/>
                <a:cs typeface="Arial"/>
              </a:rPr>
              <a:t>Mulvaney</a:t>
            </a:r>
            <a:r>
              <a:rPr lang="en-US" sz="1000" i="1" dirty="0" smtClean="0">
                <a:solidFill>
                  <a:prstClr val="black"/>
                </a:solidFill>
                <a:latin typeface="Arial"/>
                <a:cs typeface="Arial"/>
              </a:rPr>
              <a:t> et al., </a:t>
            </a:r>
          </a:p>
          <a:p>
            <a:pPr defTabSz="457200">
              <a:lnSpc>
                <a:spcPct val="110000"/>
              </a:lnSpc>
            </a:pPr>
            <a:r>
              <a:rPr lang="en-US" sz="1000" i="1" dirty="0" smtClean="0">
                <a:solidFill>
                  <a:prstClr val="black"/>
                </a:solidFill>
                <a:latin typeface="Arial"/>
                <a:cs typeface="Arial"/>
              </a:rPr>
              <a:t>Nature,2012</a:t>
            </a:r>
            <a:endParaRPr lang="en-US" sz="1000" i="1" dirty="0">
              <a:solidFill>
                <a:prstClr val="black"/>
              </a:solidFill>
              <a:latin typeface="Arial"/>
              <a:cs typeface="Arial"/>
            </a:endParaRPr>
          </a:p>
        </p:txBody>
      </p:sp>
    </p:spTree>
    <p:extLst>
      <p:ext uri="{BB962C8B-B14F-4D97-AF65-F5344CB8AC3E}">
        <p14:creationId xmlns:p14="http://schemas.microsoft.com/office/powerpoint/2010/main" val="170178803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20638"/>
            <a:ext cx="9094787" cy="681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0"/>
            <a:ext cx="5181600" cy="1015663"/>
          </a:xfrm>
          <a:prstGeom prst="rect">
            <a:avLst/>
          </a:prstGeom>
          <a:solidFill>
            <a:schemeClr val="bg1"/>
          </a:solidFill>
        </p:spPr>
        <p:txBody>
          <a:bodyPr wrap="square" rtlCol="0">
            <a:spAutoFit/>
          </a:bodyPr>
          <a:lstStyle/>
          <a:p>
            <a:r>
              <a:rPr lang="en-US" sz="2000" dirty="0" smtClean="0">
                <a:solidFill>
                  <a:srgbClr val="10818B"/>
                </a:solidFill>
                <a:latin typeface="Century Gothic"/>
                <a:cs typeface="Century Gothic"/>
              </a:rPr>
              <a:t>Monitoring Climate Change from Space</a:t>
            </a:r>
          </a:p>
          <a:p>
            <a:r>
              <a:rPr lang="en-US" sz="2000" dirty="0" smtClean="0">
                <a:solidFill>
                  <a:srgbClr val="10818B"/>
                </a:solidFill>
                <a:latin typeface="Century Gothic"/>
                <a:cs typeface="Century Gothic"/>
              </a:rPr>
              <a:t>Chambers Group: Gravity Recovery &amp; Climate Experiment (GRACE)</a:t>
            </a:r>
            <a:endParaRPr lang="en-US" sz="2000" dirty="0">
              <a:solidFill>
                <a:srgbClr val="10818B"/>
              </a:solidFill>
              <a:latin typeface="Century Gothic"/>
              <a:cs typeface="Century Gothic"/>
            </a:endParaRPr>
          </a:p>
        </p:txBody>
      </p:sp>
    </p:spTree>
    <p:extLst>
      <p:ext uri="{BB962C8B-B14F-4D97-AF65-F5344CB8AC3E}">
        <p14:creationId xmlns:p14="http://schemas.microsoft.com/office/powerpoint/2010/main" val="241589315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jakobshavn_glacier.jpg"/>
          <p:cNvPicPr>
            <a:picLocks noGrp="1" noChangeAspect="1"/>
          </p:cNvPicPr>
          <p:nvPr>
            <p:ph idx="1"/>
          </p:nvPr>
        </p:nvPicPr>
        <p:blipFill rotWithShape="1">
          <a:blip r:embed="rId3">
            <a:alphaModFix amt="39000"/>
            <a:extLst>
              <a:ext uri="{28A0092B-C50C-407E-A947-70E740481C1C}">
                <a14:useLocalDpi xmlns:a14="http://schemas.microsoft.com/office/drawing/2010/main" val="0"/>
              </a:ext>
            </a:extLst>
          </a:blip>
          <a:srcRect l="4542" t="1" r="4542" b="-6"/>
          <a:stretch/>
        </p:blipFill>
        <p:spPr>
          <a:xfrm>
            <a:off x="0" y="-76200"/>
            <a:ext cx="9144000" cy="6986016"/>
          </a:xfrm>
        </p:spPr>
      </p:pic>
      <p:sp>
        <p:nvSpPr>
          <p:cNvPr id="28" name="TextBox 27"/>
          <p:cNvSpPr txBox="1"/>
          <p:nvPr/>
        </p:nvSpPr>
        <p:spPr>
          <a:xfrm>
            <a:off x="304800" y="3960673"/>
            <a:ext cx="5248481" cy="1754327"/>
          </a:xfrm>
          <a:prstGeom prst="rect">
            <a:avLst/>
          </a:prstGeom>
          <a:noFill/>
        </p:spPr>
        <p:txBody>
          <a:bodyPr wrap="square" rtlCol="0">
            <a:spAutoFit/>
          </a:bodyPr>
          <a:lstStyle/>
          <a:p>
            <a:pPr defTabSz="457200"/>
            <a:r>
              <a:rPr lang="en-US" dirty="0" smtClean="0">
                <a:solidFill>
                  <a:prstClr val="black"/>
                </a:solidFill>
              </a:rPr>
              <a:t>NASA-funded research: Advanced techniques have been developed to measure the contribution from individual drainage basins.  Future work will combine GRACE with GPS measurements of vertical land motion to determine the mass loss of individual glaciers within the larger drainage basin.</a:t>
            </a:r>
            <a:endParaRPr lang="en-US" dirty="0">
              <a:solidFill>
                <a:prstClr val="black"/>
              </a:solidFill>
            </a:endParaRPr>
          </a:p>
        </p:txBody>
      </p:sp>
      <p:grpSp>
        <p:nvGrpSpPr>
          <p:cNvPr id="6" name="Group 5"/>
          <p:cNvGrpSpPr/>
          <p:nvPr/>
        </p:nvGrpSpPr>
        <p:grpSpPr>
          <a:xfrm>
            <a:off x="5577229" y="1154312"/>
            <a:ext cx="3566771" cy="2350888"/>
            <a:chOff x="5577229" y="2705100"/>
            <a:chExt cx="3566771" cy="2350888"/>
          </a:xfrm>
        </p:grpSpPr>
        <p:pic>
          <p:nvPicPr>
            <p:cNvPr id="13" name="Picture 12" descr="gland_total.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2465" y="2705100"/>
              <a:ext cx="3151535" cy="2019300"/>
            </a:xfrm>
            <a:prstGeom prst="rect">
              <a:avLst/>
            </a:prstGeom>
          </p:spPr>
        </p:pic>
        <p:sp>
          <p:nvSpPr>
            <p:cNvPr id="17" name="TextBox 16"/>
            <p:cNvSpPr txBox="1"/>
            <p:nvPr/>
          </p:nvSpPr>
          <p:spPr>
            <a:xfrm rot="16200000">
              <a:off x="5063514" y="3556119"/>
              <a:ext cx="1396762" cy="369332"/>
            </a:xfrm>
            <a:prstGeom prst="rect">
              <a:avLst/>
            </a:prstGeom>
            <a:noFill/>
          </p:spPr>
          <p:txBody>
            <a:bodyPr wrap="none" rtlCol="0">
              <a:spAutoFit/>
            </a:bodyPr>
            <a:lstStyle/>
            <a:p>
              <a:pPr defTabSz="457200"/>
              <a:r>
                <a:rPr lang="en-US" dirty="0">
                  <a:solidFill>
                    <a:prstClr val="black"/>
                  </a:solidFill>
                </a:rPr>
                <a:t>k</a:t>
              </a:r>
              <a:r>
                <a:rPr lang="en-US" dirty="0" smtClean="0">
                  <a:solidFill>
                    <a:prstClr val="black"/>
                  </a:solidFill>
                </a:rPr>
                <a:t>m</a:t>
              </a:r>
              <a:r>
                <a:rPr lang="en-US" baseline="30000" dirty="0" smtClean="0">
                  <a:solidFill>
                    <a:prstClr val="black"/>
                  </a:solidFill>
                </a:rPr>
                <a:t>3</a:t>
              </a:r>
              <a:r>
                <a:rPr lang="en-US" dirty="0" smtClean="0">
                  <a:solidFill>
                    <a:prstClr val="black"/>
                  </a:solidFill>
                </a:rPr>
                <a:t> of water</a:t>
              </a:r>
              <a:endParaRPr lang="en-US" dirty="0">
                <a:solidFill>
                  <a:prstClr val="black"/>
                </a:solidFill>
              </a:endParaRPr>
            </a:p>
          </p:txBody>
        </p:sp>
        <p:sp>
          <p:nvSpPr>
            <p:cNvPr id="18" name="TextBox 17"/>
            <p:cNvSpPr txBox="1"/>
            <p:nvPr/>
          </p:nvSpPr>
          <p:spPr>
            <a:xfrm>
              <a:off x="7340600" y="4686656"/>
              <a:ext cx="603050" cy="369332"/>
            </a:xfrm>
            <a:prstGeom prst="rect">
              <a:avLst/>
            </a:prstGeom>
            <a:noFill/>
          </p:spPr>
          <p:txBody>
            <a:bodyPr wrap="none" rtlCol="0">
              <a:spAutoFit/>
            </a:bodyPr>
            <a:lstStyle/>
            <a:p>
              <a:pPr defTabSz="457200"/>
              <a:r>
                <a:rPr lang="en-US" dirty="0" smtClean="0">
                  <a:solidFill>
                    <a:prstClr val="black"/>
                  </a:solidFill>
                </a:rPr>
                <a:t>Year</a:t>
              </a:r>
              <a:endParaRPr lang="en-US" dirty="0">
                <a:solidFill>
                  <a:prstClr val="black"/>
                </a:solidFill>
              </a:endParaRPr>
            </a:p>
          </p:txBody>
        </p:sp>
        <p:sp>
          <p:nvSpPr>
            <p:cNvPr id="31" name="TextBox 30"/>
            <p:cNvSpPr txBox="1"/>
            <p:nvPr/>
          </p:nvSpPr>
          <p:spPr>
            <a:xfrm>
              <a:off x="8114971" y="2849064"/>
              <a:ext cx="659743" cy="369332"/>
            </a:xfrm>
            <a:prstGeom prst="rect">
              <a:avLst/>
            </a:prstGeom>
            <a:noFill/>
          </p:spPr>
          <p:txBody>
            <a:bodyPr wrap="none" rtlCol="0">
              <a:spAutoFit/>
            </a:bodyPr>
            <a:lstStyle/>
            <a:p>
              <a:pPr defTabSz="457200"/>
              <a:r>
                <a:rPr lang="en-US" dirty="0" smtClean="0">
                  <a:solidFill>
                    <a:prstClr val="black"/>
                  </a:solidFill>
                </a:rPr>
                <a:t>Total</a:t>
              </a:r>
              <a:endParaRPr lang="en-US" dirty="0">
                <a:solidFill>
                  <a:prstClr val="black"/>
                </a:solidFill>
              </a:endParaRPr>
            </a:p>
          </p:txBody>
        </p:sp>
      </p:grpSp>
      <p:grpSp>
        <p:nvGrpSpPr>
          <p:cNvPr id="2" name="Group 1"/>
          <p:cNvGrpSpPr/>
          <p:nvPr/>
        </p:nvGrpSpPr>
        <p:grpSpPr>
          <a:xfrm>
            <a:off x="5715000" y="3762706"/>
            <a:ext cx="3280359" cy="2257094"/>
            <a:chOff x="47418" y="902241"/>
            <a:chExt cx="3280359" cy="2257094"/>
          </a:xfrm>
        </p:grpSpPr>
        <p:pic>
          <p:nvPicPr>
            <p:cNvPr id="14" name="Picture 13" descr="Greenland_basins.t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009" y="902241"/>
              <a:ext cx="2962768" cy="1931128"/>
            </a:xfrm>
            <a:prstGeom prst="rect">
              <a:avLst/>
            </a:prstGeom>
          </p:spPr>
        </p:pic>
        <p:sp>
          <p:nvSpPr>
            <p:cNvPr id="15" name="TextBox 14"/>
            <p:cNvSpPr txBox="1"/>
            <p:nvPr/>
          </p:nvSpPr>
          <p:spPr>
            <a:xfrm rot="16200000">
              <a:off x="-466297" y="1618615"/>
              <a:ext cx="1396762" cy="369332"/>
            </a:xfrm>
            <a:prstGeom prst="rect">
              <a:avLst/>
            </a:prstGeom>
            <a:noFill/>
          </p:spPr>
          <p:txBody>
            <a:bodyPr wrap="none" rtlCol="0">
              <a:spAutoFit/>
            </a:bodyPr>
            <a:lstStyle/>
            <a:p>
              <a:pPr defTabSz="457200"/>
              <a:r>
                <a:rPr lang="en-US" dirty="0">
                  <a:solidFill>
                    <a:prstClr val="black"/>
                  </a:solidFill>
                </a:rPr>
                <a:t>k</a:t>
              </a:r>
              <a:r>
                <a:rPr lang="en-US" dirty="0" smtClean="0">
                  <a:solidFill>
                    <a:prstClr val="black"/>
                  </a:solidFill>
                </a:rPr>
                <a:t>m</a:t>
              </a:r>
              <a:r>
                <a:rPr lang="en-US" baseline="30000" dirty="0" smtClean="0">
                  <a:solidFill>
                    <a:prstClr val="black"/>
                  </a:solidFill>
                </a:rPr>
                <a:t>3</a:t>
              </a:r>
              <a:r>
                <a:rPr lang="en-US" dirty="0" smtClean="0">
                  <a:solidFill>
                    <a:prstClr val="black"/>
                  </a:solidFill>
                </a:rPr>
                <a:t> of water</a:t>
              </a:r>
              <a:endParaRPr lang="en-US" dirty="0">
                <a:solidFill>
                  <a:prstClr val="black"/>
                </a:solidFill>
              </a:endParaRPr>
            </a:p>
          </p:txBody>
        </p:sp>
        <p:sp>
          <p:nvSpPr>
            <p:cNvPr id="20" name="TextBox 19"/>
            <p:cNvSpPr txBox="1"/>
            <p:nvPr/>
          </p:nvSpPr>
          <p:spPr>
            <a:xfrm>
              <a:off x="1714500" y="2790003"/>
              <a:ext cx="603050" cy="369332"/>
            </a:xfrm>
            <a:prstGeom prst="rect">
              <a:avLst/>
            </a:prstGeom>
            <a:noFill/>
          </p:spPr>
          <p:txBody>
            <a:bodyPr wrap="none" rtlCol="0">
              <a:spAutoFit/>
            </a:bodyPr>
            <a:lstStyle/>
            <a:p>
              <a:pPr defTabSz="457200"/>
              <a:r>
                <a:rPr lang="en-US" dirty="0" smtClean="0">
                  <a:solidFill>
                    <a:prstClr val="black"/>
                  </a:solidFill>
                </a:rPr>
                <a:t>Year</a:t>
              </a:r>
              <a:endParaRPr lang="en-US" dirty="0">
                <a:solidFill>
                  <a:prstClr val="black"/>
                </a:solidFill>
              </a:endParaRPr>
            </a:p>
          </p:txBody>
        </p:sp>
        <p:sp>
          <p:nvSpPr>
            <p:cNvPr id="32" name="TextBox 31"/>
            <p:cNvSpPr txBox="1"/>
            <p:nvPr/>
          </p:nvSpPr>
          <p:spPr>
            <a:xfrm>
              <a:off x="1447800" y="2096869"/>
              <a:ext cx="1264759" cy="646331"/>
            </a:xfrm>
            <a:prstGeom prst="rect">
              <a:avLst/>
            </a:prstGeom>
            <a:noFill/>
          </p:spPr>
          <p:txBody>
            <a:bodyPr wrap="square" rtlCol="0">
              <a:spAutoFit/>
            </a:bodyPr>
            <a:lstStyle/>
            <a:p>
              <a:pPr defTabSz="457200"/>
              <a:r>
                <a:rPr lang="en-US" dirty="0" smtClean="0">
                  <a:solidFill>
                    <a:prstClr val="black"/>
                  </a:solidFill>
                </a:rPr>
                <a:t>Individual basins</a:t>
              </a:r>
              <a:endParaRPr lang="en-US" dirty="0">
                <a:solidFill>
                  <a:prstClr val="black"/>
                </a:solidFill>
              </a:endParaRPr>
            </a:p>
          </p:txBody>
        </p:sp>
      </p:grpSp>
      <p:sp>
        <p:nvSpPr>
          <p:cNvPr id="33" name="Rectangle 32"/>
          <p:cNvSpPr/>
          <p:nvPr/>
        </p:nvSpPr>
        <p:spPr>
          <a:xfrm>
            <a:off x="381000" y="5874603"/>
            <a:ext cx="3479800" cy="830997"/>
          </a:xfrm>
          <a:prstGeom prst="rect">
            <a:avLst/>
          </a:prstGeom>
        </p:spPr>
        <p:txBody>
          <a:bodyPr wrap="square">
            <a:spAutoFit/>
          </a:bodyPr>
          <a:lstStyle/>
          <a:p>
            <a:pPr defTabSz="457200"/>
            <a:r>
              <a:rPr lang="en-US" sz="1200" dirty="0" smtClean="0">
                <a:solidFill>
                  <a:prstClr val="black"/>
                </a:solidFill>
              </a:rPr>
              <a:t>Bonin, J., and D. P. Chambers (2013), Uncertainty </a:t>
            </a:r>
            <a:r>
              <a:rPr lang="en-US" sz="1200" dirty="0">
                <a:solidFill>
                  <a:prstClr val="black"/>
                </a:solidFill>
              </a:rPr>
              <a:t>Estimates of GRACE Inversion Modeling Technique Over Greenland Using a </a:t>
            </a:r>
            <a:r>
              <a:rPr lang="en-US" sz="1200" dirty="0" smtClean="0">
                <a:solidFill>
                  <a:prstClr val="black"/>
                </a:solidFill>
              </a:rPr>
              <a:t>Simulation, </a:t>
            </a:r>
            <a:r>
              <a:rPr lang="en-US" sz="1200" i="1" dirty="0" err="1" smtClean="0">
                <a:solidFill>
                  <a:prstClr val="black"/>
                </a:solidFill>
              </a:rPr>
              <a:t>Geophys</a:t>
            </a:r>
            <a:r>
              <a:rPr lang="en-US" sz="1200" i="1" dirty="0" smtClean="0">
                <a:solidFill>
                  <a:prstClr val="black"/>
                </a:solidFill>
              </a:rPr>
              <a:t>. J. Int</a:t>
            </a:r>
            <a:r>
              <a:rPr lang="en-US" sz="1200" dirty="0" smtClean="0">
                <a:solidFill>
                  <a:prstClr val="black"/>
                </a:solidFill>
              </a:rPr>
              <a:t>., in review</a:t>
            </a:r>
            <a:endParaRPr lang="en-US" sz="1200" dirty="0">
              <a:solidFill>
                <a:prstClr val="black"/>
              </a:solidFill>
            </a:endParaRPr>
          </a:p>
        </p:txBody>
      </p:sp>
      <p:grpSp>
        <p:nvGrpSpPr>
          <p:cNvPr id="7" name="Group 6"/>
          <p:cNvGrpSpPr/>
          <p:nvPr/>
        </p:nvGrpSpPr>
        <p:grpSpPr>
          <a:xfrm>
            <a:off x="76200" y="534890"/>
            <a:ext cx="2855841" cy="3351310"/>
            <a:chOff x="3285444" y="-7309"/>
            <a:chExt cx="2855841" cy="3351310"/>
          </a:xfrm>
        </p:grpSpPr>
        <p:sp>
          <p:nvSpPr>
            <p:cNvPr id="21" name="TextBox 20"/>
            <p:cNvSpPr txBox="1"/>
            <p:nvPr/>
          </p:nvSpPr>
          <p:spPr>
            <a:xfrm>
              <a:off x="3285444" y="2725309"/>
              <a:ext cx="377026" cy="369332"/>
            </a:xfrm>
            <a:prstGeom prst="rect">
              <a:avLst/>
            </a:prstGeom>
            <a:noFill/>
          </p:spPr>
          <p:txBody>
            <a:bodyPr wrap="none" rtlCol="0">
              <a:spAutoFit/>
            </a:bodyPr>
            <a:lstStyle/>
            <a:p>
              <a:pPr defTabSz="457200"/>
              <a:r>
                <a:rPr lang="en-US" dirty="0" smtClean="0">
                  <a:solidFill>
                    <a:prstClr val="black"/>
                  </a:solidFill>
                </a:rPr>
                <a:t>-4</a:t>
              </a:r>
              <a:endParaRPr lang="en-US" dirty="0">
                <a:solidFill>
                  <a:prstClr val="black"/>
                </a:solidFill>
              </a:endParaRPr>
            </a:p>
          </p:txBody>
        </p:sp>
        <p:sp>
          <p:nvSpPr>
            <p:cNvPr id="22" name="TextBox 21"/>
            <p:cNvSpPr txBox="1"/>
            <p:nvPr/>
          </p:nvSpPr>
          <p:spPr>
            <a:xfrm>
              <a:off x="3792400" y="2725309"/>
              <a:ext cx="372330" cy="369332"/>
            </a:xfrm>
            <a:prstGeom prst="rect">
              <a:avLst/>
            </a:prstGeom>
            <a:noFill/>
          </p:spPr>
          <p:txBody>
            <a:bodyPr wrap="none" rtlCol="0">
              <a:spAutoFit/>
            </a:bodyPr>
            <a:lstStyle/>
            <a:p>
              <a:pPr defTabSz="457200"/>
              <a:r>
                <a:rPr lang="en-US" dirty="0" smtClean="0">
                  <a:solidFill>
                    <a:prstClr val="black"/>
                  </a:solidFill>
                </a:rPr>
                <a:t>-3</a:t>
              </a:r>
              <a:endParaRPr lang="en-US" dirty="0">
                <a:solidFill>
                  <a:prstClr val="black"/>
                </a:solidFill>
              </a:endParaRPr>
            </a:p>
          </p:txBody>
        </p:sp>
        <p:sp>
          <p:nvSpPr>
            <p:cNvPr id="23" name="TextBox 22"/>
            <p:cNvSpPr txBox="1"/>
            <p:nvPr/>
          </p:nvSpPr>
          <p:spPr>
            <a:xfrm>
              <a:off x="4279900" y="2734132"/>
              <a:ext cx="372330" cy="369332"/>
            </a:xfrm>
            <a:prstGeom prst="rect">
              <a:avLst/>
            </a:prstGeom>
            <a:noFill/>
          </p:spPr>
          <p:txBody>
            <a:bodyPr wrap="none" rtlCol="0">
              <a:spAutoFit/>
            </a:bodyPr>
            <a:lstStyle/>
            <a:p>
              <a:pPr defTabSz="457200"/>
              <a:r>
                <a:rPr lang="en-US" dirty="0" smtClean="0">
                  <a:solidFill>
                    <a:prstClr val="black"/>
                  </a:solidFill>
                </a:rPr>
                <a:t>-2</a:t>
              </a:r>
              <a:endParaRPr lang="en-US" dirty="0">
                <a:solidFill>
                  <a:prstClr val="black"/>
                </a:solidFill>
              </a:endParaRPr>
            </a:p>
          </p:txBody>
        </p:sp>
        <p:sp>
          <p:nvSpPr>
            <p:cNvPr id="24" name="TextBox 23"/>
            <p:cNvSpPr txBox="1"/>
            <p:nvPr/>
          </p:nvSpPr>
          <p:spPr>
            <a:xfrm>
              <a:off x="4775200" y="2724953"/>
              <a:ext cx="372330" cy="369332"/>
            </a:xfrm>
            <a:prstGeom prst="rect">
              <a:avLst/>
            </a:prstGeom>
            <a:noFill/>
          </p:spPr>
          <p:txBody>
            <a:bodyPr wrap="none" rtlCol="0">
              <a:spAutoFit/>
            </a:bodyPr>
            <a:lstStyle/>
            <a:p>
              <a:pPr defTabSz="457200"/>
              <a:r>
                <a:rPr lang="en-US" dirty="0" smtClean="0">
                  <a:solidFill>
                    <a:prstClr val="black"/>
                  </a:solidFill>
                </a:rPr>
                <a:t>-1</a:t>
              </a:r>
              <a:endParaRPr lang="en-US" dirty="0">
                <a:solidFill>
                  <a:prstClr val="black"/>
                </a:solidFill>
              </a:endParaRPr>
            </a:p>
          </p:txBody>
        </p:sp>
        <p:sp>
          <p:nvSpPr>
            <p:cNvPr id="25" name="TextBox 24"/>
            <p:cNvSpPr txBox="1"/>
            <p:nvPr/>
          </p:nvSpPr>
          <p:spPr>
            <a:xfrm>
              <a:off x="5275569" y="2724953"/>
              <a:ext cx="301660" cy="369332"/>
            </a:xfrm>
            <a:prstGeom prst="rect">
              <a:avLst/>
            </a:prstGeom>
            <a:noFill/>
          </p:spPr>
          <p:txBody>
            <a:bodyPr wrap="none" rtlCol="0">
              <a:spAutoFit/>
            </a:bodyPr>
            <a:lstStyle/>
            <a:p>
              <a:pPr defTabSz="457200"/>
              <a:r>
                <a:rPr lang="en-US" dirty="0" smtClean="0">
                  <a:solidFill>
                    <a:prstClr val="black"/>
                  </a:solidFill>
                </a:rPr>
                <a:t>0</a:t>
              </a:r>
              <a:endParaRPr lang="en-US" dirty="0">
                <a:solidFill>
                  <a:prstClr val="black"/>
                </a:solidFill>
              </a:endParaRPr>
            </a:p>
          </p:txBody>
        </p:sp>
        <p:sp>
          <p:nvSpPr>
            <p:cNvPr id="26" name="TextBox 25"/>
            <p:cNvSpPr txBox="1"/>
            <p:nvPr/>
          </p:nvSpPr>
          <p:spPr>
            <a:xfrm>
              <a:off x="5737703" y="2734488"/>
              <a:ext cx="301660" cy="369332"/>
            </a:xfrm>
            <a:prstGeom prst="rect">
              <a:avLst/>
            </a:prstGeom>
            <a:noFill/>
          </p:spPr>
          <p:txBody>
            <a:bodyPr wrap="none" rtlCol="0">
              <a:spAutoFit/>
            </a:bodyPr>
            <a:lstStyle/>
            <a:p>
              <a:pPr defTabSz="457200"/>
              <a:r>
                <a:rPr lang="en-US" dirty="0" smtClean="0">
                  <a:solidFill>
                    <a:prstClr val="black"/>
                  </a:solidFill>
                </a:rPr>
                <a:t>1</a:t>
              </a:r>
              <a:endParaRPr lang="en-US" dirty="0">
                <a:solidFill>
                  <a:prstClr val="black"/>
                </a:solidFill>
              </a:endParaRPr>
            </a:p>
          </p:txBody>
        </p:sp>
        <p:grpSp>
          <p:nvGrpSpPr>
            <p:cNvPr id="3" name="Group 2"/>
            <p:cNvGrpSpPr/>
            <p:nvPr/>
          </p:nvGrpSpPr>
          <p:grpSpPr>
            <a:xfrm>
              <a:off x="3327777" y="-7309"/>
              <a:ext cx="2813508" cy="3351310"/>
              <a:chOff x="3327777" y="-7309"/>
              <a:chExt cx="2813508" cy="3351310"/>
            </a:xfrm>
          </p:grpSpPr>
          <p:pic>
            <p:nvPicPr>
              <p:cNvPr id="8" name="Picture 7" descr="gland_2002.5-2006.jpg"/>
              <p:cNvPicPr>
                <a:picLocks noChangeAspect="1"/>
              </p:cNvPicPr>
              <p:nvPr/>
            </p:nvPicPr>
            <p:blipFill rotWithShape="1">
              <a:blip r:embed="rId6" cstate="print">
                <a:extLst>
                  <a:ext uri="{28A0092B-C50C-407E-A947-70E740481C1C}">
                    <a14:useLocalDpi xmlns:a14="http://schemas.microsoft.com/office/drawing/2010/main" val="0"/>
                  </a:ext>
                </a:extLst>
              </a:blip>
              <a:srcRect t="3891" b="9682"/>
              <a:stretch/>
            </p:blipFill>
            <p:spPr>
              <a:xfrm>
                <a:off x="3429550" y="577467"/>
                <a:ext cx="2590250" cy="2255902"/>
              </a:xfrm>
              <a:prstGeom prst="rect">
                <a:avLst/>
              </a:prstGeom>
            </p:spPr>
          </p:pic>
          <p:sp>
            <p:nvSpPr>
              <p:cNvPr id="27" name="TextBox 26"/>
              <p:cNvSpPr txBox="1"/>
              <p:nvPr/>
            </p:nvSpPr>
            <p:spPr>
              <a:xfrm>
                <a:off x="3662470" y="2974669"/>
                <a:ext cx="1999160" cy="369332"/>
              </a:xfrm>
              <a:prstGeom prst="rect">
                <a:avLst/>
              </a:prstGeom>
              <a:noFill/>
            </p:spPr>
            <p:txBody>
              <a:bodyPr wrap="square" rtlCol="0">
                <a:spAutoFit/>
              </a:bodyPr>
              <a:lstStyle/>
              <a:p>
                <a:pPr algn="ctr" defTabSz="457200"/>
                <a:r>
                  <a:rPr lang="en-US" dirty="0" smtClean="0">
                    <a:solidFill>
                      <a:prstClr val="black"/>
                    </a:solidFill>
                  </a:rPr>
                  <a:t>meters of water</a:t>
                </a:r>
                <a:endParaRPr lang="en-US" dirty="0">
                  <a:solidFill>
                    <a:prstClr val="black"/>
                  </a:solidFill>
                </a:endParaRPr>
              </a:p>
            </p:txBody>
          </p:sp>
          <p:sp>
            <p:nvSpPr>
              <p:cNvPr id="29" name="TextBox 28"/>
              <p:cNvSpPr txBox="1"/>
              <p:nvPr/>
            </p:nvSpPr>
            <p:spPr>
              <a:xfrm>
                <a:off x="3327777" y="-7309"/>
                <a:ext cx="2813508" cy="584776"/>
              </a:xfrm>
              <a:prstGeom prst="rect">
                <a:avLst/>
              </a:prstGeom>
              <a:noFill/>
            </p:spPr>
            <p:txBody>
              <a:bodyPr wrap="square" rtlCol="0">
                <a:spAutoFit/>
              </a:bodyPr>
              <a:lstStyle/>
              <a:p>
                <a:pPr algn="ctr" defTabSz="457200"/>
                <a:r>
                  <a:rPr lang="en-US" sz="1600" dirty="0" smtClean="0">
                    <a:solidFill>
                      <a:prstClr val="black"/>
                    </a:solidFill>
                  </a:rPr>
                  <a:t>Total mass lost from </a:t>
                </a:r>
              </a:p>
              <a:p>
                <a:pPr algn="ctr" defTabSz="457200"/>
                <a:r>
                  <a:rPr lang="en-US" sz="1600" dirty="0" smtClean="0">
                    <a:solidFill>
                      <a:prstClr val="black"/>
                    </a:solidFill>
                  </a:rPr>
                  <a:t>June 2002 to  – Dec 2006</a:t>
                </a:r>
                <a:endParaRPr lang="en-US" sz="1600" dirty="0">
                  <a:solidFill>
                    <a:prstClr val="black"/>
                  </a:solidFill>
                </a:endParaRPr>
              </a:p>
            </p:txBody>
          </p:sp>
          <p:sp>
            <p:nvSpPr>
              <p:cNvPr id="35" name="TextBox 34"/>
              <p:cNvSpPr txBox="1"/>
              <p:nvPr/>
            </p:nvSpPr>
            <p:spPr>
              <a:xfrm>
                <a:off x="4350570" y="824229"/>
                <a:ext cx="301660" cy="369332"/>
              </a:xfrm>
              <a:prstGeom prst="rect">
                <a:avLst/>
              </a:prstGeom>
              <a:noFill/>
            </p:spPr>
            <p:txBody>
              <a:bodyPr wrap="none" rtlCol="0">
                <a:spAutoFit/>
              </a:bodyPr>
              <a:lstStyle/>
              <a:p>
                <a:pPr defTabSz="457200"/>
                <a:r>
                  <a:rPr lang="en-US" dirty="0" smtClean="0">
                    <a:solidFill>
                      <a:prstClr val="black"/>
                    </a:solidFill>
                  </a:rPr>
                  <a:t>1</a:t>
                </a:r>
                <a:endParaRPr lang="en-US" dirty="0">
                  <a:solidFill>
                    <a:prstClr val="black"/>
                  </a:solidFill>
                </a:endParaRPr>
              </a:p>
            </p:txBody>
          </p:sp>
          <p:sp>
            <p:nvSpPr>
              <p:cNvPr id="37" name="TextBox 36"/>
              <p:cNvSpPr txBox="1"/>
              <p:nvPr/>
            </p:nvSpPr>
            <p:spPr>
              <a:xfrm>
                <a:off x="4652230" y="2024926"/>
                <a:ext cx="301660" cy="369332"/>
              </a:xfrm>
              <a:prstGeom prst="rect">
                <a:avLst/>
              </a:prstGeom>
              <a:noFill/>
            </p:spPr>
            <p:txBody>
              <a:bodyPr wrap="none" rtlCol="0">
                <a:spAutoFit/>
              </a:bodyPr>
              <a:lstStyle/>
              <a:p>
                <a:pPr defTabSz="457200"/>
                <a:r>
                  <a:rPr lang="en-US" dirty="0" smtClean="0">
                    <a:solidFill>
                      <a:prstClr val="black"/>
                    </a:solidFill>
                  </a:rPr>
                  <a:t>5</a:t>
                </a:r>
                <a:endParaRPr lang="en-US" dirty="0">
                  <a:solidFill>
                    <a:prstClr val="black"/>
                  </a:solidFill>
                </a:endParaRPr>
              </a:p>
            </p:txBody>
          </p:sp>
          <p:sp>
            <p:nvSpPr>
              <p:cNvPr id="40" name="TextBox 39"/>
              <p:cNvSpPr txBox="1"/>
              <p:nvPr/>
            </p:nvSpPr>
            <p:spPr>
              <a:xfrm>
                <a:off x="4473540" y="1527901"/>
                <a:ext cx="301660" cy="369332"/>
              </a:xfrm>
              <a:prstGeom prst="rect">
                <a:avLst/>
              </a:prstGeom>
              <a:noFill/>
            </p:spPr>
            <p:txBody>
              <a:bodyPr wrap="none" rtlCol="0">
                <a:spAutoFit/>
              </a:bodyPr>
              <a:lstStyle/>
              <a:p>
                <a:pPr defTabSz="457200"/>
                <a:r>
                  <a:rPr lang="en-US" dirty="0" smtClean="0">
                    <a:solidFill>
                      <a:prstClr val="black"/>
                    </a:solidFill>
                  </a:rPr>
                  <a:t>7</a:t>
                </a:r>
                <a:endParaRPr lang="en-US" dirty="0">
                  <a:solidFill>
                    <a:prstClr val="black"/>
                  </a:solidFill>
                </a:endParaRPr>
              </a:p>
            </p:txBody>
          </p:sp>
          <p:sp>
            <p:nvSpPr>
              <p:cNvPr id="41" name="TextBox 40"/>
              <p:cNvSpPr txBox="1"/>
              <p:nvPr/>
            </p:nvSpPr>
            <p:spPr>
              <a:xfrm>
                <a:off x="4350570" y="1158569"/>
                <a:ext cx="301660" cy="369332"/>
              </a:xfrm>
              <a:prstGeom prst="rect">
                <a:avLst/>
              </a:prstGeom>
              <a:noFill/>
            </p:spPr>
            <p:txBody>
              <a:bodyPr wrap="none" rtlCol="0">
                <a:spAutoFit/>
              </a:bodyPr>
              <a:lstStyle/>
              <a:p>
                <a:pPr defTabSz="457200"/>
                <a:r>
                  <a:rPr lang="en-US" dirty="0" smtClean="0">
                    <a:solidFill>
                      <a:prstClr val="black"/>
                    </a:solidFill>
                  </a:rPr>
                  <a:t>8</a:t>
                </a:r>
                <a:endParaRPr lang="en-US" dirty="0">
                  <a:solidFill>
                    <a:prstClr val="black"/>
                  </a:solidFill>
                </a:endParaRPr>
              </a:p>
            </p:txBody>
          </p:sp>
        </p:grpSp>
      </p:grpSp>
      <p:grpSp>
        <p:nvGrpSpPr>
          <p:cNvPr id="10" name="Group 9"/>
          <p:cNvGrpSpPr/>
          <p:nvPr/>
        </p:nvGrpSpPr>
        <p:grpSpPr>
          <a:xfrm>
            <a:off x="2895600" y="531843"/>
            <a:ext cx="2813508" cy="2668557"/>
            <a:chOff x="3048000" y="76200"/>
            <a:chExt cx="2813508" cy="2668557"/>
          </a:xfrm>
        </p:grpSpPr>
        <p:grpSp>
          <p:nvGrpSpPr>
            <p:cNvPr id="5" name="Group 4"/>
            <p:cNvGrpSpPr/>
            <p:nvPr/>
          </p:nvGrpSpPr>
          <p:grpSpPr>
            <a:xfrm>
              <a:off x="3048000" y="76200"/>
              <a:ext cx="2813508" cy="2668557"/>
              <a:chOff x="6101892" y="0"/>
              <a:chExt cx="2813508" cy="2668557"/>
            </a:xfrm>
          </p:grpSpPr>
          <p:pic>
            <p:nvPicPr>
              <p:cNvPr id="9" name="Picture 8" descr="gland_2007-2011.5.jpg"/>
              <p:cNvPicPr>
                <a:picLocks noChangeAspect="1"/>
              </p:cNvPicPr>
              <p:nvPr/>
            </p:nvPicPr>
            <p:blipFill rotWithShape="1">
              <a:blip r:embed="rId7" cstate="print">
                <a:extLst>
                  <a:ext uri="{28A0092B-C50C-407E-A947-70E740481C1C}">
                    <a14:useLocalDpi xmlns:a14="http://schemas.microsoft.com/office/drawing/2010/main" val="0"/>
                  </a:ext>
                </a:extLst>
              </a:blip>
              <a:srcRect t="3986" b="16331"/>
              <a:stretch/>
            </p:blipFill>
            <p:spPr>
              <a:xfrm>
                <a:off x="6234942" y="577467"/>
                <a:ext cx="2604258" cy="2091090"/>
              </a:xfrm>
              <a:prstGeom prst="rect">
                <a:avLst/>
              </a:prstGeom>
            </p:spPr>
          </p:pic>
          <p:sp>
            <p:nvSpPr>
              <p:cNvPr id="30" name="TextBox 29"/>
              <p:cNvSpPr txBox="1"/>
              <p:nvPr/>
            </p:nvSpPr>
            <p:spPr>
              <a:xfrm>
                <a:off x="6101892" y="0"/>
                <a:ext cx="2813508" cy="584776"/>
              </a:xfrm>
              <a:prstGeom prst="rect">
                <a:avLst/>
              </a:prstGeom>
              <a:noFill/>
            </p:spPr>
            <p:txBody>
              <a:bodyPr wrap="square" rtlCol="0">
                <a:spAutoFit/>
              </a:bodyPr>
              <a:lstStyle/>
              <a:p>
                <a:pPr algn="ctr" defTabSz="457200"/>
                <a:r>
                  <a:rPr lang="en-US" sz="1600" dirty="0" smtClean="0">
                    <a:solidFill>
                      <a:prstClr val="black"/>
                    </a:solidFill>
                  </a:rPr>
                  <a:t>Total mass lost from </a:t>
                </a:r>
              </a:p>
              <a:p>
                <a:pPr algn="ctr" defTabSz="457200"/>
                <a:r>
                  <a:rPr lang="en-US" sz="1600" dirty="0" smtClean="0">
                    <a:solidFill>
                      <a:prstClr val="black"/>
                    </a:solidFill>
                  </a:rPr>
                  <a:t>Jan 2007 to  –Jun 2011</a:t>
                </a:r>
                <a:endParaRPr lang="en-US" sz="1600" dirty="0">
                  <a:solidFill>
                    <a:prstClr val="black"/>
                  </a:solidFill>
                </a:endParaRPr>
              </a:p>
            </p:txBody>
          </p:sp>
          <p:sp>
            <p:nvSpPr>
              <p:cNvPr id="36" name="TextBox 35"/>
              <p:cNvSpPr txBox="1"/>
              <p:nvPr/>
            </p:nvSpPr>
            <p:spPr>
              <a:xfrm>
                <a:off x="6944881" y="824229"/>
                <a:ext cx="301660" cy="369332"/>
              </a:xfrm>
              <a:prstGeom prst="rect">
                <a:avLst/>
              </a:prstGeom>
              <a:noFill/>
            </p:spPr>
            <p:txBody>
              <a:bodyPr wrap="none" rtlCol="0">
                <a:spAutoFit/>
              </a:bodyPr>
              <a:lstStyle/>
              <a:p>
                <a:pPr defTabSz="457200"/>
                <a:r>
                  <a:rPr lang="en-US" dirty="0" smtClean="0">
                    <a:solidFill>
                      <a:prstClr val="black"/>
                    </a:solidFill>
                  </a:rPr>
                  <a:t>1</a:t>
                </a:r>
                <a:endParaRPr lang="en-US" dirty="0">
                  <a:solidFill>
                    <a:prstClr val="black"/>
                  </a:solidFill>
                </a:endParaRPr>
              </a:p>
            </p:txBody>
          </p:sp>
          <p:sp>
            <p:nvSpPr>
              <p:cNvPr id="39" name="TextBox 38"/>
              <p:cNvSpPr txBox="1"/>
              <p:nvPr/>
            </p:nvSpPr>
            <p:spPr>
              <a:xfrm>
                <a:off x="7038940" y="1527901"/>
                <a:ext cx="301660" cy="369332"/>
              </a:xfrm>
              <a:prstGeom prst="rect">
                <a:avLst/>
              </a:prstGeom>
              <a:noFill/>
            </p:spPr>
            <p:txBody>
              <a:bodyPr wrap="none" rtlCol="0">
                <a:spAutoFit/>
              </a:bodyPr>
              <a:lstStyle/>
              <a:p>
                <a:pPr defTabSz="457200"/>
                <a:r>
                  <a:rPr lang="en-US" dirty="0" smtClean="0">
                    <a:solidFill>
                      <a:prstClr val="black"/>
                    </a:solidFill>
                  </a:rPr>
                  <a:t>7</a:t>
                </a:r>
                <a:endParaRPr lang="en-US" dirty="0">
                  <a:solidFill>
                    <a:prstClr val="black"/>
                  </a:solidFill>
                </a:endParaRPr>
              </a:p>
            </p:txBody>
          </p:sp>
          <p:sp>
            <p:nvSpPr>
              <p:cNvPr id="42" name="TextBox 41"/>
              <p:cNvSpPr txBox="1"/>
              <p:nvPr/>
            </p:nvSpPr>
            <p:spPr>
              <a:xfrm>
                <a:off x="6944881" y="1158569"/>
                <a:ext cx="301660" cy="369332"/>
              </a:xfrm>
              <a:prstGeom prst="rect">
                <a:avLst/>
              </a:prstGeom>
              <a:noFill/>
            </p:spPr>
            <p:txBody>
              <a:bodyPr wrap="none" rtlCol="0">
                <a:spAutoFit/>
              </a:bodyPr>
              <a:lstStyle/>
              <a:p>
                <a:pPr defTabSz="457200"/>
                <a:r>
                  <a:rPr lang="en-US" dirty="0" smtClean="0">
                    <a:solidFill>
                      <a:prstClr val="black"/>
                    </a:solidFill>
                  </a:rPr>
                  <a:t>8</a:t>
                </a:r>
                <a:endParaRPr lang="en-US" dirty="0">
                  <a:solidFill>
                    <a:prstClr val="black"/>
                  </a:solidFill>
                </a:endParaRPr>
              </a:p>
            </p:txBody>
          </p:sp>
        </p:grpSp>
        <p:sp>
          <p:nvSpPr>
            <p:cNvPr id="38" name="TextBox 37"/>
            <p:cNvSpPr txBox="1"/>
            <p:nvPr/>
          </p:nvSpPr>
          <p:spPr>
            <a:xfrm>
              <a:off x="4648200" y="2133600"/>
              <a:ext cx="301660" cy="369332"/>
            </a:xfrm>
            <a:prstGeom prst="rect">
              <a:avLst/>
            </a:prstGeom>
            <a:noFill/>
          </p:spPr>
          <p:txBody>
            <a:bodyPr wrap="none" rtlCol="0">
              <a:spAutoFit/>
            </a:bodyPr>
            <a:lstStyle/>
            <a:p>
              <a:pPr defTabSz="457200"/>
              <a:r>
                <a:rPr lang="en-US" dirty="0" smtClean="0">
                  <a:solidFill>
                    <a:prstClr val="black"/>
                  </a:solidFill>
                </a:rPr>
                <a:t>5</a:t>
              </a:r>
              <a:endParaRPr lang="en-US" dirty="0">
                <a:solidFill>
                  <a:prstClr val="black"/>
                </a:solidFill>
              </a:endParaRPr>
            </a:p>
          </p:txBody>
        </p:sp>
      </p:grpSp>
      <p:sp>
        <p:nvSpPr>
          <p:cNvPr id="11" name="TextBox 10"/>
          <p:cNvSpPr txBox="1"/>
          <p:nvPr/>
        </p:nvSpPr>
        <p:spPr>
          <a:xfrm>
            <a:off x="609600" y="76200"/>
            <a:ext cx="2872301" cy="461665"/>
          </a:xfrm>
          <a:prstGeom prst="rect">
            <a:avLst/>
          </a:prstGeom>
          <a:noFill/>
        </p:spPr>
        <p:txBody>
          <a:bodyPr wrap="none" rtlCol="0">
            <a:spAutoFit/>
          </a:bodyPr>
          <a:lstStyle/>
          <a:p>
            <a:r>
              <a:rPr lang="en-US" sz="2400" dirty="0" smtClean="0">
                <a:solidFill>
                  <a:srgbClr val="10818B"/>
                </a:solidFill>
                <a:latin typeface="Century Gothic"/>
                <a:cs typeface="Century Gothic"/>
              </a:rPr>
              <a:t>Chambers Group</a:t>
            </a:r>
            <a:endParaRPr lang="en-US" sz="2400" dirty="0">
              <a:solidFill>
                <a:srgbClr val="10818B"/>
              </a:solidFill>
              <a:latin typeface="Century Gothic"/>
              <a:cs typeface="Century Gothic"/>
            </a:endParaRPr>
          </a:p>
        </p:txBody>
      </p:sp>
    </p:spTree>
    <p:extLst>
      <p:ext uri="{BB962C8B-B14F-4D97-AF65-F5344CB8AC3E}">
        <p14:creationId xmlns:p14="http://schemas.microsoft.com/office/powerpoint/2010/main" val="64401264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2353" b="129"/>
          <a:stretch/>
        </p:blipFill>
        <p:spPr>
          <a:xfrm>
            <a:off x="152400" y="-1539"/>
            <a:ext cx="5414010" cy="6848856"/>
          </a:xfrm>
        </p:spPr>
      </p:pic>
      <p:sp>
        <p:nvSpPr>
          <p:cNvPr id="3" name="TextBox 2"/>
          <p:cNvSpPr txBox="1"/>
          <p:nvPr/>
        </p:nvSpPr>
        <p:spPr>
          <a:xfrm>
            <a:off x="5562600" y="1371600"/>
            <a:ext cx="3379013" cy="369332"/>
          </a:xfrm>
          <a:prstGeom prst="rect">
            <a:avLst/>
          </a:prstGeom>
          <a:noFill/>
        </p:spPr>
        <p:txBody>
          <a:bodyPr wrap="none" rtlCol="0">
            <a:spAutoFit/>
          </a:bodyPr>
          <a:lstStyle/>
          <a:p>
            <a:r>
              <a:rPr lang="en-US" dirty="0" smtClean="0">
                <a:solidFill>
                  <a:srgbClr val="10818B"/>
                </a:solidFill>
                <a:latin typeface="Century Gothic"/>
                <a:cs typeface="Century Gothic"/>
              </a:rPr>
              <a:t>Online course coming soon!!</a:t>
            </a:r>
            <a:endParaRPr lang="en-US" dirty="0">
              <a:solidFill>
                <a:srgbClr val="10818B"/>
              </a:solidFill>
              <a:latin typeface="Century Gothic"/>
              <a:cs typeface="Century Gothic"/>
            </a:endParaRPr>
          </a:p>
        </p:txBody>
      </p:sp>
    </p:spTree>
    <p:extLst>
      <p:ext uri="{BB962C8B-B14F-4D97-AF65-F5344CB8AC3E}">
        <p14:creationId xmlns:p14="http://schemas.microsoft.com/office/powerpoint/2010/main" val="287242695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l="6987" t="8947"/>
          <a:stretch>
            <a:fillRect/>
          </a:stretch>
        </p:blipFill>
        <p:spPr bwMode="auto">
          <a:xfrm>
            <a:off x="3047895" y="2209800"/>
            <a:ext cx="6096105" cy="4343400"/>
          </a:xfrm>
          <a:prstGeom prst="rect">
            <a:avLst/>
          </a:prstGeom>
          <a:noFill/>
          <a:ln w="9525">
            <a:noFill/>
            <a:miter lim="800000"/>
            <a:headEnd/>
            <a:tailEnd/>
          </a:ln>
          <a:effectLst/>
        </p:spPr>
      </p:pic>
      <p:sp>
        <p:nvSpPr>
          <p:cNvPr id="5" name="TextBox 4"/>
          <p:cNvSpPr txBox="1"/>
          <p:nvPr/>
        </p:nvSpPr>
        <p:spPr>
          <a:xfrm>
            <a:off x="5105400" y="990600"/>
            <a:ext cx="3886200"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of MRA Students over past 5 years</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19" name="Group 18"/>
          <p:cNvGrpSpPr/>
          <p:nvPr/>
        </p:nvGrpSpPr>
        <p:grpSpPr>
          <a:xfrm>
            <a:off x="0" y="762000"/>
            <a:ext cx="5105400" cy="5015832"/>
            <a:chOff x="0" y="533400"/>
            <a:chExt cx="4343400" cy="4267200"/>
          </a:xfrm>
        </p:grpSpPr>
        <p:pic>
          <p:nvPicPr>
            <p:cNvPr id="2052" name="Picture 4"/>
            <p:cNvPicPr>
              <a:picLocks noChangeAspect="1" noChangeArrowheads="1"/>
            </p:cNvPicPr>
            <p:nvPr/>
          </p:nvPicPr>
          <p:blipFill>
            <a:blip r:embed="rId3" cstate="print">
              <a:clrChange>
                <a:clrFrom>
                  <a:srgbClr val="FFFFFF"/>
                </a:clrFrom>
                <a:clrTo>
                  <a:srgbClr val="FFFFFF">
                    <a:alpha val="0"/>
                  </a:srgbClr>
                </a:clrTo>
              </a:clrChange>
            </a:blip>
            <a:srcRect l="16617" t="4880" r="16026" b="4033"/>
            <a:stretch>
              <a:fillRect/>
            </a:stretch>
          </p:blipFill>
          <p:spPr bwMode="auto">
            <a:xfrm>
              <a:off x="0" y="533400"/>
              <a:ext cx="4343400" cy="4267200"/>
            </a:xfrm>
            <a:prstGeom prst="rect">
              <a:avLst/>
            </a:prstGeom>
            <a:noFill/>
            <a:ln w="9525">
              <a:noFill/>
              <a:miter lim="800000"/>
              <a:headEnd/>
              <a:tailEnd/>
            </a:ln>
            <a:effectLst/>
          </p:spPr>
        </p:pic>
        <p:sp>
          <p:nvSpPr>
            <p:cNvPr id="9" name="TextBox 8"/>
            <p:cNvSpPr txBox="1"/>
            <p:nvPr/>
          </p:nvSpPr>
          <p:spPr>
            <a:xfrm>
              <a:off x="1600200" y="609600"/>
              <a:ext cx="990600" cy="1323439"/>
            </a:xfrm>
            <a:prstGeom prst="rect">
              <a:avLst/>
            </a:prstGeom>
            <a:noFill/>
          </p:spPr>
          <p:txBody>
            <a:bodyPr wrap="square" rtlCol="0">
              <a:spAutoFit/>
            </a:bodyPr>
            <a:lstStyle/>
            <a:p>
              <a:pPr algn="ctr"/>
              <a:r>
                <a:rPr lang="en-US" sz="3200" b="1" dirty="0" smtClean="0"/>
                <a:t>BIO</a:t>
              </a:r>
            </a:p>
            <a:p>
              <a:pPr algn="ctr"/>
              <a:r>
                <a:rPr lang="en-US" sz="3200" b="1" dirty="0" smtClean="0"/>
                <a:t>34</a:t>
              </a:r>
              <a:r>
                <a:rPr lang="en-US" sz="4000" b="1" dirty="0" smtClean="0"/>
                <a:t/>
              </a:r>
              <a:br>
                <a:rPr lang="en-US" sz="4000" b="1" dirty="0" smtClean="0"/>
              </a:br>
              <a:endParaRPr lang="en-US" sz="1600" b="1" dirty="0"/>
            </a:p>
          </p:txBody>
        </p:sp>
        <p:sp>
          <p:nvSpPr>
            <p:cNvPr id="10" name="TextBox 9"/>
            <p:cNvSpPr txBox="1"/>
            <p:nvPr/>
          </p:nvSpPr>
          <p:spPr>
            <a:xfrm>
              <a:off x="3048000" y="2181761"/>
              <a:ext cx="1143000" cy="1323439"/>
            </a:xfrm>
            <a:prstGeom prst="rect">
              <a:avLst/>
            </a:prstGeom>
            <a:noFill/>
          </p:spPr>
          <p:txBody>
            <a:bodyPr wrap="square" rtlCol="0">
              <a:spAutoFit/>
            </a:bodyPr>
            <a:lstStyle/>
            <a:p>
              <a:pPr algn="ctr"/>
              <a:r>
                <a:rPr lang="en-US" sz="3200" b="1" dirty="0" smtClean="0"/>
                <a:t>MRA</a:t>
              </a:r>
            </a:p>
            <a:p>
              <a:pPr algn="ctr"/>
              <a:r>
                <a:rPr lang="en-US" sz="3200" b="1" dirty="0" smtClean="0"/>
                <a:t>28</a:t>
              </a:r>
              <a:r>
                <a:rPr lang="en-US" sz="4000" b="1" dirty="0" smtClean="0"/>
                <a:t/>
              </a:r>
              <a:br>
                <a:rPr lang="en-US" sz="4000" b="1" dirty="0" smtClean="0"/>
              </a:br>
              <a:endParaRPr lang="en-US" sz="1600" b="1" dirty="0"/>
            </a:p>
          </p:txBody>
        </p:sp>
        <p:sp>
          <p:nvSpPr>
            <p:cNvPr id="11" name="TextBox 10"/>
            <p:cNvSpPr txBox="1"/>
            <p:nvPr/>
          </p:nvSpPr>
          <p:spPr>
            <a:xfrm>
              <a:off x="1676400" y="3553361"/>
              <a:ext cx="1066800" cy="1125911"/>
            </a:xfrm>
            <a:prstGeom prst="rect">
              <a:avLst/>
            </a:prstGeom>
            <a:noFill/>
          </p:spPr>
          <p:txBody>
            <a:bodyPr wrap="square" rtlCol="0">
              <a:spAutoFit/>
            </a:bodyPr>
            <a:lstStyle/>
            <a:p>
              <a:pPr algn="ctr"/>
              <a:r>
                <a:rPr lang="en-US" sz="3200" b="1" dirty="0" smtClean="0"/>
                <a:t>CHEM</a:t>
              </a:r>
            </a:p>
            <a:p>
              <a:pPr algn="ctr"/>
              <a:r>
                <a:rPr lang="en-US" sz="3200" b="1" dirty="0" smtClean="0"/>
                <a:t>15</a:t>
              </a:r>
              <a:r>
                <a:rPr lang="en-US" sz="4000" b="1" dirty="0" smtClean="0"/>
                <a:t/>
              </a:r>
              <a:br>
                <a:rPr lang="en-US" sz="4000" b="1" dirty="0" smtClean="0"/>
              </a:br>
              <a:endParaRPr lang="en-US" sz="1600" b="1" dirty="0"/>
            </a:p>
          </p:txBody>
        </p:sp>
        <p:sp>
          <p:nvSpPr>
            <p:cNvPr id="12" name="TextBox 11"/>
            <p:cNvSpPr txBox="1"/>
            <p:nvPr/>
          </p:nvSpPr>
          <p:spPr>
            <a:xfrm>
              <a:off x="457200" y="3096161"/>
              <a:ext cx="990600" cy="1125911"/>
            </a:xfrm>
            <a:prstGeom prst="rect">
              <a:avLst/>
            </a:prstGeom>
            <a:noFill/>
          </p:spPr>
          <p:txBody>
            <a:bodyPr wrap="square" rtlCol="0">
              <a:spAutoFit/>
            </a:bodyPr>
            <a:lstStyle/>
            <a:p>
              <a:pPr algn="ctr"/>
              <a:r>
                <a:rPr lang="en-US" sz="3200" b="1" dirty="0" smtClean="0"/>
                <a:t>GEOL</a:t>
              </a:r>
            </a:p>
            <a:p>
              <a:pPr algn="ctr"/>
              <a:r>
                <a:rPr lang="en-US" sz="3200" b="1" dirty="0" smtClean="0"/>
                <a:t>14</a:t>
              </a:r>
              <a:r>
                <a:rPr lang="en-US" sz="4000" b="1" dirty="0" smtClean="0"/>
                <a:t/>
              </a:r>
              <a:br>
                <a:rPr lang="en-US" sz="4000" b="1" dirty="0" smtClean="0"/>
              </a:br>
              <a:endParaRPr lang="en-US" sz="1600" b="1" dirty="0"/>
            </a:p>
          </p:txBody>
        </p:sp>
        <p:sp>
          <p:nvSpPr>
            <p:cNvPr id="13" name="TextBox 12"/>
            <p:cNvSpPr txBox="1"/>
            <p:nvPr/>
          </p:nvSpPr>
          <p:spPr>
            <a:xfrm>
              <a:off x="122830" y="2127170"/>
              <a:ext cx="914400" cy="1323439"/>
            </a:xfrm>
            <a:prstGeom prst="rect">
              <a:avLst/>
            </a:prstGeom>
            <a:noFill/>
          </p:spPr>
          <p:txBody>
            <a:bodyPr wrap="square" rtlCol="0">
              <a:spAutoFit/>
            </a:bodyPr>
            <a:lstStyle/>
            <a:p>
              <a:pPr algn="ctr"/>
              <a:r>
                <a:rPr lang="en-US" sz="3200" b="1" dirty="0" smtClean="0"/>
                <a:t>PHY</a:t>
              </a:r>
            </a:p>
            <a:p>
              <a:pPr algn="ctr"/>
              <a:r>
                <a:rPr lang="en-US" sz="3200" b="1" dirty="0" smtClean="0"/>
                <a:t>9</a:t>
              </a:r>
              <a:r>
                <a:rPr lang="en-US" sz="4000" b="1" dirty="0" smtClean="0"/>
                <a:t/>
              </a:r>
              <a:br>
                <a:rPr lang="en-US" sz="4000" b="1" dirty="0" smtClean="0"/>
              </a:br>
              <a:endParaRPr lang="en-US" sz="1600" b="1" dirty="0"/>
            </a:p>
          </p:txBody>
        </p:sp>
      </p:grpSp>
      <p:sp>
        <p:nvSpPr>
          <p:cNvPr id="6" name="TextBox 5"/>
          <p:cNvSpPr txBox="1"/>
          <p:nvPr/>
        </p:nvSpPr>
        <p:spPr>
          <a:xfrm>
            <a:off x="152400" y="533400"/>
            <a:ext cx="4876800" cy="3505200"/>
          </a:xfrm>
          <a:custGeom>
            <a:avLst/>
            <a:gdLst>
              <a:gd name="connsiteX0" fmla="*/ 0 w 3352800"/>
              <a:gd name="connsiteY0" fmla="*/ 0 h 461665"/>
              <a:gd name="connsiteX1" fmla="*/ 3352800 w 3352800"/>
              <a:gd name="connsiteY1" fmla="*/ 0 h 461665"/>
              <a:gd name="connsiteX2" fmla="*/ 3352800 w 3352800"/>
              <a:gd name="connsiteY2" fmla="*/ 461665 h 461665"/>
              <a:gd name="connsiteX3" fmla="*/ 0 w 3352800"/>
              <a:gd name="connsiteY3" fmla="*/ 461665 h 461665"/>
              <a:gd name="connsiteX4" fmla="*/ 0 w 3352800"/>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461665">
                <a:moveTo>
                  <a:pt x="0" y="0"/>
                </a:moveTo>
                <a:lnTo>
                  <a:pt x="3352800" y="0"/>
                </a:lnTo>
                <a:lnTo>
                  <a:pt x="3352800" y="461665"/>
                </a:lnTo>
                <a:lnTo>
                  <a:pt x="0" y="461665"/>
                </a:lnTo>
                <a:lnTo>
                  <a:pt x="0" y="0"/>
                </a:lnTo>
                <a:close/>
              </a:path>
            </a:pathLst>
          </a:custGeom>
          <a:noFill/>
        </p:spPr>
        <p:txBody>
          <a:bodyPr wrap="square" rtlCol="0">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tabLst>
                <a:tab pos="1539875" algn="l"/>
              </a:tabLst>
            </a:pPr>
            <a:r>
              <a:rPr lang="en-US" sz="3600" b="1" dirty="0" smtClean="0">
                <a:ln w="11430"/>
                <a:effectLst>
                  <a:outerShdw blurRad="50800" dist="39000" dir="5460000" algn="tl">
                    <a:srgbClr val="000000">
                      <a:alpha val="38000"/>
                    </a:srgbClr>
                  </a:outerShdw>
                </a:effectLst>
              </a:rPr>
              <a:t># of Students This Semester:</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82067471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preferRelativeResize="0">
            <a:picLocks noGrp="1" noChangeAspect="1"/>
          </p:cNvPicPr>
          <p:nvPr>
            <p:ph idx="1"/>
          </p:nvPr>
        </p:nvPicPr>
        <p:blipFill rotWithShape="1">
          <a:blip r:embed="rId2"/>
          <a:srcRect t="10456" b="5950"/>
          <a:stretch/>
        </p:blipFill>
        <p:spPr>
          <a:xfrm>
            <a:off x="543128" y="1174848"/>
            <a:ext cx="7991272" cy="4839160"/>
          </a:xfrm>
        </p:spPr>
      </p:pic>
      <p:sp>
        <p:nvSpPr>
          <p:cNvPr id="5" name="Title 4"/>
          <p:cNvSpPr>
            <a:spLocks noGrp="1"/>
          </p:cNvSpPr>
          <p:nvPr>
            <p:ph type="title"/>
          </p:nvPr>
        </p:nvSpPr>
        <p:spPr>
          <a:xfrm>
            <a:off x="1524000" y="30058"/>
            <a:ext cx="6248400" cy="1015663"/>
          </a:xfrm>
          <a:prstGeom prst="rect">
            <a:avLst/>
          </a:prstGeom>
          <a:noFill/>
        </p:spPr>
        <p:txBody>
          <a:bodyPr wrap="square">
            <a:spAutoFit/>
          </a:bodyPr>
          <a:lstStyle/>
          <a:p>
            <a:pPr algn="ctr">
              <a:defRPr/>
            </a:pPr>
            <a:r>
              <a:rPr lang="en-US" sz="2000" dirty="0">
                <a:solidFill>
                  <a:srgbClr val="10818B"/>
                </a:solidFill>
                <a:cs typeface="Arial" charset="0"/>
              </a:rPr>
              <a:t>On April 20, 2010</a:t>
            </a:r>
          </a:p>
          <a:p>
            <a:pPr algn="ctr">
              <a:defRPr/>
            </a:pPr>
            <a:r>
              <a:rPr lang="en-US" sz="2000" dirty="0">
                <a:solidFill>
                  <a:srgbClr val="10818B"/>
                </a:solidFill>
                <a:cs typeface="Arial" charset="0"/>
              </a:rPr>
              <a:t>Explosion and Fire on Transocean </a:t>
            </a:r>
            <a:r>
              <a:rPr lang="en-US" sz="2000" dirty="0" err="1">
                <a:solidFill>
                  <a:srgbClr val="10818B"/>
                </a:solidFill>
                <a:cs typeface="Arial" charset="0"/>
              </a:rPr>
              <a:t>Ltd’s</a:t>
            </a:r>
            <a:r>
              <a:rPr lang="en-US" sz="2000" dirty="0">
                <a:solidFill>
                  <a:srgbClr val="10818B"/>
                </a:solidFill>
                <a:cs typeface="Arial" charset="0"/>
              </a:rPr>
              <a:t> Drilling Rig - </a:t>
            </a:r>
            <a:r>
              <a:rPr lang="en-US" sz="2000" dirty="0" err="1">
                <a:solidFill>
                  <a:srgbClr val="10818B"/>
                </a:solidFill>
                <a:cs typeface="Arial" charset="0"/>
              </a:rPr>
              <a:t>Deepwater</a:t>
            </a:r>
            <a:r>
              <a:rPr lang="en-US" sz="2000" dirty="0">
                <a:solidFill>
                  <a:srgbClr val="10818B"/>
                </a:solidFill>
                <a:cs typeface="Arial" charset="0"/>
              </a:rPr>
              <a:t> Horizon Explosion</a:t>
            </a:r>
          </a:p>
        </p:txBody>
      </p:sp>
    </p:spTree>
    <p:extLst>
      <p:ext uri="{BB962C8B-B14F-4D97-AF65-F5344CB8AC3E}">
        <p14:creationId xmlns:p14="http://schemas.microsoft.com/office/powerpoint/2010/main" val="125424541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Deepwater_Horizon_oil_spill_-_May_24%2C_2010_-_with_locato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b="2637"/>
          <a:stretch>
            <a:fillRect/>
          </a:stretch>
        </p:blipFill>
        <p:spPr bwMode="auto">
          <a:xfrm>
            <a:off x="-47625" y="-17463"/>
            <a:ext cx="918686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Rectangle 3"/>
          <p:cNvSpPr>
            <a:spLocks noGrp="1" noChangeArrowheads="1"/>
          </p:cNvSpPr>
          <p:nvPr>
            <p:ph type="title" idx="4294967295"/>
          </p:nvPr>
        </p:nvSpPr>
        <p:spPr>
          <a:xfrm>
            <a:off x="-25400" y="0"/>
            <a:ext cx="9144000" cy="990600"/>
          </a:xfrm>
          <a:solidFill>
            <a:schemeClr val="tx1"/>
          </a:solidFill>
        </p:spPr>
        <p:txBody>
          <a:bodyPr>
            <a:normAutofit fontScale="90000"/>
          </a:bodyPr>
          <a:lstStyle/>
          <a:p>
            <a:pPr>
              <a:defRPr/>
            </a:pPr>
            <a:r>
              <a:rPr lang="en-US" sz="3200" b="1">
                <a:solidFill>
                  <a:srgbClr val="FFFFFF"/>
                </a:solidFill>
                <a:latin typeface="Arial" charset="0"/>
                <a:ea typeface="ＭＳ Ｐゴシック" charset="0"/>
              </a:rPr>
              <a:t>Oil Spill from Space—May 24, 2010</a:t>
            </a:r>
            <a:br>
              <a:rPr lang="en-US" sz="3200" b="1">
                <a:solidFill>
                  <a:srgbClr val="FFFFFF"/>
                </a:solidFill>
                <a:latin typeface="Arial" charset="0"/>
                <a:ea typeface="ＭＳ Ｐゴシック" charset="0"/>
              </a:rPr>
            </a:br>
            <a:r>
              <a:rPr lang="en-US" sz="3200" b="1">
                <a:solidFill>
                  <a:srgbClr val="FFFFFF"/>
                </a:solidFill>
                <a:latin typeface="Arial" charset="0"/>
                <a:ea typeface="ＭＳ Ｐゴシック" charset="0"/>
              </a:rPr>
              <a:t>A 2-Dimensional Disaster </a:t>
            </a:r>
          </a:p>
        </p:txBody>
      </p:sp>
      <p:pic>
        <p:nvPicPr>
          <p:cNvPr id="27651" name="Picture 4" descr="surface o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1038" y="990600"/>
            <a:ext cx="2603500"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981817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9077" t="16911" r="21529"/>
          <a:stretch>
            <a:fillRect/>
          </a:stretch>
        </p:blipFill>
        <p:spPr bwMode="auto">
          <a:xfrm>
            <a:off x="22225" y="304800"/>
            <a:ext cx="5759450" cy="620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609600" y="457200"/>
            <a:ext cx="3995738" cy="523875"/>
          </a:xfrm>
          <a:prstGeom prst="rect">
            <a:avLst/>
          </a:prstGeom>
          <a:noFill/>
        </p:spPr>
        <p:txBody>
          <a:bodyPr wrap="none">
            <a:spAutoFit/>
          </a:bodyPr>
          <a:lstStyle/>
          <a:p>
            <a:pPr>
              <a:defRPr/>
            </a:pPr>
            <a:r>
              <a:rPr lang="en-US" sz="2800" dirty="0">
                <a:solidFill>
                  <a:schemeClr val="accent4">
                    <a:lumMod val="95000"/>
                    <a:lumOff val="5000"/>
                  </a:schemeClr>
                </a:solidFill>
              </a:rPr>
              <a:t>But it is a 4-D problem</a:t>
            </a:r>
          </a:p>
        </p:txBody>
      </p:sp>
      <p:pic>
        <p:nvPicPr>
          <p:cNvPr id="31748" name="Picture 2"/>
          <p:cNvPicPr>
            <a:picLocks noChangeAspect="1" noChangeArrowheads="1"/>
          </p:cNvPicPr>
          <p:nvPr/>
        </p:nvPicPr>
        <p:blipFill>
          <a:blip r:embed="rId3">
            <a:extLst>
              <a:ext uri="{28A0092B-C50C-407E-A947-70E740481C1C}">
                <a14:useLocalDpi xmlns:a14="http://schemas.microsoft.com/office/drawing/2010/main" val="0"/>
              </a:ext>
            </a:extLst>
          </a:blip>
          <a:srcRect l="11632" t="16505" r="21547" b="3273"/>
          <a:stretch>
            <a:fillRect/>
          </a:stretch>
        </p:blipFill>
        <p:spPr bwMode="auto">
          <a:xfrm>
            <a:off x="5843588" y="304800"/>
            <a:ext cx="3224212"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9700" name="TextBox 6"/>
          <p:cNvSpPr txBox="1">
            <a:spLocks noChangeArrowheads="1"/>
          </p:cNvSpPr>
          <p:nvPr/>
        </p:nvSpPr>
        <p:spPr bwMode="auto">
          <a:xfrm>
            <a:off x="5791200" y="4191000"/>
            <a:ext cx="3352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600" dirty="0">
                <a:solidFill>
                  <a:srgbClr val="10818B"/>
                </a:solidFill>
              </a:rPr>
              <a:t>• Model multiphase plume flow</a:t>
            </a:r>
          </a:p>
          <a:p>
            <a:pPr eaLnBrk="1" hangingPunct="1"/>
            <a:r>
              <a:rPr lang="en-US" sz="1600" dirty="0">
                <a:solidFill>
                  <a:srgbClr val="10818B"/>
                </a:solidFill>
              </a:rPr>
              <a:t>• Coupled to </a:t>
            </a:r>
            <a:r>
              <a:rPr lang="en-US" sz="1600" dirty="0" err="1">
                <a:solidFill>
                  <a:srgbClr val="10818B"/>
                </a:solidFill>
              </a:rPr>
              <a:t>GoM</a:t>
            </a:r>
            <a:r>
              <a:rPr lang="en-US" sz="1600" dirty="0">
                <a:solidFill>
                  <a:srgbClr val="10818B"/>
                </a:solidFill>
              </a:rPr>
              <a:t> circulation </a:t>
            </a:r>
          </a:p>
          <a:p>
            <a:pPr eaLnBrk="1" hangingPunct="1"/>
            <a:r>
              <a:rPr lang="en-US" sz="1600" dirty="0">
                <a:solidFill>
                  <a:srgbClr val="10818B"/>
                </a:solidFill>
              </a:rPr>
              <a:t>    models</a:t>
            </a:r>
          </a:p>
          <a:p>
            <a:pPr eaLnBrk="1" hangingPunct="1"/>
            <a:r>
              <a:rPr lang="en-US" sz="1600" dirty="0">
                <a:solidFill>
                  <a:srgbClr val="10818B"/>
                </a:solidFill>
              </a:rPr>
              <a:t>• Improve near-field modeling </a:t>
            </a:r>
          </a:p>
          <a:p>
            <a:pPr eaLnBrk="1" hangingPunct="1"/>
            <a:r>
              <a:rPr lang="en-US" sz="1600" dirty="0">
                <a:solidFill>
                  <a:srgbClr val="10818B"/>
                </a:solidFill>
              </a:rPr>
              <a:t>   w/better constraints behavior </a:t>
            </a:r>
          </a:p>
          <a:p>
            <a:pPr eaLnBrk="1" hangingPunct="1"/>
            <a:r>
              <a:rPr lang="en-US" sz="1600" dirty="0">
                <a:solidFill>
                  <a:srgbClr val="10818B"/>
                </a:solidFill>
              </a:rPr>
              <a:t>   of oil/gas/seawater mixture at </a:t>
            </a:r>
          </a:p>
          <a:p>
            <a:pPr eaLnBrk="1" hangingPunct="1"/>
            <a:r>
              <a:rPr lang="en-US" sz="1600" dirty="0">
                <a:solidFill>
                  <a:srgbClr val="10818B"/>
                </a:solidFill>
              </a:rPr>
              <a:t>   high-pressure</a:t>
            </a:r>
          </a:p>
        </p:txBody>
      </p:sp>
      <p:sp>
        <p:nvSpPr>
          <p:cNvPr id="29701" name="TextBox 7"/>
          <p:cNvSpPr txBox="1">
            <a:spLocks noChangeArrowheads="1"/>
          </p:cNvSpPr>
          <p:nvPr/>
        </p:nvSpPr>
        <p:spPr bwMode="auto">
          <a:xfrm>
            <a:off x="215900" y="6477000"/>
            <a:ext cx="4279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dirty="0" err="1">
                <a:solidFill>
                  <a:srgbClr val="10818B"/>
                </a:solidFill>
              </a:rPr>
              <a:t>Socolofsky</a:t>
            </a:r>
            <a:r>
              <a:rPr lang="en-US" sz="1800" dirty="0">
                <a:solidFill>
                  <a:srgbClr val="10818B"/>
                </a:solidFill>
              </a:rPr>
              <a:t>, TAMU; Paris, UM-RSMAS</a:t>
            </a:r>
          </a:p>
        </p:txBody>
      </p:sp>
      <p:pic>
        <p:nvPicPr>
          <p:cNvPr id="2970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4175" y="2971800"/>
            <a:ext cx="9874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06498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6096000" cy="1143000"/>
          </a:xfrm>
        </p:spPr>
        <p:txBody>
          <a:bodyPr/>
          <a:lstStyle/>
          <a:p>
            <a:pPr>
              <a:defRPr/>
            </a:pPr>
            <a:r>
              <a:rPr lang="en-US" sz="2800" dirty="0">
                <a:solidFill>
                  <a:srgbClr val="000000"/>
                </a:solidFill>
                <a:latin typeface="Arial" charset="0"/>
                <a:ea typeface="ＭＳ Ｐゴシック" charset="0"/>
              </a:rPr>
              <a:t>C-IMAGE Consortium Partners:</a:t>
            </a:r>
            <a:br>
              <a:rPr lang="en-US" sz="2800" dirty="0">
                <a:solidFill>
                  <a:srgbClr val="000000"/>
                </a:solidFill>
                <a:latin typeface="Arial" charset="0"/>
                <a:ea typeface="ＭＳ Ｐゴシック" charset="0"/>
              </a:rPr>
            </a:br>
            <a:r>
              <a:rPr lang="en-US" sz="2800" dirty="0">
                <a:solidFill>
                  <a:srgbClr val="000000"/>
                </a:solidFill>
                <a:latin typeface="Arial" charset="0"/>
                <a:ea typeface="ＭＳ Ｐゴシック" charset="0"/>
              </a:rPr>
              <a:t>assembling the world’s experts</a:t>
            </a:r>
          </a:p>
        </p:txBody>
      </p:sp>
      <p:sp>
        <p:nvSpPr>
          <p:cNvPr id="3" name="Content Placeholder 2"/>
          <p:cNvSpPr>
            <a:spLocks noGrp="1"/>
          </p:cNvSpPr>
          <p:nvPr>
            <p:ph idx="1"/>
          </p:nvPr>
        </p:nvSpPr>
        <p:spPr>
          <a:xfrm>
            <a:off x="457200" y="1600200"/>
            <a:ext cx="8001000" cy="4648200"/>
          </a:xfrm>
        </p:spPr>
        <p:txBody>
          <a:bodyPr/>
          <a:lstStyle/>
          <a:p>
            <a:pPr>
              <a:defRPr/>
            </a:pPr>
            <a:r>
              <a:rPr lang="en-US" sz="1800" b="1" dirty="0">
                <a:latin typeface="Arial" charset="0"/>
                <a:ea typeface="ＭＳ Ｐゴシック" charset="0"/>
              </a:rPr>
              <a:t>University of South Florida </a:t>
            </a:r>
            <a:r>
              <a:rPr lang="en-US" sz="1800" dirty="0">
                <a:latin typeface="Arial" charset="0"/>
                <a:ea typeface="ＭＳ Ｐゴシック" charset="0"/>
              </a:rPr>
              <a:t>– </a:t>
            </a:r>
            <a:r>
              <a:rPr lang="en-US" sz="1800" i="1" dirty="0">
                <a:latin typeface="Arial" charset="0"/>
                <a:ea typeface="ＭＳ Ｐゴシック" charset="0"/>
              </a:rPr>
              <a:t>L</a:t>
            </a:r>
            <a:r>
              <a:rPr lang="en-US" sz="1800" i="1" dirty="0" smtClean="0">
                <a:latin typeface="Arial" charset="0"/>
                <a:ea typeface="ＭＳ Ｐゴシック" charset="0"/>
              </a:rPr>
              <a:t>ead</a:t>
            </a:r>
            <a:r>
              <a:rPr lang="en-US" sz="1800" i="1" dirty="0">
                <a:latin typeface="Arial" charset="0"/>
                <a:ea typeface="ＭＳ Ｐゴシック" charset="0"/>
              </a:rPr>
              <a:t>, IT, education, various science</a:t>
            </a:r>
          </a:p>
          <a:p>
            <a:pPr>
              <a:defRPr/>
            </a:pPr>
            <a:r>
              <a:rPr lang="en-US" sz="1800" b="1" dirty="0">
                <a:latin typeface="Arial" charset="0"/>
                <a:ea typeface="ＭＳ Ｐゴシック" charset="0"/>
              </a:rPr>
              <a:t>Florida Institute of Oceanography </a:t>
            </a:r>
            <a:r>
              <a:rPr lang="en-US" sz="1800" dirty="0">
                <a:latin typeface="Arial" charset="0"/>
                <a:ea typeface="ＭＳ Ｐゴシック" charset="0"/>
              </a:rPr>
              <a:t>– </a:t>
            </a:r>
            <a:r>
              <a:rPr lang="en-US" sz="1800" i="1" dirty="0">
                <a:latin typeface="Arial" charset="0"/>
                <a:ea typeface="ＭＳ Ｐゴシック" charset="0"/>
              </a:rPr>
              <a:t>Research vessels</a:t>
            </a:r>
          </a:p>
          <a:p>
            <a:pPr>
              <a:defRPr/>
            </a:pPr>
            <a:r>
              <a:rPr lang="en-US" sz="1800" b="1" dirty="0">
                <a:latin typeface="Arial" charset="0"/>
                <a:ea typeface="ＭＳ Ｐゴシック" charset="0"/>
              </a:rPr>
              <a:t>Hamburg Technical University</a:t>
            </a:r>
            <a:r>
              <a:rPr lang="en-US" sz="1800" dirty="0">
                <a:latin typeface="Arial" charset="0"/>
                <a:ea typeface="ＭＳ Ｐゴシック" charset="0"/>
              </a:rPr>
              <a:t> – </a:t>
            </a:r>
            <a:r>
              <a:rPr lang="en-US" sz="1800" i="1" dirty="0">
                <a:latin typeface="Arial" charset="0"/>
                <a:ea typeface="ＭＳ Ｐゴシック" charset="0"/>
              </a:rPr>
              <a:t>High-P lab studies, velocity</a:t>
            </a:r>
          </a:p>
          <a:p>
            <a:pPr>
              <a:defRPr/>
            </a:pPr>
            <a:r>
              <a:rPr lang="en-US" sz="1800" b="1" dirty="0">
                <a:latin typeface="Arial" charset="0"/>
                <a:ea typeface="ＭＳ Ｐゴシック" charset="0"/>
              </a:rPr>
              <a:t>Texas A&amp;M University </a:t>
            </a:r>
            <a:r>
              <a:rPr lang="en-US" sz="1800" i="1" dirty="0">
                <a:latin typeface="Arial" charset="0"/>
                <a:ea typeface="ＭＳ Ｐゴシック" charset="0"/>
              </a:rPr>
              <a:t>– Oil physics and chemistry</a:t>
            </a:r>
          </a:p>
          <a:p>
            <a:pPr>
              <a:defRPr/>
            </a:pPr>
            <a:r>
              <a:rPr lang="en-US" sz="1800" b="1" dirty="0">
                <a:latin typeface="Arial" charset="0"/>
                <a:ea typeface="ＭＳ Ｐゴシック" charset="0"/>
              </a:rPr>
              <a:t>University of Calgary </a:t>
            </a:r>
            <a:r>
              <a:rPr lang="en-US" sz="1800" dirty="0">
                <a:latin typeface="Arial" charset="0"/>
                <a:ea typeface="ＭＳ Ｐゴシック" charset="0"/>
              </a:rPr>
              <a:t>– </a:t>
            </a:r>
            <a:r>
              <a:rPr lang="en-US" sz="1800" i="1" dirty="0">
                <a:latin typeface="Arial" charset="0"/>
                <a:ea typeface="ＭＳ Ｐゴシック" charset="0"/>
              </a:rPr>
              <a:t>HMW environmental exposure, partitioning</a:t>
            </a:r>
          </a:p>
          <a:p>
            <a:pPr>
              <a:defRPr/>
            </a:pPr>
            <a:r>
              <a:rPr lang="en-US" sz="1800" b="1" dirty="0" err="1">
                <a:latin typeface="Arial" charset="0"/>
                <a:ea typeface="ＭＳ Ｐゴシック" charset="0"/>
              </a:rPr>
              <a:t>Wageningen</a:t>
            </a:r>
            <a:r>
              <a:rPr lang="en-US" sz="1800" b="1" dirty="0">
                <a:latin typeface="Arial" charset="0"/>
                <a:ea typeface="ＭＳ Ｐゴシック" charset="0"/>
              </a:rPr>
              <a:t> University &amp; NHL – Netherlands</a:t>
            </a:r>
            <a:r>
              <a:rPr lang="en-US" sz="1800" dirty="0">
                <a:latin typeface="Arial" charset="0"/>
                <a:ea typeface="ＭＳ Ｐゴシック" charset="0"/>
              </a:rPr>
              <a:t> – </a:t>
            </a:r>
            <a:r>
              <a:rPr lang="en-US" sz="1800" i="1" dirty="0">
                <a:latin typeface="Arial" charset="0"/>
                <a:ea typeface="ＭＳ Ｐゴシック" charset="0"/>
              </a:rPr>
              <a:t>Decision support tool</a:t>
            </a:r>
          </a:p>
          <a:p>
            <a:pPr>
              <a:defRPr/>
            </a:pPr>
            <a:r>
              <a:rPr lang="en-US" sz="1800" b="1" dirty="0">
                <a:latin typeface="Arial" charset="0"/>
                <a:ea typeface="ＭＳ Ｐゴシック" charset="0"/>
              </a:rPr>
              <a:t>Eckerd College </a:t>
            </a:r>
            <a:r>
              <a:rPr lang="en-US" sz="1800" dirty="0">
                <a:latin typeface="Arial" charset="0"/>
                <a:ea typeface="ＭＳ Ｐゴシック" charset="0"/>
              </a:rPr>
              <a:t>- </a:t>
            </a:r>
            <a:r>
              <a:rPr lang="en-US" sz="1800" i="1" dirty="0">
                <a:latin typeface="Arial" charset="0"/>
                <a:ea typeface="ＭＳ Ｐゴシック" charset="0"/>
              </a:rPr>
              <a:t>Benthic stratigraphic studies</a:t>
            </a:r>
          </a:p>
          <a:p>
            <a:pPr>
              <a:defRPr/>
            </a:pPr>
            <a:r>
              <a:rPr lang="en-US" sz="1800" b="1" dirty="0">
                <a:latin typeface="Arial" charset="0"/>
                <a:ea typeface="ＭＳ Ｐゴシック" charset="0"/>
              </a:rPr>
              <a:t>University of West Florida  </a:t>
            </a:r>
            <a:r>
              <a:rPr lang="en-US" sz="1800" dirty="0">
                <a:latin typeface="Arial" charset="0"/>
                <a:ea typeface="ＭＳ Ｐゴシック" charset="0"/>
              </a:rPr>
              <a:t>- </a:t>
            </a:r>
            <a:r>
              <a:rPr lang="en-US" sz="1800" i="1" dirty="0">
                <a:latin typeface="Arial" charset="0"/>
                <a:ea typeface="ＭＳ Ｐゴシック" charset="0"/>
              </a:rPr>
              <a:t>Microbial studies</a:t>
            </a:r>
          </a:p>
          <a:p>
            <a:pPr>
              <a:defRPr/>
            </a:pPr>
            <a:r>
              <a:rPr lang="en-US" sz="1800" b="1" dirty="0">
                <a:latin typeface="Arial" charset="0"/>
                <a:ea typeface="ＭＳ Ｐゴシック" charset="0"/>
              </a:rPr>
              <a:t>Pennsylvania State University </a:t>
            </a:r>
            <a:r>
              <a:rPr lang="en-US" sz="1800" dirty="0">
                <a:latin typeface="Arial" charset="0"/>
                <a:ea typeface="ＭＳ Ｐゴシック" charset="0"/>
              </a:rPr>
              <a:t>– </a:t>
            </a:r>
            <a:r>
              <a:rPr lang="en-US" sz="1800" i="1" dirty="0">
                <a:latin typeface="Arial" charset="0"/>
                <a:ea typeface="ＭＳ Ｐゴシック" charset="0"/>
              </a:rPr>
              <a:t>Degrading enzymes, </a:t>
            </a:r>
            <a:r>
              <a:rPr lang="en-US" sz="1800" i="1" baseline="30000" dirty="0">
                <a:latin typeface="Arial" charset="0"/>
                <a:ea typeface="ＭＳ Ｐゴシック" charset="0"/>
              </a:rPr>
              <a:t>13</a:t>
            </a:r>
            <a:r>
              <a:rPr lang="en-US" sz="1800" i="1" dirty="0">
                <a:latin typeface="Arial" charset="0"/>
                <a:ea typeface="ＭＳ Ｐゴシック" charset="0"/>
              </a:rPr>
              <a:t>C, </a:t>
            </a:r>
            <a:r>
              <a:rPr lang="en-US" sz="1800" i="1" baseline="30000" dirty="0">
                <a:latin typeface="Arial" charset="0"/>
                <a:ea typeface="ＭＳ Ｐゴシック" charset="0"/>
              </a:rPr>
              <a:t>14</a:t>
            </a:r>
            <a:r>
              <a:rPr lang="en-US" sz="1800" i="1" dirty="0">
                <a:latin typeface="Arial" charset="0"/>
                <a:ea typeface="ＭＳ Ｐゴシック" charset="0"/>
              </a:rPr>
              <a:t>C studies</a:t>
            </a:r>
          </a:p>
          <a:p>
            <a:pPr>
              <a:defRPr/>
            </a:pPr>
            <a:r>
              <a:rPr lang="en-US" sz="1800" b="1" dirty="0">
                <a:latin typeface="Arial" charset="0"/>
                <a:ea typeface="ＭＳ Ｐゴシック" charset="0"/>
              </a:rPr>
              <a:t>University of Miami </a:t>
            </a:r>
            <a:r>
              <a:rPr lang="en-US" sz="1800" dirty="0">
                <a:latin typeface="Arial" charset="0"/>
                <a:ea typeface="ＭＳ Ｐゴシック" charset="0"/>
              </a:rPr>
              <a:t>– </a:t>
            </a:r>
            <a:r>
              <a:rPr lang="en-US" sz="1800" i="1" dirty="0">
                <a:latin typeface="Arial" charset="0"/>
                <a:ea typeface="ＭＳ Ｐゴシック" charset="0"/>
              </a:rPr>
              <a:t>Modeling oil distribution &amp; concentration</a:t>
            </a:r>
            <a:endParaRPr lang="en-US" sz="1800" dirty="0">
              <a:latin typeface="Arial" charset="0"/>
              <a:ea typeface="ＭＳ Ｐゴシック" charset="0"/>
            </a:endParaRPr>
          </a:p>
          <a:p>
            <a:pPr>
              <a:defRPr/>
            </a:pPr>
            <a:r>
              <a:rPr lang="en-US" sz="1800" b="1" dirty="0">
                <a:latin typeface="Arial" charset="0"/>
                <a:ea typeface="ＭＳ Ｐゴシック" charset="0"/>
              </a:rPr>
              <a:t>University of South Alabama </a:t>
            </a:r>
            <a:r>
              <a:rPr lang="en-US" sz="1800" dirty="0">
                <a:latin typeface="Arial" charset="0"/>
                <a:ea typeface="ＭＳ Ｐゴシック" charset="0"/>
              </a:rPr>
              <a:t>– </a:t>
            </a:r>
            <a:r>
              <a:rPr lang="en-US" sz="1800" i="1" dirty="0">
                <a:latin typeface="Arial" charset="0"/>
                <a:ea typeface="ＭＳ Ｐゴシック" charset="0"/>
              </a:rPr>
              <a:t>Fish community analyses</a:t>
            </a:r>
          </a:p>
          <a:p>
            <a:pPr>
              <a:defRPr/>
            </a:pPr>
            <a:r>
              <a:rPr lang="en-US" sz="1800" b="1" dirty="0">
                <a:latin typeface="Arial" charset="0"/>
                <a:ea typeface="ＭＳ Ｐゴシック" charset="0"/>
              </a:rPr>
              <a:t>Mote Marine Laboratory </a:t>
            </a:r>
            <a:r>
              <a:rPr lang="en-US" sz="1800" dirty="0">
                <a:latin typeface="Arial" charset="0"/>
                <a:ea typeface="ＭＳ Ｐゴシック" charset="0"/>
              </a:rPr>
              <a:t>- </a:t>
            </a:r>
            <a:r>
              <a:rPr lang="en-US" sz="1800" i="1" dirty="0">
                <a:latin typeface="Arial" charset="0"/>
                <a:ea typeface="ＭＳ Ｐゴシック" charset="0"/>
              </a:rPr>
              <a:t>Biomarkers -vertebrate exposure</a:t>
            </a:r>
          </a:p>
          <a:p>
            <a:pPr>
              <a:defRPr/>
            </a:pPr>
            <a:r>
              <a:rPr lang="en-US" sz="1800" b="1" dirty="0">
                <a:latin typeface="Arial" charset="0"/>
                <a:ea typeface="ＭＳ Ｐゴシック" charset="0"/>
              </a:rPr>
              <a:t>Scripps Institution of Oceanography </a:t>
            </a:r>
            <a:r>
              <a:rPr lang="en-US" sz="1800" dirty="0">
                <a:latin typeface="Arial" charset="0"/>
                <a:ea typeface="ＭＳ Ｐゴシック" charset="0"/>
              </a:rPr>
              <a:t>– </a:t>
            </a:r>
            <a:r>
              <a:rPr lang="en-US" sz="1800" i="1" dirty="0">
                <a:latin typeface="Arial" charset="0"/>
                <a:ea typeface="ＭＳ Ｐゴシック" charset="0"/>
              </a:rPr>
              <a:t>Marine mammals</a:t>
            </a:r>
          </a:p>
          <a:p>
            <a:pPr>
              <a:defRPr/>
            </a:pPr>
            <a:endParaRPr lang="en-US" sz="2000" dirty="0">
              <a:latin typeface="Arial" charset="0"/>
              <a:ea typeface="ＭＳ Ｐゴシック" charset="0"/>
            </a:endParaRPr>
          </a:p>
          <a:p>
            <a:pPr>
              <a:defRPr/>
            </a:pPr>
            <a:endParaRPr lang="en-US" sz="2000" dirty="0">
              <a:latin typeface="Arial" charset="0"/>
              <a:ea typeface="ＭＳ Ｐゴシック" charset="0"/>
            </a:endParaRPr>
          </a:p>
        </p:txBody>
      </p:sp>
      <p:sp>
        <p:nvSpPr>
          <p:cNvPr id="33796" name="TextBox 4"/>
          <p:cNvSpPr txBox="1">
            <a:spLocks noChangeArrowheads="1"/>
          </p:cNvSpPr>
          <p:nvPr/>
        </p:nvSpPr>
        <p:spPr bwMode="auto">
          <a:xfrm>
            <a:off x="1347788" y="11239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endParaRPr lang="en-US" sz="1800"/>
          </a:p>
        </p:txBody>
      </p:sp>
      <p:pic>
        <p:nvPicPr>
          <p:cNvPr id="3379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0"/>
            <a:ext cx="23241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875443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imagelog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3670" y="5591392"/>
            <a:ext cx="1829993" cy="1167129"/>
          </a:xfrm>
          <a:prstGeom prst="rect">
            <a:avLst/>
          </a:prstGeom>
          <a:ln>
            <a:noFill/>
          </a:ln>
          <a:effectLst>
            <a:outerShdw blurRad="292100" dist="139700" dir="2700000" algn="tl" rotWithShape="0">
              <a:srgbClr val="333333">
                <a:alpha val="65000"/>
              </a:srgbClr>
            </a:outerShdw>
          </a:effectLst>
        </p:spPr>
      </p:pic>
      <p:pic>
        <p:nvPicPr>
          <p:cNvPr id="74" name="Picture 7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242" y="631695"/>
            <a:ext cx="7620711" cy="5314374"/>
          </a:xfrm>
          <a:prstGeom prst="rect">
            <a:avLst/>
          </a:prstGeom>
        </p:spPr>
      </p:pic>
      <p:sp>
        <p:nvSpPr>
          <p:cNvPr id="75" name="Oval 74"/>
          <p:cNvSpPr/>
          <p:nvPr/>
        </p:nvSpPr>
        <p:spPr>
          <a:xfrm>
            <a:off x="685800" y="1752600"/>
            <a:ext cx="2867679" cy="2895600"/>
          </a:xfrm>
          <a:prstGeom prst="ellipse">
            <a:avLst/>
          </a:prstGeom>
          <a:solidFill>
            <a:srgbClr val="92D050">
              <a:alpha val="56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756910" y="3490912"/>
            <a:ext cx="3357890" cy="2684045"/>
          </a:xfrm>
          <a:prstGeom prst="ellipse">
            <a:avLst/>
          </a:prstGeom>
          <a:solidFill>
            <a:schemeClr val="accent4">
              <a:lumMod val="20000"/>
              <a:lumOff val="80000"/>
              <a:alpha val="56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6388729" y="1049755"/>
            <a:ext cx="1752600" cy="2441157"/>
          </a:xfrm>
          <a:prstGeom prst="ellipse">
            <a:avLst/>
          </a:prstGeom>
          <a:solidFill>
            <a:schemeClr val="accent6">
              <a:lumMod val="60000"/>
              <a:lumOff val="40000"/>
              <a:alpha val="56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2483480" y="1049755"/>
            <a:ext cx="2971800" cy="4741445"/>
          </a:xfrm>
          <a:prstGeom prst="ellipse">
            <a:avLst/>
          </a:prstGeom>
          <a:solidFill>
            <a:schemeClr val="accent5">
              <a:lumMod val="20000"/>
              <a:lumOff val="80000"/>
              <a:alpha val="56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4245604" y="932986"/>
            <a:ext cx="2971800" cy="4877264"/>
          </a:xfrm>
          <a:prstGeom prst="ellipse">
            <a:avLst/>
          </a:prstGeom>
          <a:solidFill>
            <a:schemeClr val="tx2">
              <a:lumMod val="90000"/>
              <a:alpha val="56000"/>
            </a:schemeClr>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6285307" y="2590800"/>
            <a:ext cx="2057400" cy="2774532"/>
          </a:xfrm>
          <a:prstGeom prst="ellipse">
            <a:avLst/>
          </a:prstGeom>
          <a:solidFill>
            <a:srgbClr val="F9A7FB">
              <a:alpha val="55686"/>
            </a:srgbClr>
          </a:solidFill>
          <a:ln>
            <a:solidFill>
              <a:srgbClr val="CE3E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457200" y="2113855"/>
            <a:ext cx="1066800" cy="646331"/>
          </a:xfrm>
          <a:prstGeom prst="rect">
            <a:avLst/>
          </a:prstGeom>
          <a:noFill/>
        </p:spPr>
        <p:txBody>
          <a:bodyPr wrap="square" rtlCol="0">
            <a:spAutoFit/>
          </a:bodyPr>
          <a:lstStyle/>
          <a:p>
            <a:r>
              <a:rPr lang="en-US" dirty="0" smtClean="0"/>
              <a:t>TAMU</a:t>
            </a:r>
          </a:p>
          <a:p>
            <a:r>
              <a:rPr lang="en-US" dirty="0" smtClean="0"/>
              <a:t>UMiami</a:t>
            </a:r>
            <a:endParaRPr lang="en-US" dirty="0"/>
          </a:p>
        </p:txBody>
      </p:sp>
      <p:sp>
        <p:nvSpPr>
          <p:cNvPr id="82" name="TextBox 81"/>
          <p:cNvSpPr txBox="1"/>
          <p:nvPr/>
        </p:nvSpPr>
        <p:spPr>
          <a:xfrm>
            <a:off x="152400" y="4536647"/>
            <a:ext cx="1066800" cy="646331"/>
          </a:xfrm>
          <a:prstGeom prst="rect">
            <a:avLst/>
          </a:prstGeom>
          <a:noFill/>
        </p:spPr>
        <p:txBody>
          <a:bodyPr wrap="square" rtlCol="0">
            <a:spAutoFit/>
          </a:bodyPr>
          <a:lstStyle/>
          <a:p>
            <a:r>
              <a:rPr lang="en-US" dirty="0" smtClean="0"/>
              <a:t>TUHH</a:t>
            </a:r>
          </a:p>
          <a:p>
            <a:r>
              <a:rPr lang="en-US" dirty="0" err="1" smtClean="0"/>
              <a:t>UCalgary</a:t>
            </a:r>
            <a:endParaRPr lang="en-US" dirty="0"/>
          </a:p>
        </p:txBody>
      </p:sp>
      <p:sp>
        <p:nvSpPr>
          <p:cNvPr id="85" name="TextBox 84"/>
          <p:cNvSpPr txBox="1"/>
          <p:nvPr/>
        </p:nvSpPr>
        <p:spPr>
          <a:xfrm>
            <a:off x="3438674" y="5673650"/>
            <a:ext cx="1895326" cy="923330"/>
          </a:xfrm>
          <a:prstGeom prst="rect">
            <a:avLst/>
          </a:prstGeom>
          <a:noFill/>
        </p:spPr>
        <p:txBody>
          <a:bodyPr wrap="square" rtlCol="0">
            <a:spAutoFit/>
          </a:bodyPr>
          <a:lstStyle/>
          <a:p>
            <a:r>
              <a:rPr lang="en-US" dirty="0" smtClean="0"/>
              <a:t>USF, Calgary, Eckerd, PSU, </a:t>
            </a:r>
            <a:r>
              <a:rPr lang="en-US" dirty="0" err="1" smtClean="0"/>
              <a:t>Wageningen,WFla</a:t>
            </a:r>
            <a:endParaRPr lang="en-US" dirty="0"/>
          </a:p>
        </p:txBody>
      </p:sp>
      <p:sp>
        <p:nvSpPr>
          <p:cNvPr id="86" name="TextBox 85"/>
          <p:cNvSpPr txBox="1"/>
          <p:nvPr/>
        </p:nvSpPr>
        <p:spPr>
          <a:xfrm>
            <a:off x="5257800" y="1049755"/>
            <a:ext cx="1352251" cy="923330"/>
          </a:xfrm>
          <a:prstGeom prst="rect">
            <a:avLst/>
          </a:prstGeom>
          <a:noFill/>
        </p:spPr>
        <p:txBody>
          <a:bodyPr wrap="square" rtlCol="0">
            <a:spAutoFit/>
          </a:bodyPr>
          <a:lstStyle/>
          <a:p>
            <a:r>
              <a:rPr lang="en-US" dirty="0" smtClean="0"/>
              <a:t>USF, Scripps, </a:t>
            </a:r>
            <a:r>
              <a:rPr lang="en-US" dirty="0" err="1" smtClean="0"/>
              <a:t>SAlabama</a:t>
            </a:r>
            <a:r>
              <a:rPr lang="en-US" dirty="0" smtClean="0"/>
              <a:t>, </a:t>
            </a:r>
            <a:r>
              <a:rPr lang="en-US" dirty="0" err="1" smtClean="0"/>
              <a:t>WFla</a:t>
            </a:r>
            <a:endParaRPr lang="en-US" dirty="0"/>
          </a:p>
        </p:txBody>
      </p:sp>
      <p:sp>
        <p:nvSpPr>
          <p:cNvPr id="87" name="TextBox 86"/>
          <p:cNvSpPr txBox="1"/>
          <p:nvPr/>
        </p:nvSpPr>
        <p:spPr>
          <a:xfrm>
            <a:off x="7848003" y="4790905"/>
            <a:ext cx="762000" cy="369332"/>
          </a:xfrm>
          <a:prstGeom prst="rect">
            <a:avLst/>
          </a:prstGeom>
          <a:noFill/>
        </p:spPr>
        <p:txBody>
          <a:bodyPr wrap="square" rtlCol="0">
            <a:spAutoFit/>
          </a:bodyPr>
          <a:lstStyle/>
          <a:p>
            <a:r>
              <a:rPr lang="en-US" dirty="0" smtClean="0"/>
              <a:t>USF</a:t>
            </a:r>
            <a:endParaRPr lang="en-US" dirty="0"/>
          </a:p>
        </p:txBody>
      </p:sp>
      <p:sp>
        <p:nvSpPr>
          <p:cNvPr id="88" name="TextBox 87"/>
          <p:cNvSpPr txBox="1"/>
          <p:nvPr/>
        </p:nvSpPr>
        <p:spPr>
          <a:xfrm>
            <a:off x="7465203" y="1221646"/>
            <a:ext cx="1352251" cy="369332"/>
          </a:xfrm>
          <a:prstGeom prst="rect">
            <a:avLst/>
          </a:prstGeom>
          <a:noFill/>
        </p:spPr>
        <p:txBody>
          <a:bodyPr wrap="square" rtlCol="0">
            <a:spAutoFit/>
          </a:bodyPr>
          <a:lstStyle/>
          <a:p>
            <a:r>
              <a:rPr lang="en-US" dirty="0" smtClean="0"/>
              <a:t>USF, Mote</a:t>
            </a:r>
            <a:endParaRPr lang="en-US" dirty="0"/>
          </a:p>
        </p:txBody>
      </p:sp>
    </p:spTree>
    <p:extLst>
      <p:ext uri="{BB962C8B-B14F-4D97-AF65-F5344CB8AC3E}">
        <p14:creationId xmlns:p14="http://schemas.microsoft.com/office/powerpoint/2010/main" val="14979796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77" grpId="0" animBg="1"/>
      <p:bldP spid="78" grpId="0" animBg="1"/>
      <p:bldP spid="79" grpId="0" animBg="1"/>
      <p:bldP spid="80" grpId="0" animBg="1"/>
      <p:bldP spid="81" grpId="0"/>
      <p:bldP spid="82" grpId="0"/>
      <p:bldP spid="85" grpId="0"/>
      <p:bldP spid="86" grpId="0"/>
      <p:bldP spid="87" grpId="0"/>
      <p:bldP spid="8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Hastings_GoMcruise201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5650" y="0"/>
            <a:ext cx="457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Hipes_snapp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69" y="17095"/>
            <a:ext cx="4578494" cy="6858000"/>
          </a:xfrm>
          <a:prstGeom prst="rect">
            <a:avLst/>
          </a:prstGeom>
        </p:spPr>
      </p:pic>
      <p:sp>
        <p:nvSpPr>
          <p:cNvPr id="4" name="TextBox 3"/>
          <p:cNvSpPr txBox="1"/>
          <p:nvPr/>
        </p:nvSpPr>
        <p:spPr>
          <a:xfrm>
            <a:off x="3276600" y="5257800"/>
            <a:ext cx="3579763" cy="646331"/>
          </a:xfrm>
          <a:prstGeom prst="rect">
            <a:avLst/>
          </a:prstGeom>
          <a:solidFill>
            <a:schemeClr val="bg1"/>
          </a:solidFill>
        </p:spPr>
        <p:txBody>
          <a:bodyPr wrap="none" rtlCol="0">
            <a:spAutoFit/>
          </a:bodyPr>
          <a:lstStyle/>
          <a:p>
            <a:pPr algn="ctr"/>
            <a:r>
              <a:rPr lang="en-US" dirty="0" smtClean="0"/>
              <a:t>Integrated sediment &amp; fish sampling</a:t>
            </a:r>
          </a:p>
          <a:p>
            <a:pPr algn="ctr"/>
            <a:r>
              <a:rPr lang="en-US" dirty="0" smtClean="0"/>
              <a:t>R/V </a:t>
            </a:r>
            <a:r>
              <a:rPr lang="en-US" i="1" dirty="0" err="1" smtClean="0"/>
              <a:t>Weatherbird</a:t>
            </a:r>
            <a:r>
              <a:rPr lang="en-US" i="1" dirty="0" smtClean="0"/>
              <a:t> II </a:t>
            </a:r>
            <a:r>
              <a:rPr lang="en-US" dirty="0" smtClean="0"/>
              <a:t>- 2012</a:t>
            </a:r>
            <a:endParaRPr lang="en-US" dirty="0"/>
          </a:p>
        </p:txBody>
      </p:sp>
      <p:pic>
        <p:nvPicPr>
          <p:cNvPr id="5" name="Picture 4" descr="cimagelog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85" y="5257800"/>
            <a:ext cx="2031115" cy="1295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349034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imagelog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85" y="152400"/>
            <a:ext cx="2031115" cy="1295400"/>
          </a:xfrm>
          <a:prstGeom prst="rect">
            <a:avLst/>
          </a:prstGeom>
          <a:ln>
            <a:noFill/>
          </a:ln>
          <a:effectLst>
            <a:outerShdw blurRad="292100" dist="139700" dir="2700000" algn="tl" rotWithShape="0">
              <a:srgbClr val="333333">
                <a:alpha val="65000"/>
              </a:srgbClr>
            </a:outerShdw>
          </a:effectLst>
        </p:spPr>
      </p:pic>
      <p:pic>
        <p:nvPicPr>
          <p:cNvPr id="7" name="Picture Placeholder 5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784850" y="1752600"/>
            <a:ext cx="3359150" cy="2341562"/>
          </a:xfrm>
          <a:prstGeom prst="rect">
            <a:avLst/>
          </a:prstGeom>
        </p:spPr>
      </p:pic>
      <p:pic>
        <p:nvPicPr>
          <p:cNvPr id="10" name="Picture Placeholder 9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0" y="1731962"/>
            <a:ext cx="3571192" cy="2399922"/>
          </a:xfrm>
          <a:prstGeom prst="rect">
            <a:avLst/>
          </a:prstGeom>
        </p:spPr>
      </p:pic>
      <p:sp>
        <p:nvSpPr>
          <p:cNvPr id="11" name="TextBox 10"/>
          <p:cNvSpPr txBox="1"/>
          <p:nvPr/>
        </p:nvSpPr>
        <p:spPr>
          <a:xfrm>
            <a:off x="2209801" y="112693"/>
            <a:ext cx="6705600" cy="1384995"/>
          </a:xfrm>
          <a:prstGeom prst="rect">
            <a:avLst/>
          </a:prstGeom>
          <a:noFill/>
        </p:spPr>
        <p:txBody>
          <a:bodyPr wrap="square" rtlCol="0">
            <a:spAutoFit/>
          </a:bodyPr>
          <a:lstStyle/>
          <a:p>
            <a:pPr algn="ctr"/>
            <a:r>
              <a:rPr lang="en-US" sz="2800" b="1" dirty="0" smtClean="0">
                <a:solidFill>
                  <a:srgbClr val="10818B"/>
                </a:solidFill>
                <a:latin typeface="Century Gothic"/>
                <a:cs typeface="Century Gothic"/>
              </a:rPr>
              <a:t>Communication &amp; Outreach </a:t>
            </a:r>
          </a:p>
          <a:p>
            <a:pPr algn="ctr"/>
            <a:r>
              <a:rPr lang="en-US" sz="2800" b="1" dirty="0" smtClean="0">
                <a:solidFill>
                  <a:srgbClr val="10818B"/>
                </a:solidFill>
                <a:latin typeface="Century Gothic"/>
                <a:cs typeface="Century Gothic"/>
              </a:rPr>
              <a:t>Teacher @Sea Research Program</a:t>
            </a:r>
          </a:p>
          <a:p>
            <a:pPr algn="ctr"/>
            <a:r>
              <a:rPr lang="en-US" sz="2800" b="1" dirty="0" smtClean="0">
                <a:solidFill>
                  <a:srgbClr val="10818B"/>
                </a:solidFill>
                <a:latin typeface="Century Gothic"/>
                <a:cs typeface="Century Gothic"/>
              </a:rPr>
              <a:t>RESULTS</a:t>
            </a:r>
          </a:p>
        </p:txBody>
      </p:sp>
      <p:pic>
        <p:nvPicPr>
          <p:cNvPr id="13" name="Picture Placeholder 10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2971800" y="1676400"/>
            <a:ext cx="3623610" cy="2434586"/>
          </a:xfrm>
          <a:prstGeom prst="rect">
            <a:avLst/>
          </a:prstGeom>
        </p:spPr>
      </p:pic>
      <p:sp>
        <p:nvSpPr>
          <p:cNvPr id="15" name="Rectangle 14"/>
          <p:cNvSpPr/>
          <p:nvPr/>
        </p:nvSpPr>
        <p:spPr>
          <a:xfrm>
            <a:off x="178685" y="4648200"/>
            <a:ext cx="8812915" cy="1815882"/>
          </a:xfrm>
          <a:prstGeom prst="rect">
            <a:avLst/>
          </a:prstGeom>
        </p:spPr>
        <p:txBody>
          <a:bodyPr wrap="square">
            <a:spAutoFit/>
          </a:bodyPr>
          <a:lstStyle/>
          <a:p>
            <a:pPr marL="457200" indent="-457200">
              <a:buFont typeface="Arial" pitchFamily="34" charset="0"/>
              <a:buChar char="•"/>
            </a:pPr>
            <a:endParaRPr lang="en-US" sz="2800" dirty="0" smtClean="0">
              <a:solidFill>
                <a:prstClr val="white"/>
              </a:solidFill>
              <a:latin typeface="Elephant" pitchFamily="18" charset="0"/>
            </a:endParaRPr>
          </a:p>
          <a:p>
            <a:pPr marL="457200" indent="-457200" algn="ctr">
              <a:buFont typeface="Arial" pitchFamily="34" charset="0"/>
              <a:buChar char="•"/>
            </a:pPr>
            <a:endParaRPr lang="en-US" sz="2800" dirty="0">
              <a:solidFill>
                <a:prstClr val="white"/>
              </a:solidFill>
              <a:latin typeface="Elephant" pitchFamily="18" charset="0"/>
            </a:endParaRPr>
          </a:p>
          <a:p>
            <a:pPr marL="457200" indent="-457200" algn="ctr">
              <a:buFont typeface="Arial" pitchFamily="34" charset="0"/>
              <a:buChar char="•"/>
            </a:pPr>
            <a:endParaRPr lang="en-US" sz="2800" dirty="0" smtClean="0">
              <a:solidFill>
                <a:prstClr val="white"/>
              </a:solidFill>
              <a:latin typeface="Elephant" pitchFamily="18" charset="0"/>
            </a:endParaRPr>
          </a:p>
          <a:p>
            <a:endParaRPr lang="en-US" sz="2800" dirty="0">
              <a:solidFill>
                <a:prstClr val="white"/>
              </a:solidFill>
              <a:latin typeface="Elephant" pitchFamily="18" charset="0"/>
            </a:endParaRPr>
          </a:p>
        </p:txBody>
      </p:sp>
      <p:sp>
        <p:nvSpPr>
          <p:cNvPr id="16" name="Rectangle 15"/>
          <p:cNvSpPr/>
          <p:nvPr/>
        </p:nvSpPr>
        <p:spPr>
          <a:xfrm>
            <a:off x="712085" y="4191000"/>
            <a:ext cx="7822315" cy="2308324"/>
          </a:xfrm>
          <a:prstGeom prst="rect">
            <a:avLst/>
          </a:prstGeom>
        </p:spPr>
        <p:txBody>
          <a:bodyPr wrap="square">
            <a:spAutoFit/>
          </a:bodyPr>
          <a:lstStyle/>
          <a:p>
            <a:pPr marL="300008" indent="-300008">
              <a:buFont typeface="Arial" pitchFamily="34" charset="0"/>
              <a:buChar char="•"/>
            </a:pPr>
            <a:r>
              <a:rPr lang="en-US" sz="2400" b="1" dirty="0" smtClean="0">
                <a:solidFill>
                  <a:srgbClr val="10818B"/>
                </a:solidFill>
              </a:rPr>
              <a:t>2 HS &amp; 1 MS Teacher sailed (Aug &amp; Nov 2012 cruises)</a:t>
            </a:r>
          </a:p>
          <a:p>
            <a:pPr marL="300008" indent="-300008">
              <a:buFont typeface="Arial" pitchFamily="34" charset="0"/>
              <a:buChar char="•"/>
            </a:pPr>
            <a:r>
              <a:rPr lang="en-US" sz="2400" b="1" dirty="0" smtClean="0">
                <a:solidFill>
                  <a:srgbClr val="10818B"/>
                </a:solidFill>
              </a:rPr>
              <a:t>26 Blog posts, feat. 6 scientists, 2 postdocs, 7 G students</a:t>
            </a:r>
          </a:p>
          <a:p>
            <a:pPr marL="300008" indent="-300008">
              <a:buFont typeface="Arial" pitchFamily="34" charset="0"/>
              <a:buChar char="•"/>
            </a:pPr>
            <a:r>
              <a:rPr lang="en-US" sz="2400" b="1" dirty="0" smtClean="0">
                <a:solidFill>
                  <a:srgbClr val="10818B"/>
                </a:solidFill>
              </a:rPr>
              <a:t>&gt; 10,000 Re-tweets (</a:t>
            </a:r>
            <a:r>
              <a:rPr lang="en-US" sz="2400" b="1" i="1" dirty="0" smtClean="0">
                <a:solidFill>
                  <a:srgbClr val="10818B"/>
                </a:solidFill>
              </a:rPr>
              <a:t>source, USF Mass Comm.</a:t>
            </a:r>
            <a:r>
              <a:rPr lang="en-US" sz="2400" b="1" dirty="0" smtClean="0">
                <a:solidFill>
                  <a:srgbClr val="10818B"/>
                </a:solidFill>
              </a:rPr>
              <a:t>)</a:t>
            </a:r>
          </a:p>
          <a:p>
            <a:pPr marL="300008" indent="-300008">
              <a:buFont typeface="Arial" pitchFamily="34" charset="0"/>
              <a:buChar char="•"/>
            </a:pPr>
            <a:r>
              <a:rPr lang="en-US" sz="2400" b="1" dirty="0" smtClean="0">
                <a:solidFill>
                  <a:srgbClr val="10818B"/>
                </a:solidFill>
              </a:rPr>
              <a:t>10 Schools direct participation via Skype broadcasts </a:t>
            </a:r>
          </a:p>
          <a:p>
            <a:pPr marL="300008" indent="-300008">
              <a:buFont typeface="Arial" pitchFamily="34" charset="0"/>
              <a:buChar char="•"/>
            </a:pPr>
            <a:r>
              <a:rPr lang="en-US" sz="2400" b="1" dirty="0" smtClean="0">
                <a:solidFill>
                  <a:srgbClr val="10818B"/>
                </a:solidFill>
              </a:rPr>
              <a:t>~700 students remotely participated in the expeditions</a:t>
            </a:r>
          </a:p>
          <a:p>
            <a:pPr marL="300008" indent="-300008">
              <a:buFont typeface="Arial" pitchFamily="34" charset="0"/>
              <a:buChar char="•"/>
            </a:pPr>
            <a:r>
              <a:rPr lang="en-US" sz="2400" b="1" dirty="0" smtClean="0">
                <a:solidFill>
                  <a:srgbClr val="10818B"/>
                </a:solidFill>
              </a:rPr>
              <a:t>146 student questions answered LIVE or via email</a:t>
            </a:r>
          </a:p>
        </p:txBody>
      </p:sp>
    </p:spTree>
    <p:extLst>
      <p:ext uri="{BB962C8B-B14F-4D97-AF65-F5344CB8AC3E}">
        <p14:creationId xmlns:p14="http://schemas.microsoft.com/office/powerpoint/2010/main" val="379187574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1" y="188893"/>
            <a:ext cx="7238999" cy="954107"/>
          </a:xfrm>
          <a:prstGeom prst="rect">
            <a:avLst/>
          </a:prstGeom>
          <a:noFill/>
        </p:spPr>
        <p:txBody>
          <a:bodyPr wrap="square" rtlCol="0">
            <a:spAutoFit/>
          </a:bodyPr>
          <a:lstStyle/>
          <a:p>
            <a:pPr algn="ctr"/>
            <a:r>
              <a:rPr lang="en-US" sz="2800" b="1" dirty="0" smtClean="0">
                <a:solidFill>
                  <a:srgbClr val="10818B"/>
                </a:solidFill>
                <a:latin typeface="Century Gothic"/>
                <a:cs typeface="Century Gothic"/>
              </a:rPr>
              <a:t>Communication &amp; Outreach </a:t>
            </a:r>
          </a:p>
          <a:p>
            <a:pPr algn="ctr"/>
            <a:r>
              <a:rPr lang="en-US" sz="2800" b="1" dirty="0" smtClean="0">
                <a:solidFill>
                  <a:srgbClr val="10818B"/>
                </a:solidFill>
                <a:latin typeface="Century Gothic"/>
                <a:cs typeface="Century Gothic"/>
              </a:rPr>
              <a:t>Communication:  Engaging the Public</a:t>
            </a:r>
          </a:p>
        </p:txBody>
      </p:sp>
      <p:pic>
        <p:nvPicPr>
          <p:cNvPr id="3" name="Picture 2" descr="cimagelog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85" y="152400"/>
            <a:ext cx="2031115" cy="1295400"/>
          </a:xfrm>
          <a:prstGeom prst="rect">
            <a:avLst/>
          </a:prstGeom>
          <a:ln>
            <a:noFill/>
          </a:ln>
          <a:effectLst>
            <a:outerShdw blurRad="292100" dist="139700" dir="2700000" algn="tl" rotWithShape="0">
              <a:srgbClr val="333333">
                <a:alpha val="65000"/>
              </a:srgbClr>
            </a:outerShdw>
          </a:effectLst>
        </p:spPr>
      </p:pic>
      <p:sp>
        <p:nvSpPr>
          <p:cNvPr id="8" name="Content Placeholder 2"/>
          <p:cNvSpPr txBox="1">
            <a:spLocks noGrp="1"/>
          </p:cNvSpPr>
          <p:nvPr>
            <p:ph sz="half" idx="1"/>
          </p:nvPr>
        </p:nvSpPr>
        <p:spPr>
          <a:xfrm>
            <a:off x="381000" y="1752600"/>
            <a:ext cx="4145280" cy="4800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6075" indent="-230188" algn="l">
              <a:buFont typeface="Arial"/>
              <a:buChar char="•"/>
              <a:defRPr/>
            </a:pPr>
            <a:r>
              <a:rPr lang="en-US" sz="2800" b="1" dirty="0" smtClean="0">
                <a:solidFill>
                  <a:srgbClr val="10818B"/>
                </a:solidFill>
              </a:rPr>
              <a:t>Public Media WUSF</a:t>
            </a:r>
          </a:p>
          <a:p>
            <a:pPr marL="688975" indent="-342900" algn="l">
              <a:buFontTx/>
              <a:buChar char="-"/>
              <a:defRPr/>
            </a:pPr>
            <a:r>
              <a:rPr lang="en-US" sz="2400" dirty="0" smtClean="0">
                <a:solidFill>
                  <a:srgbClr val="10818B"/>
                </a:solidFill>
              </a:rPr>
              <a:t>2  </a:t>
            </a:r>
            <a:r>
              <a:rPr lang="en-US" sz="2400" b="1" dirty="0">
                <a:solidFill>
                  <a:srgbClr val="10818B"/>
                </a:solidFill>
              </a:rPr>
              <a:t>CIMAGE podcasts</a:t>
            </a:r>
            <a:r>
              <a:rPr lang="en-US" sz="2400" dirty="0">
                <a:solidFill>
                  <a:srgbClr val="10818B"/>
                </a:solidFill>
              </a:rPr>
              <a:t>, </a:t>
            </a:r>
            <a:r>
              <a:rPr lang="en-US" sz="2400" dirty="0" smtClean="0">
                <a:solidFill>
                  <a:srgbClr val="10818B"/>
                </a:solidFill>
              </a:rPr>
              <a:t>the </a:t>
            </a:r>
            <a:r>
              <a:rPr lang="en-US" sz="2400" dirty="0">
                <a:solidFill>
                  <a:srgbClr val="10818B"/>
                </a:solidFill>
              </a:rPr>
              <a:t>Loop</a:t>
            </a:r>
            <a:r>
              <a:rPr lang="en-US" sz="2400" dirty="0" smtClean="0">
                <a:solidFill>
                  <a:srgbClr val="10818B"/>
                </a:solidFill>
              </a:rPr>
              <a:t>, </a:t>
            </a:r>
            <a:r>
              <a:rPr lang="en-US" sz="2400" dirty="0">
                <a:solidFill>
                  <a:srgbClr val="10818B"/>
                </a:solidFill>
              </a:rPr>
              <a:t>(300K) </a:t>
            </a:r>
            <a:r>
              <a:rPr lang="en-US" sz="2400" dirty="0" smtClean="0">
                <a:solidFill>
                  <a:srgbClr val="10818B"/>
                </a:solidFill>
              </a:rPr>
              <a:t>featuring </a:t>
            </a:r>
            <a:r>
              <a:rPr lang="en-US" sz="2400" dirty="0" err="1" smtClean="0">
                <a:solidFill>
                  <a:srgbClr val="10818B"/>
                </a:solidFill>
              </a:rPr>
              <a:t>Murawski</a:t>
            </a:r>
            <a:r>
              <a:rPr lang="en-US" sz="2400" dirty="0" smtClean="0">
                <a:solidFill>
                  <a:srgbClr val="10818B"/>
                </a:solidFill>
              </a:rPr>
              <a:t> &amp; Hollander</a:t>
            </a:r>
          </a:p>
          <a:p>
            <a:pPr marL="346075" algn="l">
              <a:defRPr/>
            </a:pPr>
            <a:endParaRPr lang="en-US" sz="2400" dirty="0" smtClean="0">
              <a:solidFill>
                <a:srgbClr val="10818B"/>
              </a:solidFill>
            </a:endParaRPr>
          </a:p>
          <a:p>
            <a:pPr marL="346075" indent="-230188" algn="l">
              <a:buFont typeface="Arial"/>
              <a:buChar char="•"/>
              <a:defRPr/>
            </a:pPr>
            <a:r>
              <a:rPr lang="en-US" sz="2800" dirty="0" smtClean="0">
                <a:solidFill>
                  <a:srgbClr val="10818B"/>
                </a:solidFill>
              </a:rPr>
              <a:t> </a:t>
            </a:r>
            <a:r>
              <a:rPr lang="en-US" sz="2800" b="1" dirty="0" smtClean="0">
                <a:solidFill>
                  <a:srgbClr val="10818B"/>
                </a:solidFill>
              </a:rPr>
              <a:t>Science Festival (</a:t>
            </a:r>
            <a:r>
              <a:rPr lang="en-US" sz="2800" dirty="0" smtClean="0">
                <a:solidFill>
                  <a:srgbClr val="10818B"/>
                </a:solidFill>
              </a:rPr>
              <a:t>12K)</a:t>
            </a:r>
            <a:br>
              <a:rPr lang="en-US" sz="2800" dirty="0" smtClean="0">
                <a:solidFill>
                  <a:srgbClr val="10818B"/>
                </a:solidFill>
              </a:rPr>
            </a:br>
            <a:r>
              <a:rPr lang="en-US" sz="2400" dirty="0" smtClean="0">
                <a:solidFill>
                  <a:srgbClr val="10818B"/>
                </a:solidFill>
              </a:rPr>
              <a:t>- 2  </a:t>
            </a:r>
            <a:r>
              <a:rPr lang="en-US" sz="2400" b="1" dirty="0">
                <a:solidFill>
                  <a:srgbClr val="10818B"/>
                </a:solidFill>
              </a:rPr>
              <a:t>CIMAGE </a:t>
            </a:r>
            <a:r>
              <a:rPr lang="en-US" sz="2400" b="1" dirty="0" smtClean="0">
                <a:solidFill>
                  <a:srgbClr val="10818B"/>
                </a:solidFill>
              </a:rPr>
              <a:t>Exhibits</a:t>
            </a:r>
          </a:p>
          <a:p>
            <a:pPr marL="115887" algn="l">
              <a:defRPr/>
            </a:pPr>
            <a:endParaRPr lang="en-US" sz="2400" b="1" dirty="0" smtClean="0">
              <a:solidFill>
                <a:srgbClr val="10818B"/>
              </a:solidFill>
            </a:endParaRPr>
          </a:p>
          <a:p>
            <a:pPr marL="346075" indent="-230188" algn="l">
              <a:buFont typeface="Arial"/>
              <a:buChar char="•"/>
              <a:defRPr/>
            </a:pPr>
            <a:r>
              <a:rPr lang="en-US" sz="2800" dirty="0">
                <a:solidFill>
                  <a:srgbClr val="10818B"/>
                </a:solidFill>
              </a:rPr>
              <a:t> </a:t>
            </a:r>
            <a:r>
              <a:rPr lang="en-US" sz="2800" b="1" dirty="0" smtClean="0">
                <a:solidFill>
                  <a:srgbClr val="10818B"/>
                </a:solidFill>
              </a:rPr>
              <a:t>Public Lectures </a:t>
            </a:r>
            <a:r>
              <a:rPr lang="en-US" sz="2800" dirty="0" smtClean="0">
                <a:solidFill>
                  <a:srgbClr val="10818B"/>
                </a:solidFill>
              </a:rPr>
              <a:t>(~200)</a:t>
            </a:r>
            <a:r>
              <a:rPr lang="en-US" sz="2800" dirty="0">
                <a:solidFill>
                  <a:srgbClr val="10818B"/>
                </a:solidFill>
              </a:rPr>
              <a:t/>
            </a:r>
            <a:br>
              <a:rPr lang="en-US" sz="2800" dirty="0">
                <a:solidFill>
                  <a:srgbClr val="10818B"/>
                </a:solidFill>
              </a:rPr>
            </a:br>
            <a:r>
              <a:rPr lang="en-US" sz="2400" dirty="0" smtClean="0">
                <a:solidFill>
                  <a:srgbClr val="10818B"/>
                </a:solidFill>
              </a:rPr>
              <a:t>- Florida Marine  Science</a:t>
            </a:r>
            <a:br>
              <a:rPr lang="en-US" sz="2400" dirty="0" smtClean="0">
                <a:solidFill>
                  <a:srgbClr val="10818B"/>
                </a:solidFill>
              </a:rPr>
            </a:br>
            <a:r>
              <a:rPr lang="en-US" sz="2400" dirty="0" smtClean="0">
                <a:solidFill>
                  <a:srgbClr val="10818B"/>
                </a:solidFill>
              </a:rPr>
              <a:t>  Educators </a:t>
            </a:r>
            <a:endParaRPr lang="en-US" sz="2400" dirty="0">
              <a:solidFill>
                <a:srgbClr val="10818B"/>
              </a:solidFill>
            </a:endParaRPr>
          </a:p>
          <a:p>
            <a:pPr marL="457200" indent="-457200" algn="l">
              <a:buFontTx/>
              <a:buChar char="-"/>
              <a:defRPr/>
            </a:pPr>
            <a:endParaRPr lang="en-US" b="1" dirty="0" smtClean="0">
              <a:solidFill>
                <a:schemeClr val="tx1"/>
              </a:solidFill>
            </a:endParaRPr>
          </a:p>
        </p:txBody>
      </p:sp>
      <p:pic>
        <p:nvPicPr>
          <p:cNvPr id="2050" name="Picture 2" descr="D:\Seagate Dashboard 2.0\CMS-GREELY\Teresa\Backup\04fcbc52-752b-4748-8926-35b18df75e54\20121101_092343_Teresa\C\Users\Teresa\Documents\C-IMAGE\Teacher At Sea\C-IMAGE AUG 2012 Photos-Blog\personality pics\IMG_166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2403768"/>
            <a:ext cx="4389120" cy="29302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16013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dirty="0" smtClean="0">
                <a:solidFill>
                  <a:srgbClr val="10818B"/>
                </a:solidFill>
                <a:latin typeface="Century Gothic"/>
                <a:cs typeface="Century Gothic"/>
              </a:rPr>
              <a:t>Development</a:t>
            </a:r>
            <a:endParaRPr lang="en-US" sz="3600" dirty="0">
              <a:solidFill>
                <a:srgbClr val="10818B"/>
              </a:solidFill>
              <a:latin typeface="Century Gothic"/>
              <a:cs typeface="Century Gothic"/>
            </a:endParaRPr>
          </a:p>
        </p:txBody>
      </p:sp>
      <p:sp>
        <p:nvSpPr>
          <p:cNvPr id="3" name="Content Placeholder 2"/>
          <p:cNvSpPr>
            <a:spLocks noGrp="1"/>
          </p:cNvSpPr>
          <p:nvPr>
            <p:ph idx="1"/>
          </p:nvPr>
        </p:nvSpPr>
        <p:spPr>
          <a:xfrm>
            <a:off x="4648200" y="1676400"/>
            <a:ext cx="4572000" cy="2286000"/>
          </a:xfrm>
        </p:spPr>
        <p:txBody>
          <a:bodyPr>
            <a:normAutofit fontScale="85000" lnSpcReduction="20000"/>
          </a:bodyPr>
          <a:lstStyle/>
          <a:p>
            <a:pPr marL="0" indent="0">
              <a:buNone/>
            </a:pPr>
            <a:r>
              <a:rPr lang="en-US" dirty="0" smtClean="0"/>
              <a:t>Through the generosity of many friends and alumni, the USF Foundation provided over $300,000 in support of the 2012-2012 College of Marine Science Fellows.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447789"/>
            <a:ext cx="4220828" cy="3020014"/>
          </a:xfrm>
          <a:prstGeom prst="rect">
            <a:avLst/>
          </a:prstGeom>
          <a:solidFill>
            <a:srgbClr val="FFFFFF">
              <a:shade val="85000"/>
            </a:srgbClr>
          </a:solidFill>
          <a:ln w="88900" cap="sq">
            <a:solidFill>
              <a:srgbClr val="FFFFFF"/>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3071431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sz="3600" dirty="0" smtClean="0">
                <a:solidFill>
                  <a:srgbClr val="10818B"/>
                </a:solidFill>
                <a:latin typeface="Century Gothic"/>
                <a:cs typeface="Century Gothic"/>
              </a:rPr>
              <a:t>CMS Development FY13 &gt;$10,000 gifts</a:t>
            </a:r>
            <a:endParaRPr lang="en-US" sz="3600" dirty="0">
              <a:solidFill>
                <a:srgbClr val="10818B"/>
              </a:solidFill>
              <a:latin typeface="Century Gothic"/>
              <a:cs typeface="Century Gothic"/>
            </a:endParaRPr>
          </a:p>
        </p:txBody>
      </p:sp>
      <p:sp>
        <p:nvSpPr>
          <p:cNvPr id="3" name="Content Placeholder 2"/>
          <p:cNvSpPr>
            <a:spLocks noGrp="1"/>
          </p:cNvSpPr>
          <p:nvPr>
            <p:ph idx="1"/>
          </p:nvPr>
        </p:nvSpPr>
        <p:spPr/>
        <p:txBody>
          <a:bodyPr>
            <a:normAutofit fontScale="77500" lnSpcReduction="20000"/>
          </a:bodyPr>
          <a:lstStyle/>
          <a:p>
            <a:pPr marL="0" indent="0">
              <a:buNone/>
            </a:pPr>
            <a:r>
              <a:rPr lang="en-US" dirty="0"/>
              <a:t>Guy Harvey Ocean Foundation - $30,000 in support of Detection of Planktonic Grouper Larvae research</a:t>
            </a:r>
            <a:br>
              <a:rPr lang="en-US" dirty="0"/>
            </a:br>
            <a:r>
              <a:rPr lang="en-US" dirty="0"/>
              <a:t/>
            </a:r>
            <a:br>
              <a:rPr lang="en-US" dirty="0"/>
            </a:br>
            <a:r>
              <a:rPr lang="en-US" dirty="0"/>
              <a:t>Mary and William Hogarth - $20,000 in support of The William T. Hogarth Fellowship in Marine Mammals</a:t>
            </a:r>
            <a:br>
              <a:rPr lang="en-US" dirty="0"/>
            </a:br>
            <a:r>
              <a:rPr lang="en-US" dirty="0"/>
              <a:t/>
            </a:r>
            <a:br>
              <a:rPr lang="en-US" dirty="0"/>
            </a:br>
            <a:r>
              <a:rPr lang="en-US" dirty="0"/>
              <a:t>Progress Energy Florida - $10,000 in support of the Oceanography Camp for Girls.</a:t>
            </a:r>
            <a:br>
              <a:rPr lang="en-US" dirty="0"/>
            </a:br>
            <a:r>
              <a:rPr lang="en-US" dirty="0"/>
              <a:t/>
            </a:r>
            <a:br>
              <a:rPr lang="en-US" dirty="0"/>
            </a:br>
            <a:r>
              <a:rPr lang="en-US" dirty="0"/>
              <a:t/>
            </a:r>
            <a:br>
              <a:rPr lang="en-US" dirty="0"/>
            </a:br>
            <a:r>
              <a:rPr lang="en-US" dirty="0"/>
              <a:t>This year the number of College of Marine Science donors represents a 47.17%  increase from the previous year.</a:t>
            </a:r>
            <a:r>
              <a:rPr lang="en-US" sz="3600" dirty="0"/>
              <a:t/>
            </a:r>
            <a:br>
              <a:rPr lang="en-US" sz="3600" dirty="0"/>
            </a:br>
            <a:endParaRPr lang="en-US" dirty="0"/>
          </a:p>
        </p:txBody>
      </p:sp>
    </p:spTree>
    <p:extLst>
      <p:ext uri="{BB962C8B-B14F-4D97-AF65-F5344CB8AC3E}">
        <p14:creationId xmlns:p14="http://schemas.microsoft.com/office/powerpoint/2010/main" val="18558934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244802120"/>
              </p:ext>
            </p:extLst>
          </p:nvPr>
        </p:nvGraphicFramePr>
        <p:xfrm>
          <a:off x="294163" y="248897"/>
          <a:ext cx="8672286" cy="62895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3157611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dirty="0" smtClean="0">
                <a:solidFill>
                  <a:srgbClr val="10818B"/>
                </a:solidFill>
                <a:latin typeface="Century Gothic"/>
                <a:cs typeface="Century Gothic"/>
              </a:rPr>
              <a:t>Looking Forward</a:t>
            </a:r>
            <a:endParaRPr lang="en-US" sz="3600" dirty="0">
              <a:solidFill>
                <a:srgbClr val="10818B"/>
              </a:solidFill>
              <a:latin typeface="Century Gothic"/>
              <a:cs typeface="Century Gothic"/>
            </a:endParaRPr>
          </a:p>
        </p:txBody>
      </p:sp>
      <p:sp>
        <p:nvSpPr>
          <p:cNvPr id="3" name="Content Placeholder 2"/>
          <p:cNvSpPr>
            <a:spLocks noGrp="1"/>
          </p:cNvSpPr>
          <p:nvPr>
            <p:ph idx="1"/>
          </p:nvPr>
        </p:nvSpPr>
        <p:spPr>
          <a:xfrm>
            <a:off x="457200" y="1371600"/>
            <a:ext cx="8229600" cy="4525963"/>
          </a:xfrm>
        </p:spPr>
        <p:txBody>
          <a:bodyPr>
            <a:normAutofit lnSpcReduction="10000"/>
          </a:bodyPr>
          <a:lstStyle/>
          <a:p>
            <a:r>
              <a:rPr lang="en-US" dirty="0" smtClean="0">
                <a:solidFill>
                  <a:srgbClr val="10818B"/>
                </a:solidFill>
                <a:cs typeface="Century Gothic"/>
              </a:rPr>
              <a:t>Challenges</a:t>
            </a:r>
          </a:p>
          <a:p>
            <a:pPr lvl="1"/>
            <a:r>
              <a:rPr lang="en-US" dirty="0" smtClean="0">
                <a:solidFill>
                  <a:srgbClr val="10818B"/>
                </a:solidFill>
                <a:cs typeface="Century Gothic"/>
              </a:rPr>
              <a:t>Continuing reduction in federal investments in research</a:t>
            </a:r>
          </a:p>
          <a:p>
            <a:pPr lvl="1"/>
            <a:r>
              <a:rPr lang="en-US" dirty="0" smtClean="0">
                <a:solidFill>
                  <a:srgbClr val="10818B"/>
                </a:solidFill>
                <a:cs typeface="Century Gothic"/>
              </a:rPr>
              <a:t>Funding for facilities and equipment maintenance and improvement</a:t>
            </a:r>
          </a:p>
          <a:p>
            <a:pPr lvl="1"/>
            <a:r>
              <a:rPr lang="en-US" dirty="0" smtClean="0">
                <a:solidFill>
                  <a:srgbClr val="10818B"/>
                </a:solidFill>
                <a:cs typeface="Century Gothic"/>
              </a:rPr>
              <a:t>Sponsored Programs: Matches &amp; overhead return</a:t>
            </a:r>
          </a:p>
          <a:p>
            <a:r>
              <a:rPr lang="en-US" dirty="0" smtClean="0">
                <a:solidFill>
                  <a:srgbClr val="10818B"/>
                </a:solidFill>
                <a:cs typeface="Century Gothic"/>
              </a:rPr>
              <a:t>Opportunities</a:t>
            </a:r>
          </a:p>
          <a:p>
            <a:pPr lvl="1"/>
            <a:r>
              <a:rPr lang="en-US" dirty="0" smtClean="0">
                <a:solidFill>
                  <a:srgbClr val="10818B"/>
                </a:solidFill>
                <a:cs typeface="Century Gothic"/>
              </a:rPr>
              <a:t>Expansion of undergraduate involvement</a:t>
            </a:r>
          </a:p>
          <a:p>
            <a:pPr lvl="1"/>
            <a:r>
              <a:rPr lang="en-US" dirty="0" smtClean="0">
                <a:solidFill>
                  <a:srgbClr val="10818B"/>
                </a:solidFill>
                <a:cs typeface="Century Gothic"/>
              </a:rPr>
              <a:t>Restore Act funding</a:t>
            </a:r>
            <a:endParaRPr lang="en-US" dirty="0">
              <a:solidFill>
                <a:srgbClr val="10818B"/>
              </a:solidFill>
              <a:cs typeface="Century Gothic"/>
            </a:endParaRPr>
          </a:p>
        </p:txBody>
      </p:sp>
    </p:spTree>
    <p:extLst>
      <p:ext uri="{BB962C8B-B14F-4D97-AF65-F5344CB8AC3E}">
        <p14:creationId xmlns:p14="http://schemas.microsoft.com/office/powerpoint/2010/main" val="66189503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381000"/>
            <a:ext cx="9144000" cy="1981200"/>
          </a:xfrm>
          <a:prstGeom prst="rect">
            <a:avLst/>
          </a:prstGeom>
          <a:solidFill>
            <a:srgbClr val="CDB980"/>
          </a:solidFill>
          <a:ln>
            <a:solidFill>
              <a:srgbClr val="CDB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075" name="Picture 10" descr="inverse wave copy.gif"/>
          <p:cNvPicPr>
            <a:picLocks noChangeAspect="1" noChangeArrowheads="1"/>
          </p:cNvPicPr>
          <p:nvPr/>
        </p:nvPicPr>
        <p:blipFill>
          <a:blip r:embed="rId3" cstate="print"/>
          <a:srcRect t="50000"/>
          <a:stretch>
            <a:fillRect/>
          </a:stretch>
        </p:blipFill>
        <p:spPr bwMode="auto">
          <a:xfrm>
            <a:off x="0" y="-381000"/>
            <a:ext cx="9144000" cy="1057275"/>
          </a:xfrm>
          <a:prstGeom prst="rect">
            <a:avLst/>
          </a:prstGeom>
          <a:noFill/>
          <a:ln w="9525">
            <a:noFill/>
            <a:miter lim="800000"/>
            <a:headEnd/>
            <a:tailEnd/>
          </a:ln>
        </p:spPr>
      </p:pic>
      <p:pic>
        <p:nvPicPr>
          <p:cNvPr id="3076" name="Picture 9" descr="logowave2 copy.gif"/>
          <p:cNvPicPr>
            <a:picLocks noChangeAspect="1" noChangeArrowheads="1"/>
          </p:cNvPicPr>
          <p:nvPr/>
        </p:nvPicPr>
        <p:blipFill>
          <a:blip r:embed="rId4" cstate="print"/>
          <a:srcRect/>
          <a:stretch>
            <a:fillRect/>
          </a:stretch>
        </p:blipFill>
        <p:spPr bwMode="auto">
          <a:xfrm>
            <a:off x="0" y="4819650"/>
            <a:ext cx="9144000" cy="2114550"/>
          </a:xfrm>
          <a:prstGeom prst="rect">
            <a:avLst/>
          </a:prstGeom>
          <a:noFill/>
          <a:ln w="9525">
            <a:noFill/>
            <a:miter lim="800000"/>
            <a:headEnd/>
            <a:tailEnd/>
          </a:ln>
        </p:spPr>
      </p:pic>
      <p:cxnSp>
        <p:nvCxnSpPr>
          <p:cNvPr id="3077" name="AutoShape 2"/>
          <p:cNvCxnSpPr>
            <a:cxnSpLocks noChangeShapeType="1"/>
          </p:cNvCxnSpPr>
          <p:nvPr/>
        </p:nvCxnSpPr>
        <p:spPr bwMode="auto">
          <a:xfrm flipV="1">
            <a:off x="0" y="1600200"/>
            <a:ext cx="9144000" cy="0"/>
          </a:xfrm>
          <a:prstGeom prst="straightConnector1">
            <a:avLst/>
          </a:prstGeom>
          <a:noFill/>
          <a:ln w="28575">
            <a:solidFill>
              <a:srgbClr val="938953"/>
            </a:solidFill>
            <a:round/>
            <a:headEnd/>
            <a:tailEnd/>
          </a:ln>
        </p:spPr>
      </p:cxnSp>
      <p:sp>
        <p:nvSpPr>
          <p:cNvPr id="23" name="Rectangle 22"/>
          <p:cNvSpPr/>
          <p:nvPr/>
        </p:nvSpPr>
        <p:spPr>
          <a:xfrm>
            <a:off x="0" y="3886200"/>
            <a:ext cx="9144000" cy="1981200"/>
          </a:xfrm>
          <a:prstGeom prst="rect">
            <a:avLst/>
          </a:prstGeom>
          <a:solidFill>
            <a:srgbClr val="CDB9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079" name="Picture 9" descr="logowave2 copy.gif"/>
          <p:cNvPicPr>
            <a:picLocks noChangeAspect="1" noChangeArrowheads="1"/>
          </p:cNvPicPr>
          <p:nvPr/>
        </p:nvPicPr>
        <p:blipFill>
          <a:blip r:embed="rId4" cstate="print"/>
          <a:srcRect/>
          <a:stretch>
            <a:fillRect/>
          </a:stretch>
        </p:blipFill>
        <p:spPr bwMode="auto">
          <a:xfrm>
            <a:off x="0" y="4648200"/>
            <a:ext cx="9144000" cy="2114550"/>
          </a:xfrm>
          <a:prstGeom prst="rect">
            <a:avLst/>
          </a:prstGeom>
          <a:noFill/>
          <a:ln w="9525">
            <a:noFill/>
            <a:miter lim="800000"/>
            <a:headEnd/>
            <a:tailEnd/>
          </a:ln>
        </p:spPr>
      </p:pic>
      <p:cxnSp>
        <p:nvCxnSpPr>
          <p:cNvPr id="3080" name="AutoShape 2"/>
          <p:cNvCxnSpPr>
            <a:cxnSpLocks noChangeShapeType="1"/>
          </p:cNvCxnSpPr>
          <p:nvPr/>
        </p:nvCxnSpPr>
        <p:spPr bwMode="auto">
          <a:xfrm flipV="1">
            <a:off x="0" y="3886200"/>
            <a:ext cx="9144000" cy="0"/>
          </a:xfrm>
          <a:prstGeom prst="straightConnector1">
            <a:avLst/>
          </a:prstGeom>
          <a:noFill/>
          <a:ln w="28575">
            <a:solidFill>
              <a:srgbClr val="938953"/>
            </a:solidFill>
            <a:round/>
            <a:headEnd/>
            <a:tailEnd/>
          </a:ln>
        </p:spPr>
      </p:cxnSp>
      <p:pic>
        <p:nvPicPr>
          <p:cNvPr id="3081" name="Picture 25" descr="stars1.gif"/>
          <p:cNvPicPr>
            <a:picLocks noChangeAspect="1"/>
          </p:cNvPicPr>
          <p:nvPr/>
        </p:nvPicPr>
        <p:blipFill>
          <a:blip r:embed="rId5" cstate="print"/>
          <a:srcRect/>
          <a:stretch>
            <a:fillRect/>
          </a:stretch>
        </p:blipFill>
        <p:spPr bwMode="auto">
          <a:xfrm>
            <a:off x="5791200" y="2968625"/>
            <a:ext cx="4000500" cy="2368550"/>
          </a:xfrm>
          <a:prstGeom prst="rect">
            <a:avLst/>
          </a:prstGeom>
          <a:noFill/>
          <a:ln w="9525">
            <a:noFill/>
            <a:miter lim="800000"/>
            <a:headEnd/>
            <a:tailEnd/>
          </a:ln>
        </p:spPr>
      </p:pic>
      <p:pic>
        <p:nvPicPr>
          <p:cNvPr id="3082" name="Picture 26" descr="stars1.gif"/>
          <p:cNvPicPr>
            <a:picLocks noChangeAspect="1"/>
          </p:cNvPicPr>
          <p:nvPr/>
        </p:nvPicPr>
        <p:blipFill>
          <a:blip r:embed="rId6" cstate="print"/>
          <a:srcRect l="19550"/>
          <a:stretch>
            <a:fillRect/>
          </a:stretch>
        </p:blipFill>
        <p:spPr bwMode="auto">
          <a:xfrm>
            <a:off x="0" y="-228600"/>
            <a:ext cx="3624263" cy="2667000"/>
          </a:xfrm>
          <a:prstGeom prst="rect">
            <a:avLst/>
          </a:prstGeom>
          <a:noFill/>
          <a:ln w="9525">
            <a:noFill/>
            <a:miter lim="800000"/>
            <a:headEnd/>
            <a:tailEnd/>
          </a:ln>
        </p:spPr>
      </p:pic>
      <p:sp>
        <p:nvSpPr>
          <p:cNvPr id="2" name="Title 1"/>
          <p:cNvSpPr>
            <a:spLocks noGrp="1"/>
          </p:cNvSpPr>
          <p:nvPr>
            <p:ph type="ctrTitle"/>
          </p:nvPr>
        </p:nvSpPr>
        <p:spPr>
          <a:xfrm>
            <a:off x="0" y="2492375"/>
            <a:ext cx="9144000" cy="1470025"/>
          </a:xfrm>
        </p:spPr>
        <p:txBody>
          <a:bodyPr rtlCol="0">
            <a:noAutofit/>
          </a:bodyPr>
          <a:lstStyle/>
          <a:p>
            <a:pPr eaLnBrk="1" fontAlgn="auto" hangingPunct="1">
              <a:spcAft>
                <a:spcPts val="0"/>
              </a:spcAft>
              <a:defRPr/>
            </a:pPr>
            <a:r>
              <a:rPr lang="en-US" sz="4000" b="1" dirty="0" smtClean="0">
                <a:solidFill>
                  <a:srgbClr val="00706D"/>
                </a:solidFill>
              </a:rPr>
              <a:t>Questions </a:t>
            </a:r>
            <a:br>
              <a:rPr lang="en-US" sz="4000" b="1" dirty="0" smtClean="0">
                <a:solidFill>
                  <a:srgbClr val="00706D"/>
                </a:solidFill>
              </a:rPr>
            </a:br>
            <a:r>
              <a:rPr lang="en-US" sz="4000" b="1" dirty="0" smtClean="0">
                <a:solidFill>
                  <a:srgbClr val="00706D"/>
                </a:solidFill>
              </a:rPr>
              <a:t>&amp; </a:t>
            </a:r>
            <a:br>
              <a:rPr lang="en-US" sz="4000" b="1" dirty="0" smtClean="0">
                <a:solidFill>
                  <a:srgbClr val="00706D"/>
                </a:solidFill>
              </a:rPr>
            </a:br>
            <a:r>
              <a:rPr lang="en-US" sz="4000" b="1" dirty="0" smtClean="0">
                <a:solidFill>
                  <a:srgbClr val="00706D"/>
                </a:solidFill>
              </a:rPr>
              <a:t>Comments…</a:t>
            </a:r>
            <a:r>
              <a:rPr lang="en-US" sz="4000" dirty="0" smtClean="0">
                <a:solidFill>
                  <a:srgbClr val="00706D"/>
                </a:solidFill>
              </a:rPr>
              <a:t/>
            </a:r>
            <a:br>
              <a:rPr lang="en-US" sz="4000" dirty="0" smtClean="0">
                <a:solidFill>
                  <a:srgbClr val="00706D"/>
                </a:solidFill>
              </a:rPr>
            </a:br>
            <a:r>
              <a:rPr lang="en-US" sz="4000" dirty="0" smtClean="0">
                <a:solidFill>
                  <a:srgbClr val="00706D"/>
                </a:solidFill>
                <a:latin typeface="Century Gothic" pitchFamily="34" charset="0"/>
              </a:rPr>
              <a:t> </a:t>
            </a:r>
            <a:br>
              <a:rPr lang="en-US" sz="4000" dirty="0" smtClean="0">
                <a:solidFill>
                  <a:srgbClr val="00706D"/>
                </a:solidFill>
                <a:latin typeface="Century Gothic" pitchFamily="34" charset="0"/>
              </a:rPr>
            </a:br>
            <a:endParaRPr lang="en-US" sz="4000" dirty="0" smtClean="0">
              <a:solidFill>
                <a:srgbClr val="00706D"/>
              </a:solidFill>
              <a:latin typeface="Century Gothic" pitchFamily="34" charset="0"/>
            </a:endParaRPr>
          </a:p>
        </p:txBody>
      </p:sp>
    </p:spTree>
    <p:extLst>
      <p:ext uri="{BB962C8B-B14F-4D97-AF65-F5344CB8AC3E}">
        <p14:creationId xmlns:p14="http://schemas.microsoft.com/office/powerpoint/2010/main" val="19833624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idx="1"/>
          </p:nvPr>
        </p:nvSpPr>
        <p:spPr>
          <a:xfrm>
            <a:off x="2300941" y="1020482"/>
            <a:ext cx="4267200" cy="2819400"/>
          </a:xfrm>
        </p:spPr>
        <p:txBody>
          <a:bodyPr>
            <a:noAutofit/>
          </a:bodyPr>
          <a:lstStyle/>
          <a:p>
            <a:pPr marL="0" indent="0">
              <a:buNone/>
            </a:pPr>
            <a:r>
              <a:rPr lang="en-US" sz="2400" dirty="0" smtClean="0"/>
              <a:t>Out of 8 recent </a:t>
            </a:r>
            <a:r>
              <a:rPr lang="en-US" sz="2400" dirty="0" err="1" smtClean="0"/>
              <a:t>Ph.D.s</a:t>
            </a:r>
            <a:r>
              <a:rPr lang="en-US" sz="2400" dirty="0" smtClean="0"/>
              <a:t>:</a:t>
            </a:r>
          </a:p>
          <a:p>
            <a:pPr marL="812800" lvl="1" indent="-304800">
              <a:spcBef>
                <a:spcPts val="1800"/>
              </a:spcBef>
            </a:pPr>
            <a:r>
              <a:rPr lang="en-US" sz="2400" dirty="0" smtClean="0"/>
              <a:t>5 hired as post-docs</a:t>
            </a:r>
          </a:p>
          <a:p>
            <a:pPr marL="812800" lvl="1" indent="-304800">
              <a:spcBef>
                <a:spcPts val="1800"/>
              </a:spcBef>
            </a:pPr>
            <a:r>
              <a:rPr lang="en-US" sz="2400" dirty="0" smtClean="0"/>
              <a:t>2 hired as new faculty</a:t>
            </a:r>
          </a:p>
          <a:p>
            <a:pPr marL="812800" lvl="1" indent="-304800">
              <a:spcBef>
                <a:spcPts val="1800"/>
              </a:spcBef>
            </a:pPr>
            <a:r>
              <a:rPr lang="en-US" sz="2400" dirty="0" smtClean="0"/>
              <a:t>1 hired at state research</a:t>
            </a:r>
            <a:br>
              <a:rPr lang="en-US" sz="2400" dirty="0" smtClean="0"/>
            </a:br>
            <a:r>
              <a:rPr lang="en-US" sz="2400" dirty="0" smtClean="0"/>
              <a:t> agency</a:t>
            </a:r>
          </a:p>
          <a:p>
            <a:pPr marL="812800" lvl="1" indent="-304800">
              <a:spcBef>
                <a:spcPts val="1800"/>
              </a:spcBef>
            </a:pPr>
            <a:r>
              <a:rPr lang="en-US" sz="2400" dirty="0" smtClean="0"/>
              <a:t>3 under-represented </a:t>
            </a:r>
            <a:br>
              <a:rPr lang="en-US" sz="2400" dirty="0" smtClean="0"/>
            </a:br>
            <a:r>
              <a:rPr lang="en-US" sz="2400" dirty="0" smtClean="0"/>
              <a:t>minority </a:t>
            </a:r>
            <a:r>
              <a:rPr lang="en-US" sz="2400" dirty="0" err="1" smtClean="0"/>
              <a:t>Ph.D.s</a:t>
            </a:r>
            <a:endParaRPr lang="en-US" sz="2400" dirty="0" smtClean="0"/>
          </a:p>
        </p:txBody>
      </p:sp>
      <p:sp>
        <p:nvSpPr>
          <p:cNvPr id="5" name="TextBox 4"/>
          <p:cNvSpPr txBox="1"/>
          <p:nvPr/>
        </p:nvSpPr>
        <p:spPr>
          <a:xfrm>
            <a:off x="914400" y="228600"/>
            <a:ext cx="7164642" cy="646331"/>
          </a:xfrm>
          <a:prstGeom prst="rect">
            <a:avLst/>
          </a:prstGeom>
          <a:noFill/>
        </p:spPr>
        <p:txBody>
          <a:bodyPr wrap="none" rtlCol="0">
            <a:spAutoFit/>
          </a:bodyPr>
          <a:lstStyle/>
          <a:p>
            <a:r>
              <a:rPr lang="en-US" sz="3600" dirty="0" smtClean="0">
                <a:solidFill>
                  <a:srgbClr val="10818B"/>
                </a:solidFill>
                <a:latin typeface="Century Gothic"/>
                <a:cs typeface="Century Gothic"/>
              </a:rPr>
              <a:t>Points of Pride: Student Success</a:t>
            </a:r>
            <a:endParaRPr lang="en-US" sz="3600" dirty="0">
              <a:solidFill>
                <a:srgbClr val="10818B"/>
              </a:solidFill>
              <a:latin typeface="Century Gothic"/>
              <a:cs typeface="Century Gothic"/>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1913" t="23906" r="13438" b="8348"/>
          <a:stretch/>
        </p:blipFill>
        <p:spPr>
          <a:xfrm>
            <a:off x="53788" y="1761204"/>
            <a:ext cx="2651760" cy="3840480"/>
          </a:xfrm>
          <a:prstGeom prst="rect">
            <a:avLst/>
          </a:prstGeom>
          <a:ln w="38100">
            <a:solidFill>
              <a:srgbClr val="CDB06C"/>
            </a:solidFill>
          </a:ln>
        </p:spPr>
      </p:pic>
      <p:pic>
        <p:nvPicPr>
          <p:cNvPr id="6" name="Picture 5" descr="CRF5.jpg"/>
          <p:cNvPicPr>
            <a:picLocks noChangeAspect="1"/>
          </p:cNvPicPr>
          <p:nvPr/>
        </p:nvPicPr>
        <p:blipFill rotWithShape="1">
          <a:blip r:embed="rId3" cstate="print"/>
          <a:srcRect l="41658" t="4243" r="15549" b="2175"/>
          <a:stretch/>
        </p:blipFill>
        <p:spPr bwMode="auto">
          <a:xfrm>
            <a:off x="6446520" y="1601097"/>
            <a:ext cx="2633472" cy="4005072"/>
          </a:xfrm>
          <a:prstGeom prst="rect">
            <a:avLst/>
          </a:prstGeom>
          <a:noFill/>
          <a:ln w="38100">
            <a:solidFill>
              <a:srgbClr val="CDB06C"/>
            </a:solidFill>
            <a:miter lim="800000"/>
            <a:headEnd/>
            <a:tailEnd/>
          </a:ln>
        </p:spPr>
      </p:pic>
    </p:spTree>
    <p:extLst>
      <p:ext uri="{BB962C8B-B14F-4D97-AF65-F5344CB8AC3E}">
        <p14:creationId xmlns:p14="http://schemas.microsoft.com/office/powerpoint/2010/main" val="367171840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clrChange>
              <a:clrFrom>
                <a:srgbClr val="FFFFFF"/>
              </a:clrFrom>
              <a:clrTo>
                <a:srgbClr val="FFFFFF">
                  <a:alpha val="0"/>
                </a:srgbClr>
              </a:clrTo>
            </a:clrChange>
          </a:blip>
          <a:srcRect l="967" t="503" r="967" b="1784"/>
          <a:stretch>
            <a:fillRect/>
          </a:stretch>
        </p:blipFill>
        <p:spPr bwMode="auto">
          <a:xfrm>
            <a:off x="304800" y="304800"/>
            <a:ext cx="8534400" cy="6172200"/>
          </a:xfrm>
          <a:prstGeom prst="rect">
            <a:avLst/>
          </a:prstGeom>
          <a:noFill/>
          <a:ln w="9525">
            <a:noFill/>
            <a:miter lim="800000"/>
            <a:headEnd/>
            <a:tailEnd/>
          </a:ln>
          <a:effectLst/>
        </p:spPr>
      </p:pic>
      <p:sp>
        <p:nvSpPr>
          <p:cNvPr id="7" name="TextBox 6"/>
          <p:cNvSpPr txBox="1"/>
          <p:nvPr/>
        </p:nvSpPr>
        <p:spPr>
          <a:xfrm>
            <a:off x="3352800" y="4648200"/>
            <a:ext cx="5029200" cy="1200329"/>
          </a:xfrm>
          <a:prstGeom prst="rect">
            <a:avLst/>
          </a:prstGeom>
          <a:solidFill>
            <a:schemeClr val="accent1">
              <a:lumMod val="20000"/>
              <a:lumOff val="80000"/>
            </a:schemeClr>
          </a:solidFill>
          <a:ln>
            <a:noFill/>
          </a:ln>
          <a:effectLst>
            <a:glow rad="101600">
              <a:schemeClr val="accent6">
                <a:satMod val="175000"/>
                <a:alpha val="40000"/>
              </a:schemeClr>
            </a:glow>
            <a:outerShdw blurRad="76200" dir="18900000" sy="23000" kx="-1200000" algn="bl" rotWithShape="0">
              <a:prstClr val="black">
                <a:alpha val="20000"/>
              </a:prstClr>
            </a:outerShdw>
          </a:effectLst>
        </p:spPr>
        <p:txBody>
          <a:bodyPr wrap="square" rtlCol="0">
            <a:spAutoFit/>
          </a:bodyPr>
          <a:lstStyle/>
          <a:p>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Undergraduates in research:  </a:t>
            </a:r>
          </a:p>
          <a:p>
            <a:pPr>
              <a:buFont typeface="Arial" pitchFamily="34" charset="0"/>
              <a:buChar char="•"/>
            </a:pPr>
            <a:r>
              <a:rPr lang="en-US" sz="2400" b="1" dirty="0" smtClean="0"/>
              <a:t>  38 Interns during 2011-12</a:t>
            </a:r>
          </a:p>
          <a:p>
            <a:r>
              <a:rPr lang="en-US" sz="2400" b="1" dirty="0"/>
              <a:t> </a:t>
            </a:r>
            <a:r>
              <a:rPr lang="en-US" sz="2400" b="1" dirty="0" smtClean="0"/>
              <a:t>  </a:t>
            </a:r>
            <a:r>
              <a:rPr lang="en-US" b="1" i="1" dirty="0" smtClean="0"/>
              <a:t>(27 paid interns, 11 volunteer interns)</a:t>
            </a:r>
            <a:endParaRPr lang="en-US" b="1" i="1" dirty="0"/>
          </a:p>
        </p:txBody>
      </p:sp>
      <p:sp>
        <p:nvSpPr>
          <p:cNvPr id="12" name="TextBox 11"/>
          <p:cNvSpPr txBox="1"/>
          <p:nvPr/>
        </p:nvSpPr>
        <p:spPr>
          <a:xfrm>
            <a:off x="6019800" y="533400"/>
            <a:ext cx="1828800" cy="83099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Enrollment</a:t>
            </a:r>
          </a:p>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110</a:t>
            </a:r>
          </a:p>
        </p:txBody>
      </p:sp>
      <p:sp>
        <p:nvSpPr>
          <p:cNvPr id="13" name="TextBox 12"/>
          <p:cNvSpPr txBox="1"/>
          <p:nvPr/>
        </p:nvSpPr>
        <p:spPr>
          <a:xfrm>
            <a:off x="7239000" y="2057400"/>
            <a:ext cx="1219200" cy="1138773"/>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solidFill>
                  <a:schemeClr val="tx2">
                    <a:lumMod val="75000"/>
                  </a:schemeClr>
                </a:solidFill>
              </a:rPr>
              <a:t>8</a:t>
            </a:r>
          </a:p>
          <a:p>
            <a:pPr algn="ctr"/>
            <a:r>
              <a:rPr lang="en-US" sz="2000" b="1" dirty="0" smtClean="0">
                <a:ln w="11430"/>
                <a:solidFill>
                  <a:schemeClr val="tx2">
                    <a:lumMod val="75000"/>
                  </a:schemeClr>
                </a:solidFill>
              </a:rPr>
              <a:t>Course</a:t>
            </a:r>
          </a:p>
          <a:p>
            <a:pPr algn="ctr"/>
            <a:r>
              <a:rPr lang="en-US" sz="2000" b="1" dirty="0" smtClean="0">
                <a:ln w="11430"/>
                <a:solidFill>
                  <a:schemeClr val="tx2">
                    <a:lumMod val="75000"/>
                  </a:schemeClr>
                </a:solidFill>
              </a:rPr>
              <a:t>Sections</a:t>
            </a:r>
          </a:p>
        </p:txBody>
      </p:sp>
      <p:sp>
        <p:nvSpPr>
          <p:cNvPr id="14" name="TextBox 13"/>
          <p:cNvSpPr txBox="1"/>
          <p:nvPr/>
        </p:nvSpPr>
        <p:spPr>
          <a:xfrm>
            <a:off x="1295400" y="685800"/>
            <a:ext cx="4419600" cy="1569660"/>
          </a:xfrm>
          <a:prstGeom prst="rect">
            <a:avLst/>
          </a:prstGeom>
          <a:solidFill>
            <a:schemeClr val="bg1"/>
          </a:solid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Arial Black"/>
              </a:rPr>
              <a:t>Undergraduate Enrollment</a:t>
            </a:r>
          </a:p>
        </p:txBody>
      </p:sp>
    </p:spTree>
    <p:extLst>
      <p:ext uri="{BB962C8B-B14F-4D97-AF65-F5344CB8AC3E}">
        <p14:creationId xmlns:p14="http://schemas.microsoft.com/office/powerpoint/2010/main" val="34126379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600" dirty="0" smtClean="0">
                <a:solidFill>
                  <a:srgbClr val="10818B"/>
                </a:solidFill>
                <a:latin typeface="Century Gothic"/>
                <a:cs typeface="Century Gothic"/>
              </a:rPr>
              <a:t>Points of Pride: Expanded Undergraduate Offerings</a:t>
            </a:r>
            <a:endParaRPr lang="en-US" sz="3600" dirty="0">
              <a:solidFill>
                <a:srgbClr val="10818B"/>
              </a:solidFill>
              <a:latin typeface="Century Gothic"/>
              <a:cs typeface="Century Gothic"/>
            </a:endParaRPr>
          </a:p>
        </p:txBody>
      </p:sp>
      <p:sp>
        <p:nvSpPr>
          <p:cNvPr id="3" name="Content Placeholder 2"/>
          <p:cNvSpPr>
            <a:spLocks noGrp="1"/>
          </p:cNvSpPr>
          <p:nvPr>
            <p:ph idx="1"/>
          </p:nvPr>
        </p:nvSpPr>
        <p:spPr>
          <a:xfrm>
            <a:off x="685800" y="1828800"/>
            <a:ext cx="8229600" cy="3200400"/>
          </a:xfrm>
        </p:spPr>
        <p:txBody>
          <a:bodyPr/>
          <a:lstStyle/>
          <a:p>
            <a:r>
              <a:rPr lang="en-US" b="1" dirty="0" smtClean="0">
                <a:solidFill>
                  <a:srgbClr val="10818B"/>
                </a:solidFill>
              </a:rPr>
              <a:t>2 advanced oceanography classes </a:t>
            </a:r>
            <a:r>
              <a:rPr lang="en-US" b="1" dirty="0">
                <a:solidFill>
                  <a:srgbClr val="10818B"/>
                </a:solidFill>
              </a:rPr>
              <a:t>in </a:t>
            </a:r>
            <a:r>
              <a:rPr lang="en-US" b="1" dirty="0" smtClean="0">
                <a:solidFill>
                  <a:srgbClr val="10818B"/>
                </a:solidFill>
              </a:rPr>
              <a:t>Tampa</a:t>
            </a:r>
            <a:endParaRPr lang="en-US" b="1" dirty="0">
              <a:solidFill>
                <a:srgbClr val="10818B"/>
              </a:solidFill>
            </a:endParaRPr>
          </a:p>
          <a:p>
            <a:r>
              <a:rPr lang="en-US" b="1" dirty="0" smtClean="0">
                <a:solidFill>
                  <a:srgbClr val="10818B"/>
                </a:solidFill>
              </a:rPr>
              <a:t>4 </a:t>
            </a:r>
            <a:r>
              <a:rPr lang="en-US" b="1" dirty="0">
                <a:solidFill>
                  <a:srgbClr val="10818B"/>
                </a:solidFill>
              </a:rPr>
              <a:t>classes at </a:t>
            </a:r>
            <a:r>
              <a:rPr lang="en-US" b="1" dirty="0" smtClean="0">
                <a:solidFill>
                  <a:srgbClr val="10818B"/>
                </a:solidFill>
              </a:rPr>
              <a:t>USFSP</a:t>
            </a:r>
          </a:p>
          <a:p>
            <a:r>
              <a:rPr lang="en-US" b="1" dirty="0" smtClean="0">
                <a:solidFill>
                  <a:srgbClr val="10818B"/>
                </a:solidFill>
              </a:rPr>
              <a:t>New </a:t>
            </a:r>
            <a:r>
              <a:rPr lang="en-US" b="1" dirty="0">
                <a:solidFill>
                  <a:srgbClr val="10818B"/>
                </a:solidFill>
              </a:rPr>
              <a:t>Marine Biology Emphasis at </a:t>
            </a:r>
            <a:r>
              <a:rPr lang="en-US" b="1" dirty="0" smtClean="0">
                <a:solidFill>
                  <a:srgbClr val="10818B"/>
                </a:solidFill>
              </a:rPr>
              <a:t>USFSP</a:t>
            </a:r>
          </a:p>
          <a:p>
            <a:r>
              <a:rPr lang="en-US" b="1" dirty="0" smtClean="0">
                <a:solidFill>
                  <a:srgbClr val="10818B"/>
                </a:solidFill>
              </a:rPr>
              <a:t>Planned expansion of online offerings</a:t>
            </a:r>
            <a:endParaRPr lang="en-US" dirty="0">
              <a:solidFill>
                <a:srgbClr val="10818B"/>
              </a:solidFill>
            </a:endParaRPr>
          </a:p>
        </p:txBody>
      </p:sp>
    </p:spTree>
    <p:extLst>
      <p:ext uri="{BB962C8B-B14F-4D97-AF65-F5344CB8AC3E}">
        <p14:creationId xmlns:p14="http://schemas.microsoft.com/office/powerpoint/2010/main" val="8723485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2255.jpg"/>
          <p:cNvPicPr>
            <a:picLocks noGrp="1" noChangeAspect="1"/>
          </p:cNvPicPr>
          <p:nvPr>
            <p:ph idx="1"/>
          </p:nvPr>
        </p:nvPicPr>
        <p:blipFill>
          <a:blip r:embed="rId2" cstate="print">
            <a:extLst>
              <a:ext uri="{28A0092B-C50C-407E-A947-70E740481C1C}">
                <a14:useLocalDpi xmlns:a14="http://schemas.microsoft.com/office/drawing/2010/main" val="0"/>
              </a:ext>
            </a:extLst>
          </a:blip>
          <a:srcRect t="13332" b="13332"/>
          <a:stretch>
            <a:fillRect/>
          </a:stretch>
        </p:blipFill>
        <p:spPr>
          <a:xfrm>
            <a:off x="457200" y="1295400"/>
            <a:ext cx="8229600" cy="4525963"/>
          </a:xfrm>
        </p:spPr>
      </p:pic>
      <p:sp>
        <p:nvSpPr>
          <p:cNvPr id="4" name="Title 1"/>
          <p:cNvSpPr>
            <a:spLocks noGrp="1"/>
          </p:cNvSpPr>
          <p:nvPr>
            <p:ph type="title"/>
          </p:nvPr>
        </p:nvSpPr>
        <p:spPr>
          <a:xfrm>
            <a:off x="457200" y="0"/>
            <a:ext cx="8229600" cy="1143000"/>
          </a:xfrm>
        </p:spPr>
        <p:txBody>
          <a:bodyPr>
            <a:noAutofit/>
          </a:bodyPr>
          <a:lstStyle/>
          <a:p>
            <a:r>
              <a:rPr lang="en-US" sz="3600" dirty="0" smtClean="0">
                <a:solidFill>
                  <a:srgbClr val="10818B"/>
                </a:solidFill>
                <a:latin typeface="Century Gothic"/>
                <a:cs typeface="Century Gothic"/>
              </a:rPr>
              <a:t>Points of Pride: Faculty Awards</a:t>
            </a:r>
            <a:br>
              <a:rPr lang="en-US" sz="3600" dirty="0" smtClean="0">
                <a:solidFill>
                  <a:srgbClr val="10818B"/>
                </a:solidFill>
                <a:latin typeface="Century Gothic"/>
                <a:cs typeface="Century Gothic"/>
              </a:rPr>
            </a:br>
            <a:r>
              <a:rPr lang="en-US" sz="3600" dirty="0" smtClean="0">
                <a:solidFill>
                  <a:srgbClr val="10818B"/>
                </a:solidFill>
                <a:latin typeface="Century Gothic"/>
                <a:cs typeface="Century Gothic"/>
              </a:rPr>
              <a:t>Robert Byrne -2012 AGU Fellow</a:t>
            </a:r>
            <a:endParaRPr lang="en-US" sz="3600" dirty="0">
              <a:solidFill>
                <a:srgbClr val="10818B"/>
              </a:solidFill>
              <a:latin typeface="Century Gothic"/>
              <a:cs typeface="Century Gothic"/>
            </a:endParaRPr>
          </a:p>
        </p:txBody>
      </p:sp>
    </p:spTree>
    <p:extLst>
      <p:ext uri="{BB962C8B-B14F-4D97-AF65-F5344CB8AC3E}">
        <p14:creationId xmlns:p14="http://schemas.microsoft.com/office/powerpoint/2010/main" val="98981602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_1651.jpg"/>
          <p:cNvPicPr>
            <a:picLocks noGrp="1" noChangeAspect="1"/>
          </p:cNvPicPr>
          <p:nvPr>
            <p:ph idx="1"/>
          </p:nvPr>
        </p:nvPicPr>
        <p:blipFill>
          <a:blip r:embed="rId3" cstate="print">
            <a:extLst>
              <a:ext uri="{28A0092B-C50C-407E-A947-70E740481C1C}">
                <a14:useLocalDpi xmlns:a14="http://schemas.microsoft.com/office/drawing/2010/main" val="0"/>
              </a:ext>
            </a:extLst>
          </a:blip>
          <a:srcRect t="13336" b="13336"/>
          <a:stretch>
            <a:fillRect/>
          </a:stretch>
        </p:blipFill>
        <p:spPr>
          <a:xfrm>
            <a:off x="609600" y="1295400"/>
            <a:ext cx="8229600" cy="4525963"/>
          </a:xfrm>
        </p:spPr>
      </p:pic>
      <p:sp>
        <p:nvSpPr>
          <p:cNvPr id="4" name="Title 1"/>
          <p:cNvSpPr>
            <a:spLocks noGrp="1"/>
          </p:cNvSpPr>
          <p:nvPr>
            <p:ph type="title"/>
          </p:nvPr>
        </p:nvSpPr>
        <p:spPr>
          <a:xfrm>
            <a:off x="609600" y="0"/>
            <a:ext cx="8229600" cy="1143000"/>
          </a:xfrm>
        </p:spPr>
        <p:txBody>
          <a:bodyPr>
            <a:noAutofit/>
          </a:bodyPr>
          <a:lstStyle/>
          <a:p>
            <a:r>
              <a:rPr lang="en-US" sz="3600" dirty="0" smtClean="0">
                <a:solidFill>
                  <a:srgbClr val="10818B"/>
                </a:solidFill>
                <a:latin typeface="Century Gothic"/>
                <a:cs typeface="Century Gothic"/>
              </a:rPr>
              <a:t>Points of Pride: Renovated MSL Labs</a:t>
            </a:r>
            <a:endParaRPr lang="en-US" sz="3600" dirty="0">
              <a:solidFill>
                <a:srgbClr val="10818B"/>
              </a:solidFill>
              <a:latin typeface="Century Gothic"/>
              <a:cs typeface="Century Gothic"/>
            </a:endParaRPr>
          </a:p>
        </p:txBody>
      </p:sp>
    </p:spTree>
    <p:extLst>
      <p:ext uri="{BB962C8B-B14F-4D97-AF65-F5344CB8AC3E}">
        <p14:creationId xmlns:p14="http://schemas.microsoft.com/office/powerpoint/2010/main" val="280290751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2938</TotalTime>
  <Words>2085</Words>
  <Application>Microsoft Macintosh PowerPoint</Application>
  <PresentationFormat>On-screen Show (4:3)</PresentationFormat>
  <Paragraphs>326</Paragraphs>
  <Slides>41</Slides>
  <Notes>17</Notes>
  <HiddenSlides>0</HiddenSlides>
  <MMClips>0</MMClips>
  <ScaleCrop>false</ScaleCrop>
  <HeadingPairs>
    <vt:vector size="4" baseType="variant">
      <vt:variant>
        <vt:lpstr>Theme</vt:lpstr>
      </vt:variant>
      <vt:variant>
        <vt:i4>3</vt:i4>
      </vt:variant>
      <vt:variant>
        <vt:lpstr>Slide Titles</vt:lpstr>
      </vt:variant>
      <vt:variant>
        <vt:i4>41</vt:i4>
      </vt:variant>
    </vt:vector>
  </HeadingPairs>
  <TitlesOfParts>
    <vt:vector size="44" baseType="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Points of Pride: Expanded Undergraduate Offerings</vt:lpstr>
      <vt:lpstr>Points of Pride: Faculty Awards Robert Byrne -2012 AGU Fellow</vt:lpstr>
      <vt:lpstr>Points of Pride: Renovated MSL Labs</vt:lpstr>
      <vt:lpstr>Points of Pride:  Research Impact &amp;  Productivity</vt:lpstr>
      <vt:lpstr>First some numbers</vt:lpstr>
      <vt:lpstr>Research expenditures increasing</vt:lpstr>
      <vt:lpstr>PowerPoint Presentation</vt:lpstr>
      <vt:lpstr>Bucking the trends</vt:lpstr>
      <vt:lpstr>Research: Globally Significant</vt:lpstr>
      <vt:lpstr>Regionally Relevant</vt:lpstr>
      <vt:lpstr>PowerPoint Presentation</vt:lpstr>
      <vt:lpstr>Ocean &amp; Human Health Breitbart Group: First Discovery of Viruses  in Copepods</vt:lpstr>
      <vt:lpstr>New Sensors:  Paul Group: Grouper Forensics or  What’s in your sandwich?? </vt:lpstr>
      <vt:lpstr>Ecology of carbonate sediment-producing organisms corals &amp; foraminifers to understand algal symbiosis, calcification, and response to environmental changes.  Collaborators at WHOI, USGS, USEPA, EXXON-Mobile, and universities in Brazil,  Greece, Italy    and Spain.  Funded by NSF, NOAA, USGS, FIO (BP), Florida SeaGrant, NOAA, student fellowships and small private grants to students .</vt:lpstr>
      <vt:lpstr>Marine Ecosystem &amp; Resource Assessment Stallings Group: Overfished Natives &amp; Uninvited Exotics Research based on first principles to inform management</vt:lpstr>
      <vt:lpstr>PowerPoint Presentation</vt:lpstr>
      <vt:lpstr>PowerPoint Presentation</vt:lpstr>
      <vt:lpstr>Muller-Karger Group: CARIACO Ocean Time-Series:  Studying linkages between oceanographic conditions and past climate changes  International Collaboration - NSF and Venezuelan Govt funding since 1995 </vt:lpstr>
      <vt:lpstr>PowerPoint Presentation</vt:lpstr>
      <vt:lpstr>Climate Change: Southern Ocean warming, Antarctic ice sheet evolution, and global change Shevenell Group (Paleo Lab)</vt:lpstr>
      <vt:lpstr>PowerPoint Presentation</vt:lpstr>
      <vt:lpstr>PowerPoint Presentation</vt:lpstr>
      <vt:lpstr>PowerPoint Presentation</vt:lpstr>
      <vt:lpstr>On April 20, 2010 Explosion and Fire on Transocean Ltd’s Drilling Rig - Deepwater Horizon Explosion</vt:lpstr>
      <vt:lpstr>Oil Spill from Space—May 24, 2010 A 2-Dimensional Disaster </vt:lpstr>
      <vt:lpstr>PowerPoint Presentation</vt:lpstr>
      <vt:lpstr>C-IMAGE Consortium Partners: assembling the world’s experts</vt:lpstr>
      <vt:lpstr>PowerPoint Presentation</vt:lpstr>
      <vt:lpstr>PowerPoint Presentation</vt:lpstr>
      <vt:lpstr>PowerPoint Presentation</vt:lpstr>
      <vt:lpstr>PowerPoint Presentation</vt:lpstr>
      <vt:lpstr>Development</vt:lpstr>
      <vt:lpstr>CMS Development FY13 &gt;$10,000 gifts</vt:lpstr>
      <vt:lpstr>Looking Forward</vt:lpstr>
      <vt:lpstr>Questions  &amp;  Comments…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CMS Deans Office</dc:creator>
  <cp:lastModifiedBy>Jacqueline Dixon</cp:lastModifiedBy>
  <cp:revision>175</cp:revision>
  <cp:lastPrinted>2012-10-02T17:31:44Z</cp:lastPrinted>
  <dcterms:created xsi:type="dcterms:W3CDTF">2012-08-20T14:11:53Z</dcterms:created>
  <dcterms:modified xsi:type="dcterms:W3CDTF">2013-04-23T18:32:13Z</dcterms:modified>
</cp:coreProperties>
</file>