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447" r:id="rId3"/>
    <p:sldId id="407" r:id="rId4"/>
    <p:sldId id="408" r:id="rId5"/>
    <p:sldId id="409" r:id="rId6"/>
    <p:sldId id="411" r:id="rId7"/>
    <p:sldId id="416" r:id="rId8"/>
    <p:sldId id="455" r:id="rId9"/>
    <p:sldId id="439" r:id="rId10"/>
    <p:sldId id="445" r:id="rId11"/>
    <p:sldId id="412" r:id="rId12"/>
    <p:sldId id="441" r:id="rId13"/>
    <p:sldId id="451" r:id="rId14"/>
    <p:sldId id="257" r:id="rId15"/>
    <p:sldId id="450" r:id="rId16"/>
    <p:sldId id="417" r:id="rId17"/>
    <p:sldId id="413" r:id="rId18"/>
    <p:sldId id="438" r:id="rId19"/>
    <p:sldId id="431" r:id="rId20"/>
    <p:sldId id="419" r:id="rId21"/>
    <p:sldId id="418" r:id="rId22"/>
    <p:sldId id="453" r:id="rId23"/>
    <p:sldId id="420" r:id="rId24"/>
    <p:sldId id="430" r:id="rId25"/>
    <p:sldId id="421" r:id="rId26"/>
    <p:sldId id="278" r:id="rId27"/>
    <p:sldId id="442" r:id="rId28"/>
    <p:sldId id="434" r:id="rId29"/>
    <p:sldId id="415" r:id="rId30"/>
    <p:sldId id="404" r:id="rId31"/>
    <p:sldId id="422" r:id="rId32"/>
    <p:sldId id="452" r:id="rId33"/>
    <p:sldId id="433" r:id="rId34"/>
    <p:sldId id="436" r:id="rId35"/>
    <p:sldId id="437" r:id="rId36"/>
    <p:sldId id="456" r:id="rId37"/>
    <p:sldId id="443" r:id="rId38"/>
    <p:sldId id="44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26154"/>
    <p:restoredTop sz="86453"/>
  </p:normalViewPr>
  <p:slideViewPr>
    <p:cSldViewPr snapToGrid="0" snapToObjects="1">
      <p:cViewPr varScale="1">
        <p:scale>
          <a:sx n="92" d="100"/>
          <a:sy n="92" d="100"/>
        </p:scale>
        <p:origin x="36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ADF0C-1AF5-3E4E-98D4-30541885BA9E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3E57C-C796-EB43-A881-38B09C617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3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03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7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44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46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13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67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1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57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97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1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93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40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89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57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73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90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55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43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21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48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1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61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85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01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70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50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94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9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000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433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0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9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6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47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1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34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3E57C-C796-EB43-A881-38B09C617E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94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9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0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7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0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1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4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2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44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6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1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2BB71-8C00-8543-A249-CA11B83FE300}" type="datetimeFigureOut">
              <a:rPr lang="en-US" smtClean="0"/>
              <a:t>5/16/18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DC04-4E87-7840-883E-952DB440E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0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jp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g"/><Relationship Id="rId12" Type="http://schemas.openxmlformats.org/officeDocument/2006/relationships/image" Target="../media/image1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jpg"/><Relationship Id="rId11" Type="http://schemas.openxmlformats.org/officeDocument/2006/relationships/image" Target="../media/image25.jpg"/><Relationship Id="rId5" Type="http://schemas.openxmlformats.org/officeDocument/2006/relationships/image" Target="../media/image21.png"/><Relationship Id="rId10" Type="http://schemas.openxmlformats.org/officeDocument/2006/relationships/image" Target="../media/image24.tif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jp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7.tif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jpg"/><Relationship Id="rId11" Type="http://schemas.openxmlformats.org/officeDocument/2006/relationships/image" Target="../media/image2.png"/><Relationship Id="rId5" Type="http://schemas.openxmlformats.org/officeDocument/2006/relationships/image" Target="../media/image29.jp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tif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6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jp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43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jpg"/><Relationship Id="rId11" Type="http://schemas.openxmlformats.org/officeDocument/2006/relationships/image" Target="../media/image42.tiff"/><Relationship Id="rId5" Type="http://schemas.openxmlformats.org/officeDocument/2006/relationships/image" Target="../media/image39.tiff"/><Relationship Id="rId10" Type="http://schemas.openxmlformats.org/officeDocument/2006/relationships/image" Target="../media/image41.tiff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jp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jp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51.tiff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jpg"/><Relationship Id="rId5" Type="http://schemas.openxmlformats.org/officeDocument/2006/relationships/image" Target="../media/image52.jp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3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jp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jp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1.jp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1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jp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g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tif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jp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tiff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6BC0CB-F603-D448-8513-7FF3E393807B}"/>
              </a:ext>
            </a:extLst>
          </p:cNvPr>
          <p:cNvSpPr txBox="1"/>
          <p:nvPr/>
        </p:nvSpPr>
        <p:spPr>
          <a:xfrm>
            <a:off x="2060783" y="393073"/>
            <a:ext cx="4961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This Week @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USFCMS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E9BF2-4C6C-8F4F-B039-AFAB3E220F4F}"/>
              </a:ext>
            </a:extLst>
          </p:cNvPr>
          <p:cNvSpPr txBox="1"/>
          <p:nvPr/>
        </p:nvSpPr>
        <p:spPr>
          <a:xfrm>
            <a:off x="574666" y="1951789"/>
            <a:ext cx="2771913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Weekly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Brown bag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Defenses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Academic deadlines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MSAC Activities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90D255-3D53-254F-9926-FA3B52497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782" y="6061075"/>
            <a:ext cx="1994535" cy="59836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51967CF-0A7C-BB46-800C-F896CF76EE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67300"/>
            <a:ext cx="7886700" cy="993775"/>
          </a:xfrm>
        </p:spPr>
        <p:txBody>
          <a:bodyPr>
            <a:norm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Weekly Schedule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988DE71-2F23-FE4E-9D1E-1933B2128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32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0"/>
    </mc:Choice>
    <mc:Fallback>
      <p:transition spd="slow" advTm="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D443-6106-F045-A28D-31A803C76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News</a:t>
            </a:r>
            <a:r>
              <a:rPr lang="en-US" sz="600" b="1" baseline="0" dirty="0">
                <a:solidFill>
                  <a:schemeClr val="bg1"/>
                </a:solidFill>
                <a:latin typeface="Goudy Old Style" panose="02020502050305020303" pitchFamily="18" charset="77"/>
              </a:rPr>
              <a:t> Flash</a:t>
            </a:r>
            <a:endParaRPr lang="en-US" sz="600" b="1" dirty="0">
              <a:solidFill>
                <a:schemeClr val="bg1"/>
              </a:solidFill>
              <a:latin typeface="Goudy Old Style" panose="02020502050305020303" pitchFamily="18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3B255-447D-0144-94D4-52863EF78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623" y="3189055"/>
            <a:ext cx="3759377" cy="2767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DE66B7-189B-2B47-8AE0-70706235F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532" y="6098997"/>
            <a:ext cx="1994535" cy="598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E63940-9166-5B46-AC79-25C4D097D3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355" y="4707965"/>
            <a:ext cx="4112931" cy="1432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3BACB4-A351-E54B-8AF7-65B36AED02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67" t="26437" r="6117"/>
          <a:stretch/>
        </p:blipFill>
        <p:spPr>
          <a:xfrm>
            <a:off x="137017" y="1139113"/>
            <a:ext cx="5583757" cy="3433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7E3F29-8E9C-5F4E-80D4-02EF34AD13AF}"/>
              </a:ext>
            </a:extLst>
          </p:cNvPr>
          <p:cNvSpPr txBox="1"/>
          <p:nvPr/>
        </p:nvSpPr>
        <p:spPr>
          <a:xfrm>
            <a:off x="137017" y="165070"/>
            <a:ext cx="9048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USF C-SCAMP researchers present West Florida Shelf geophysical and benthic habitat data at GEOHAB 2018, Santa Barbara, CA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B46C5DD-9359-0E4A-A98D-E72B06503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2"/>
    </mc:Choice>
    <mc:Fallback>
      <p:transition spd="slow" advTm="5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CD188-21A2-374A-BE00-C648F7893D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Weekly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C3ABD-C504-E44D-B05C-445AEF128FB9}"/>
              </a:ext>
            </a:extLst>
          </p:cNvPr>
          <p:cNvSpPr txBox="1"/>
          <p:nvPr/>
        </p:nvSpPr>
        <p:spPr>
          <a:xfrm>
            <a:off x="574666" y="1951789"/>
            <a:ext cx="2771913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Weekly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Brown bag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Defenses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Academic deadlines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MSAC Activities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8D1FC-FFAF-024C-B61C-3B3B53097685}"/>
              </a:ext>
            </a:extLst>
          </p:cNvPr>
          <p:cNvSpPr txBox="1"/>
          <p:nvPr/>
        </p:nvSpPr>
        <p:spPr>
          <a:xfrm>
            <a:off x="2060783" y="393073"/>
            <a:ext cx="4961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This Week @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USFCMS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8A576-9FA3-4A41-A0F0-B24EC115C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782" y="6061075"/>
            <a:ext cx="1994535" cy="59836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F5E05B2-5385-0243-BD0F-F2ACE8210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0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3"/>
    </mc:Choice>
    <mc:Fallback>
      <p:transition spd="slow" advTm="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0588-759A-FD49-B930-3E82038AAA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Student 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02E5D8-EC2B-FB47-B452-8A4F3C3E1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l="3504" t="2174"/>
          <a:stretch/>
        </p:blipFill>
        <p:spPr>
          <a:xfrm>
            <a:off x="2749622" y="1279670"/>
            <a:ext cx="3549168" cy="3278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3532A7-0029-6C44-84F5-F064C4683E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7"/>
          <a:stretch/>
        </p:blipFill>
        <p:spPr>
          <a:xfrm>
            <a:off x="6141004" y="2857250"/>
            <a:ext cx="2858034" cy="1911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580A0-606F-CA42-82A8-58023C104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6" y="1520033"/>
            <a:ext cx="2697607" cy="1798404"/>
          </a:xfrm>
          <a:prstGeom prst="rect">
            <a:avLst/>
          </a:prstGeom>
        </p:spPr>
      </p:pic>
      <p:pic>
        <p:nvPicPr>
          <p:cNvPr id="8" name="Picture 7" descr="IODP_Logo_NEW_web.jpg">
            <a:extLst>
              <a:ext uri="{FF2B5EF4-FFF2-40B4-BE49-F238E27FC236}">
                <a16:creationId xmlns:a16="http://schemas.microsoft.com/office/drawing/2014/main" id="{93D14B6C-BD54-A347-AA1C-9C3711FA2F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309" y="1580604"/>
            <a:ext cx="2369310" cy="9423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9" name="Picture 8" descr="logo-NSF-CMYK.GIF">
            <a:extLst>
              <a:ext uri="{FF2B5EF4-FFF2-40B4-BE49-F238E27FC236}">
                <a16:creationId xmlns:a16="http://schemas.microsoft.com/office/drawing/2014/main" id="{CD53046A-78F6-0C4D-86F5-59E233BD6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65" y="5078478"/>
            <a:ext cx="762849" cy="762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8E8F42-E116-0641-AAB9-74796021E75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80" t="16647" r="21771" b="13978"/>
          <a:stretch/>
        </p:blipFill>
        <p:spPr>
          <a:xfrm>
            <a:off x="647700" y="3706987"/>
            <a:ext cx="1973347" cy="2755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E5476C-C5DA-8943-8EF0-C2BE9F3B3D5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3" t="17347" r="14934" b="13216"/>
          <a:stretch/>
        </p:blipFill>
        <p:spPr>
          <a:xfrm>
            <a:off x="3042926" y="4652674"/>
            <a:ext cx="2962560" cy="20222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6BA5A3-E723-9E4C-B778-88B47C424F1A}"/>
              </a:ext>
            </a:extLst>
          </p:cNvPr>
          <p:cNvSpPr/>
          <p:nvPr/>
        </p:nvSpPr>
        <p:spPr>
          <a:xfrm>
            <a:off x="3719358" y="2049903"/>
            <a:ext cx="426391" cy="391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9D9997-410D-CD4E-8E6B-B725D7261330}"/>
              </a:ext>
            </a:extLst>
          </p:cNvPr>
          <p:cNvCxnSpPr>
            <a:cxnSpLocks/>
          </p:cNvCxnSpPr>
          <p:nvPr/>
        </p:nvCxnSpPr>
        <p:spPr>
          <a:xfrm flipV="1">
            <a:off x="4386445" y="3466917"/>
            <a:ext cx="1883864" cy="218076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C040E5-91C1-144D-9785-3F201ED1D39E}"/>
              </a:ext>
            </a:extLst>
          </p:cNvPr>
          <p:cNvCxnSpPr>
            <a:cxnSpLocks/>
          </p:cNvCxnSpPr>
          <p:nvPr/>
        </p:nvCxnSpPr>
        <p:spPr>
          <a:xfrm flipH="1">
            <a:off x="2621047" y="3196166"/>
            <a:ext cx="1096109" cy="962163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35ACD7-AE99-4142-BFBA-E03B9FE98528}"/>
              </a:ext>
            </a:extLst>
          </p:cNvPr>
          <p:cNvCxnSpPr>
            <a:cxnSpLocks/>
          </p:cNvCxnSpPr>
          <p:nvPr/>
        </p:nvCxnSpPr>
        <p:spPr>
          <a:xfrm flipH="1">
            <a:off x="2749622" y="2091020"/>
            <a:ext cx="967534" cy="14298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1FF91C-B291-E947-BF10-F3E7118E392E}"/>
              </a:ext>
            </a:extLst>
          </p:cNvPr>
          <p:cNvSpPr/>
          <p:nvPr/>
        </p:nvSpPr>
        <p:spPr>
          <a:xfrm>
            <a:off x="3717156" y="3096745"/>
            <a:ext cx="173327" cy="19884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B25C56-5844-9845-ABE8-56C136B96C77}"/>
              </a:ext>
            </a:extLst>
          </p:cNvPr>
          <p:cNvSpPr/>
          <p:nvPr/>
        </p:nvSpPr>
        <p:spPr>
          <a:xfrm>
            <a:off x="4213118" y="3486150"/>
            <a:ext cx="173327" cy="198842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76CE1E-D8AF-2D4D-ACDC-76FA6940D5A1}"/>
              </a:ext>
            </a:extLst>
          </p:cNvPr>
          <p:cNvCxnSpPr>
            <a:cxnSpLocks/>
          </p:cNvCxnSpPr>
          <p:nvPr/>
        </p:nvCxnSpPr>
        <p:spPr>
          <a:xfrm>
            <a:off x="4342609" y="3704225"/>
            <a:ext cx="43836" cy="1248775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3248A7E-4B26-E34F-AB1D-02AA55F1F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5895" y="5877113"/>
            <a:ext cx="1994535" cy="5983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B7A163-F1E6-134C-A61F-4DD84FBAD871}"/>
              </a:ext>
            </a:extLst>
          </p:cNvPr>
          <p:cNvSpPr txBox="1"/>
          <p:nvPr/>
        </p:nvSpPr>
        <p:spPr>
          <a:xfrm>
            <a:off x="-1" y="73762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USF CMS Faculty, Amelia Shevenell, and PhD students, Imogen Browne, Theresa King, and Michelle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Guitard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selected to sail on 2018-2019 IODP Expeditions to Antarctica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BBFD41E6-F733-DD4D-AEF0-B548849C9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3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5"/>
    </mc:Choice>
    <mc:Fallback>
      <p:transition spd="slow" advTm="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B005D-F941-C74A-ADB7-FB53899F9C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764"/>
          <a:stretch/>
        </p:blipFill>
        <p:spPr>
          <a:xfrm>
            <a:off x="0" y="1443038"/>
            <a:ext cx="9138040" cy="4429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4F37B-CA02-C94C-9A20-F4A750B5D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120669"/>
            <a:ext cx="1994535" cy="598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63A905-A703-234C-91B1-1215CC19BE0A}"/>
              </a:ext>
            </a:extLst>
          </p:cNvPr>
          <p:cNvSpPr txBox="1"/>
          <p:nvPr/>
        </p:nvSpPr>
        <p:spPr>
          <a:xfrm>
            <a:off x="227704" y="365125"/>
            <a:ext cx="5141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01B7D0-7B13-6946-A539-D2172E0C5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0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5"/>
    </mc:Choice>
    <mc:Fallback>
      <p:transition spd="slow" advTm="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4D1DAA-BB88-1D4F-A8B5-1C1F24EE1A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Facility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7BA66-68B0-CF4B-A1F4-A4C67A971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01148" y="0"/>
            <a:ext cx="12192000" cy="68580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6E01F78-081B-EE43-867A-61740477C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0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0"/>
    </mc:Choice>
    <mc:Fallback>
      <p:transition spd="slow" advTm="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E2D8B-89FF-604B-B6ED-A91557B530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407"/>
          <a:stretch/>
        </p:blipFill>
        <p:spPr>
          <a:xfrm>
            <a:off x="0" y="1590467"/>
            <a:ext cx="9144000" cy="4040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A0115-BE49-DE44-BA74-3A27714C2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125495"/>
            <a:ext cx="1994535" cy="598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6AF4BC-68F7-DA41-AC77-688A49ADD81E}"/>
              </a:ext>
            </a:extLst>
          </p:cNvPr>
          <p:cNvSpPr txBox="1"/>
          <p:nvPr/>
        </p:nvSpPr>
        <p:spPr>
          <a:xfrm>
            <a:off x="227704" y="365125"/>
            <a:ext cx="5972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and USFSP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502375-1220-DC4D-BAE1-2C4F0EB70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5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1"/>
    </mc:Choice>
    <mc:Fallback>
      <p:transition spd="slow" advTm="6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C48D-5874-7C49-AD08-3FD1536FAD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2414" y="22644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Research Highlight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73A68-4292-4342-A3DE-2F8C78E94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257" y="3078272"/>
            <a:ext cx="5452672" cy="3625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01ECF-F67E-494E-8F51-AB79392A0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965" y="4492468"/>
            <a:ext cx="2210821" cy="2210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469933-1F23-FE49-BF65-A970F6686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394" y="6179473"/>
            <a:ext cx="1994535" cy="598361"/>
          </a:xfrm>
          <a:prstGeom prst="rect">
            <a:avLst/>
          </a:prstGeom>
        </p:spPr>
      </p:pic>
      <p:pic>
        <p:nvPicPr>
          <p:cNvPr id="8" name="Picture 7" descr="USAP-Logo-Large.png">
            <a:extLst>
              <a:ext uri="{FF2B5EF4-FFF2-40B4-BE49-F238E27FC236}">
                <a16:creationId xmlns:a16="http://schemas.microsoft.com/office/drawing/2014/main" id="{A8A18FB5-A75B-5F4C-A8FA-6D9AD3E89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95" y="1473068"/>
            <a:ext cx="1239198" cy="1239198"/>
          </a:xfrm>
          <a:prstGeom prst="rect">
            <a:avLst/>
          </a:prstGeom>
        </p:spPr>
      </p:pic>
      <p:pic>
        <p:nvPicPr>
          <p:cNvPr id="9" name="Picture 8" descr="logo-NSF-CMYK.GIF">
            <a:extLst>
              <a:ext uri="{FF2B5EF4-FFF2-40B4-BE49-F238E27FC236}">
                <a16:creationId xmlns:a16="http://schemas.microsoft.com/office/drawing/2014/main" id="{3D8BEBC1-CD3E-404C-A948-9112EC912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17" y="1397614"/>
            <a:ext cx="1390106" cy="1390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D1C5D-B5E5-0B46-B325-3F905A693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93584"/>
            <a:ext cx="4324350" cy="2882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FAFB4B-5EF7-8F4F-A80D-7FADEE552E3D}"/>
              </a:ext>
            </a:extLst>
          </p:cNvPr>
          <p:cNvSpPr txBox="1"/>
          <p:nvPr/>
        </p:nvSpPr>
        <p:spPr>
          <a:xfrm>
            <a:off x="20798" y="102654"/>
            <a:ext cx="8934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PhD student, Ryan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Venturelli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faculty,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Brad Rosenheim, and their collaborators prepare to drill into subglacial Lake Mercer, West Antarctica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03471CA-0CC3-7C42-ADC5-DDBB4487C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1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7"/>
    </mc:Choice>
    <mc:Fallback>
      <p:transition spd="slow" advTm="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397E-385E-BB42-A7F9-C148BC78D9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Defense Flyer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58D79-CCCA-1647-A9C7-090BACDA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089" y="0"/>
            <a:ext cx="511202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9A4023-D1E8-F244-AD73-9746D1A4E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3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9"/>
    </mc:Choice>
    <mc:Fallback>
      <p:transition spd="slow" advTm="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90D255-3D53-254F-9926-FA3B52497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110" y="6196279"/>
            <a:ext cx="1994535" cy="5983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25FBC5-A137-C44C-A934-F85170CAE9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0F44C5-942C-4E49-A5EF-C7BCBE6C39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025"/>
          <a:stretch/>
        </p:blipFill>
        <p:spPr>
          <a:xfrm>
            <a:off x="0" y="1196122"/>
            <a:ext cx="9140455" cy="326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B0A33-71D1-154B-AF86-870F13041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704" y="4704759"/>
            <a:ext cx="6718300" cy="1790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C173A1-E38E-F747-AA49-2DC6E5929DE5}"/>
              </a:ext>
            </a:extLst>
          </p:cNvPr>
          <p:cNvSpPr txBox="1"/>
          <p:nvPr/>
        </p:nvSpPr>
        <p:spPr>
          <a:xfrm>
            <a:off x="227704" y="365125"/>
            <a:ext cx="5141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C41713-8A08-F843-A7A6-239A814BC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8"/>
    </mc:Choice>
    <mc:Fallback>
      <p:transition spd="slow" advTm="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0588-759A-FD49-B930-3E82038AAA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Student Success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09190E-422D-C84A-83D6-F4AE975B4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732" y="6124055"/>
            <a:ext cx="1994535" cy="598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A922F-A903-B54E-BF43-5B2551EF60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736" y="1802764"/>
            <a:ext cx="4792264" cy="3457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2333E-1B1B-7343-B939-FF7C67351A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27" t="7849" b="2894"/>
          <a:stretch/>
        </p:blipFill>
        <p:spPr>
          <a:xfrm>
            <a:off x="0" y="1802765"/>
            <a:ext cx="4631550" cy="34575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9B4F0B-91A3-5144-AFF9-C05259DDFA17}"/>
              </a:ext>
            </a:extLst>
          </p:cNvPr>
          <p:cNvSpPr txBox="1"/>
          <p:nvPr/>
        </p:nvSpPr>
        <p:spPr>
          <a:xfrm>
            <a:off x="227704" y="365125"/>
            <a:ext cx="6649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USF CMS students present research at XXX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FB6F99D-2BCB-2A44-8978-D094D74E82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5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0"/>
    </mc:Choice>
    <mc:Fallback>
      <p:transition spd="slow" advTm="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7F861-DBF3-E94E-B526-35ABFF3233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Facility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89606-54C4-DB40-840F-E44447380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1BF4F7-6F8C-7746-9126-F71E9377A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1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4"/>
    </mc:Choice>
    <mc:Fallback>
      <p:transition spd="slow" advTm="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10D2-C804-214F-A46C-B70B503697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95B11-F7B0-1440-920D-4CEC51A93A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3536"/>
          <a:stretch/>
        </p:blipFill>
        <p:spPr>
          <a:xfrm>
            <a:off x="-170756" y="1238250"/>
            <a:ext cx="9486205" cy="39793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5CD60F-B17B-DF46-BEFB-3DB7DF03E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067773"/>
            <a:ext cx="1994535" cy="598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2A551-A0F3-6D44-90C8-0B94B337B857}"/>
              </a:ext>
            </a:extLst>
          </p:cNvPr>
          <p:cNvSpPr txBox="1"/>
          <p:nvPr/>
        </p:nvSpPr>
        <p:spPr>
          <a:xfrm>
            <a:off x="151504" y="204018"/>
            <a:ext cx="7104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student and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0B14E94-AE00-AD49-9336-E973A66CC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6"/>
    </mc:Choice>
    <mc:Fallback>
      <p:transition spd="slow" advTm="5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EE419-3D5E-904F-AA4A-E43EFA99E5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Research Highlight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5E82F-7266-8045-A1CF-485A13F08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65" y="2820199"/>
            <a:ext cx="3038335" cy="3935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503AC5-C177-5549-8BE8-C6ABF1B53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967" y="6259639"/>
            <a:ext cx="1994535" cy="598361"/>
          </a:xfrm>
          <a:prstGeom prst="rect">
            <a:avLst/>
          </a:prstGeom>
        </p:spPr>
      </p:pic>
      <p:pic>
        <p:nvPicPr>
          <p:cNvPr id="5" name="Picture 4" descr="USAP-Logo-Large.png">
            <a:extLst>
              <a:ext uri="{FF2B5EF4-FFF2-40B4-BE49-F238E27FC236}">
                <a16:creationId xmlns:a16="http://schemas.microsoft.com/office/drawing/2014/main" id="{CE5DAA1F-A3D8-E947-8F0A-94761EFCA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29" y="5646577"/>
            <a:ext cx="912242" cy="912242"/>
          </a:xfrm>
          <a:prstGeom prst="rect">
            <a:avLst/>
          </a:prstGeom>
        </p:spPr>
      </p:pic>
      <p:pic>
        <p:nvPicPr>
          <p:cNvPr id="6" name="Picture 5" descr="logo-NSF-CMYK.GIF">
            <a:extLst>
              <a:ext uri="{FF2B5EF4-FFF2-40B4-BE49-F238E27FC236}">
                <a16:creationId xmlns:a16="http://schemas.microsoft.com/office/drawing/2014/main" id="{74272936-7FCC-8E4F-A1F2-D286DB348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90" y="5595521"/>
            <a:ext cx="1014354" cy="1014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13DEA-33A7-7241-96E9-491EA3A3C1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r="9979"/>
          <a:stretch/>
        </p:blipFill>
        <p:spPr>
          <a:xfrm>
            <a:off x="6893065" y="1490819"/>
            <a:ext cx="2066380" cy="1646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9AFFA6-EDCE-F440-832F-ADF66E5B2F5B}"/>
              </a:ext>
            </a:extLst>
          </p:cNvPr>
          <p:cNvSpPr txBox="1"/>
          <p:nvPr/>
        </p:nvSpPr>
        <p:spPr>
          <a:xfrm>
            <a:off x="111265" y="59034"/>
            <a:ext cx="61975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USF CMS faculty and student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2BDD6A-38D0-4840-8FFB-05D7169A68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66707"/>
            <a:ext cx="6781800" cy="2171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2964E3-7040-CB43-BFA9-0712D4A05C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0865" y="3272700"/>
            <a:ext cx="3688334" cy="19384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75051C-035A-5047-93E4-36F1A9E28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84" y="3338122"/>
            <a:ext cx="1580461" cy="236994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F72EADBC-2EE1-FB4F-AD08-99B36D550E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2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7"/>
    </mc:Choice>
    <mc:Fallback>
      <p:transition spd="slow" advTm="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40475-5AF7-EC42-AD8A-9CB8AE315B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667"/>
          <a:stretch/>
        </p:blipFill>
        <p:spPr>
          <a:xfrm>
            <a:off x="-44996" y="1196122"/>
            <a:ext cx="9188996" cy="4792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58A36-F031-8E40-BC92-D6B00C9D0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183883"/>
            <a:ext cx="1994535" cy="598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423A2-6970-0E4D-9BCF-1248D0E7D2F4}"/>
              </a:ext>
            </a:extLst>
          </p:cNvPr>
          <p:cNvSpPr txBox="1"/>
          <p:nvPr/>
        </p:nvSpPr>
        <p:spPr>
          <a:xfrm>
            <a:off x="227704" y="365125"/>
            <a:ext cx="7104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student and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E7539B-369A-7245-ADC6-6AA6FD54A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5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9"/>
    </mc:Choice>
    <mc:Fallback>
      <p:transition spd="slow" advTm="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A136A-FCA5-DA41-BF1C-442D68AD8B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Award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F0D2A-8B61-1243-90BE-327E89D39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44" y="1690688"/>
            <a:ext cx="3576955" cy="3576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EB488A-A0AC-B44C-84CE-33645AA39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350" y="2351088"/>
            <a:ext cx="2927349" cy="2195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2044BA-8C49-5445-86C6-A3E4994E0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432" y="6078029"/>
            <a:ext cx="1994535" cy="5983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CD4CED-A46F-B246-AFEC-2F5FA61FA7F4}"/>
              </a:ext>
            </a:extLst>
          </p:cNvPr>
          <p:cNvSpPr txBox="1"/>
          <p:nvPr/>
        </p:nvSpPr>
        <p:spPr>
          <a:xfrm>
            <a:off x="258443" y="406837"/>
            <a:ext cx="8625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Congratulations to USF CMS faculty, Kristen Buck and Don Chambers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9C06D8-777A-BF41-81D7-4B0582AFA558}"/>
              </a:ext>
            </a:extLst>
          </p:cNvPr>
          <p:cNvSpPr txBox="1"/>
          <p:nvPr/>
        </p:nvSpPr>
        <p:spPr>
          <a:xfrm>
            <a:off x="258443" y="5431698"/>
            <a:ext cx="393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Kristen Buck awarded tenure and promoted to Associate Professor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A20E23-430C-7B48-89DC-B919B8E08DEF}"/>
              </a:ext>
            </a:extLst>
          </p:cNvPr>
          <p:cNvSpPr txBox="1"/>
          <p:nvPr/>
        </p:nvSpPr>
        <p:spPr>
          <a:xfrm>
            <a:off x="4959350" y="4621312"/>
            <a:ext cx="3194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Don Chambers promoted to Professor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62D1C5F-23CF-2649-B33D-574F6B047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6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5"/>
    </mc:Choice>
    <mc:Fallback>
      <p:transition spd="slow" advTm="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4D865-3ED6-D841-8807-04A4A59F02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Research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BC471-6D8C-A145-AC47-9ABFBB375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D23664-B8BF-2149-9179-7156F6B9C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"/>
    </mc:Choice>
    <mc:Fallback>
      <p:transition spd="slow" advTm="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38842-D646-0C4F-908B-B1C79730C3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Weekly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C6259-6BF4-4D4E-8DCA-087A8AC115B1}"/>
              </a:ext>
            </a:extLst>
          </p:cNvPr>
          <p:cNvSpPr txBox="1"/>
          <p:nvPr/>
        </p:nvSpPr>
        <p:spPr>
          <a:xfrm>
            <a:off x="574666" y="1951789"/>
            <a:ext cx="2771913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Weekly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Brown bag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Defenses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Academic deadlines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MSAC Activities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0BAF2-24BA-BC4B-8371-3C5FCAF13A50}"/>
              </a:ext>
            </a:extLst>
          </p:cNvPr>
          <p:cNvSpPr txBox="1"/>
          <p:nvPr/>
        </p:nvSpPr>
        <p:spPr>
          <a:xfrm>
            <a:off x="2060783" y="393073"/>
            <a:ext cx="4961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This Week @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USFCMS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CB8F5D-544B-4346-BA80-377975EA5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782" y="6061075"/>
            <a:ext cx="1994535" cy="59836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AD1778A-EB0A-784A-A20C-76E3D60A3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1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4"/>
    </mc:Choice>
    <mc:Fallback>
      <p:transition spd="slow" advTm="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6B3567F-8584-F541-8B96-603BAC33C7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Facility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C88EF2-816E-0244-8777-49767FB2F5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57" t="20331" r="13902"/>
          <a:stretch/>
        </p:blipFill>
        <p:spPr>
          <a:xfrm>
            <a:off x="1549400" y="824706"/>
            <a:ext cx="6058495" cy="2574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D2C41B-0B8A-CF43-BBB4-B2D3998F5F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85" t="21069" r="18508" b="7760"/>
          <a:stretch/>
        </p:blipFill>
        <p:spPr>
          <a:xfrm>
            <a:off x="1524000" y="3576774"/>
            <a:ext cx="6058495" cy="3126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941597-54E5-7946-AEB0-6E0842FCB5E5}"/>
              </a:ext>
            </a:extLst>
          </p:cNvPr>
          <p:cNvSpPr txBox="1"/>
          <p:nvPr/>
        </p:nvSpPr>
        <p:spPr>
          <a:xfrm>
            <a:off x="151504" y="204018"/>
            <a:ext cx="5405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USF CMS Plasma Analytical Facility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F68841C-3B97-DC41-9F72-40E9D0B62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5"/>
    </mc:Choice>
    <mc:Fallback>
      <p:transition spd="slow" advTm="5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983CCF-F7F2-2B41-8DD4-210E0F2194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510"/>
          <a:stretch/>
        </p:blipFill>
        <p:spPr>
          <a:xfrm>
            <a:off x="0" y="2682621"/>
            <a:ext cx="8812530" cy="244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EF1F4-0A4E-9D47-999F-99D48B4CA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122479"/>
            <a:ext cx="1994535" cy="598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3DFB60-62ED-FC43-AAB0-A6D53274C034}"/>
              </a:ext>
            </a:extLst>
          </p:cNvPr>
          <p:cNvSpPr txBox="1"/>
          <p:nvPr/>
        </p:nvSpPr>
        <p:spPr>
          <a:xfrm>
            <a:off x="202304" y="612407"/>
            <a:ext cx="5141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CDE36F-77CE-654C-9FA0-AAB95CF79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4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6"/>
    </mc:Choice>
    <mc:Fallback>
      <p:transition spd="slow" advTm="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E317-1AD7-6B48-90DD-E37F69D430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Outreach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BAF9C2-9ADE-5B40-A177-3B8D3E24A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BAB0DCD-2714-EE4E-B6F8-A6D7042A8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3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7"/>
    </mc:Choice>
    <mc:Fallback>
      <p:transition spd="slow" advTm="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8B942-7B8B-364F-AC25-7EAA437714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MSAC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AD791-B655-7244-BB70-87A4D643B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5" y="1404001"/>
            <a:ext cx="4400550" cy="4276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DEEFE2-61A2-C04E-9DAF-81B32846A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3732" y="6122479"/>
            <a:ext cx="1994535" cy="598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1A0E18-4F22-CB48-9038-CFE8178B7B6F}"/>
              </a:ext>
            </a:extLst>
          </p:cNvPr>
          <p:cNvSpPr txBox="1"/>
          <p:nvPr/>
        </p:nvSpPr>
        <p:spPr>
          <a:xfrm>
            <a:off x="5093969" y="3029420"/>
            <a:ext cx="38195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Golf Tournament: 8 am at the Mangrove Bay Golf Course, 875 62nd Ave NE, St. Pete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MSAC Festival: 1 pm at the Marine Exploration Center (Port of St. Petersburg).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2D780-8E8D-2541-B43D-0BC1E8EDC918}"/>
              </a:ext>
            </a:extLst>
          </p:cNvPr>
          <p:cNvSpPr/>
          <p:nvPr/>
        </p:nvSpPr>
        <p:spPr>
          <a:xfrm>
            <a:off x="414241" y="422898"/>
            <a:ext cx="5502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 err="1">
                <a:solidFill>
                  <a:srgbClr val="1D21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Vembu</a:t>
            </a:r>
            <a:r>
              <a:rPr lang="en-US" sz="2400" b="1" i="0" dirty="0">
                <a:solidFill>
                  <a:srgbClr val="1D21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Cup and MSAC Festival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CFCE5-D50F-6D41-B7E5-8004D1BECE13}"/>
              </a:ext>
            </a:extLst>
          </p:cNvPr>
          <p:cNvSpPr txBox="1"/>
          <p:nvPr/>
        </p:nvSpPr>
        <p:spPr>
          <a:xfrm>
            <a:off x="5093969" y="2388863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When: May 19, 2018, 8 am-6pm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5B82208-FC8C-004A-BBFB-7EAAD3FBC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8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8"/>
    </mc:Choice>
    <mc:Fallback>
      <p:transition spd="slow" advTm="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FF5C-C753-FC4A-AC93-B3BD3E9D61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Weekly Seminar Flyer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0664B-3898-5146-B15F-DE943174B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69"/>
          <a:stretch/>
        </p:blipFill>
        <p:spPr>
          <a:xfrm>
            <a:off x="1854400" y="0"/>
            <a:ext cx="559415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CA76AB-19A7-BC48-8B57-B377516C82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7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3"/>
    </mc:Choice>
    <mc:Fallback>
      <p:transition spd="slow" advTm="5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90D255-3D53-254F-9926-FA3B52497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265" y="6122479"/>
            <a:ext cx="1994535" cy="5983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25FBC5-A137-C44C-A934-F85170CAE9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465521-FE86-E84A-919D-4C2F85FD69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281"/>
          <a:stretch/>
        </p:blipFill>
        <p:spPr>
          <a:xfrm>
            <a:off x="0" y="2119368"/>
            <a:ext cx="9144000" cy="2747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ADFF54-3DB3-C84A-B0BC-A29494085078}"/>
              </a:ext>
            </a:extLst>
          </p:cNvPr>
          <p:cNvSpPr txBox="1"/>
          <p:nvPr/>
        </p:nvSpPr>
        <p:spPr>
          <a:xfrm>
            <a:off x="202304" y="612407"/>
            <a:ext cx="5141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B5C027-C9F1-0E47-879B-1DB8A5368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6"/>
    </mc:Choice>
    <mc:Fallback>
      <p:transition spd="slow" advTm="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95C5-678E-D14D-82EA-BD9AD1ED8C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Research Highlight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92EDE-3632-9141-86CA-A5885F0FEA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67"/>
          <a:stretch/>
        </p:blipFill>
        <p:spPr>
          <a:xfrm>
            <a:off x="526472" y="3083653"/>
            <a:ext cx="7093527" cy="3774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A98BF-D16E-7E46-AB31-B518FBC8EC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074" b="52593"/>
          <a:stretch/>
        </p:blipFill>
        <p:spPr>
          <a:xfrm>
            <a:off x="132849" y="365125"/>
            <a:ext cx="5493084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2E6305-5CFB-044E-878B-293ACBDC60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095" y="6135433"/>
            <a:ext cx="1760855" cy="5282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692368-A80C-064C-8A07-AFFC1CD5AC7F}"/>
              </a:ext>
            </a:extLst>
          </p:cNvPr>
          <p:cNvSpPr txBox="1"/>
          <p:nvPr/>
        </p:nvSpPr>
        <p:spPr>
          <a:xfrm>
            <a:off x="201156" y="0"/>
            <a:ext cx="4370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USF CMS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BD289F7-51C9-204D-974B-67B3839D5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1"/>
    </mc:Choice>
    <mc:Fallback>
      <p:transition spd="slow" advTm="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635C8-4831-EB4B-B87F-83E762403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940"/>
          <a:stretch/>
        </p:blipFill>
        <p:spPr>
          <a:xfrm>
            <a:off x="0" y="1408906"/>
            <a:ext cx="8989695" cy="4237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21959F-EB0C-9B44-B096-BA1D75F5B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160" y="6081839"/>
            <a:ext cx="1994535" cy="598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D711AE-9186-D94F-9F8E-691034FE3B46}"/>
              </a:ext>
            </a:extLst>
          </p:cNvPr>
          <p:cNvSpPr txBox="1"/>
          <p:nvPr/>
        </p:nvSpPr>
        <p:spPr>
          <a:xfrm>
            <a:off x="227704" y="471517"/>
            <a:ext cx="696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student and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CD9600-2B93-7E45-9385-EB2B4691C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7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1"/>
    </mc:Choice>
    <mc:Fallback>
      <p:transition spd="slow" advTm="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0586C5-3EC6-FD4B-92D4-9C1469244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9201"/>
          <a:stretch/>
        </p:blipFill>
        <p:spPr>
          <a:xfrm>
            <a:off x="-232837" y="1566902"/>
            <a:ext cx="9376837" cy="3792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A760F-9D95-AF47-9E11-ABE30DB92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167823"/>
            <a:ext cx="1994535" cy="598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4B54D0-E03E-6C4D-95E3-81209F7E17D0}"/>
              </a:ext>
            </a:extLst>
          </p:cNvPr>
          <p:cNvSpPr txBox="1"/>
          <p:nvPr/>
        </p:nvSpPr>
        <p:spPr>
          <a:xfrm>
            <a:off x="0" y="550515"/>
            <a:ext cx="696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student and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F3CD56-2C98-5F40-9A2B-1FA40653F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6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4"/>
    </mc:Choice>
    <mc:Fallback>
      <p:transition spd="slow" advTm="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4D443-6106-F045-A28D-31A803C766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Research Photo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69C53-7A42-244A-91FB-FBCA40258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71600"/>
            <a:ext cx="9108648" cy="4605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92795-47AB-FC43-9408-D95D657025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77096"/>
            <a:ext cx="12700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768F3-BD32-DF4C-AA6C-A47FC3687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9432" y="6094125"/>
            <a:ext cx="1994535" cy="59836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B52FA1C-9461-7F40-BA9B-E6DED6913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9"/>
    </mc:Choice>
    <mc:Fallback>
      <p:transition spd="slow" advTm="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CD188-21A2-374A-BE00-C648F7893D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Weekly Schedule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BA352A-441E-C844-B836-1CF2ECAEC01B}"/>
              </a:ext>
            </a:extLst>
          </p:cNvPr>
          <p:cNvSpPr txBox="1"/>
          <p:nvPr/>
        </p:nvSpPr>
        <p:spPr>
          <a:xfrm>
            <a:off x="574666" y="21280"/>
            <a:ext cx="4961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This Week @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USFCMS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4B97A-E765-2647-8099-3BE6D4DA6272}"/>
              </a:ext>
            </a:extLst>
          </p:cNvPr>
          <p:cNvSpPr txBox="1"/>
          <p:nvPr/>
        </p:nvSpPr>
        <p:spPr>
          <a:xfrm>
            <a:off x="574666" y="1951789"/>
            <a:ext cx="2771913" cy="346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Seminars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Weekly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Brown bag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Defenses</a:t>
            </a: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Academic deadlines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MSAC Activities</a:t>
            </a:r>
          </a:p>
          <a:p>
            <a:endParaRPr lang="en-US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	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BF64F-9656-7C48-A5CA-2BFDA6522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432" y="76042"/>
            <a:ext cx="1994535" cy="59836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B26770-5D4F-3443-9E9C-25E7A033F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5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0"/>
    </mc:Choice>
    <mc:Fallback>
      <p:transition spd="slow" advTm="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AD145-752D-3140-9CDA-DD55D1A59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304701" cy="6720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EAC8F5-E960-D446-B105-C549DADA4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122220"/>
            <a:ext cx="1994535" cy="598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90571F-CFD4-084A-9B7E-24B296A2DF98}"/>
              </a:ext>
            </a:extLst>
          </p:cNvPr>
          <p:cNvSpPr txBox="1"/>
          <p:nvPr/>
        </p:nvSpPr>
        <p:spPr>
          <a:xfrm>
            <a:off x="5683796" y="486153"/>
            <a:ext cx="3305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faculty and student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4E40FF-FD8E-FD4C-9DCE-1C53036B3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5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1"/>
    </mc:Choice>
    <mc:Fallback>
      <p:transition spd="slow" advTm="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E317-1AD7-6B48-90DD-E37F69D430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Outreach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D56F7-A3FA-1547-AD30-9309E60A5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25" y="6187438"/>
            <a:ext cx="1994535" cy="598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3D44F9-AD6E-6C4D-B9FD-5322BFC9B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0923" y="0"/>
            <a:ext cx="10990847" cy="618743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2E411AD-FC1B-E944-BA1F-EA70608BD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8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0"/>
    </mc:Choice>
    <mc:Fallback>
      <p:transition spd="slow" advTm="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1C5552-8E32-204F-BA8C-0A9F68FE0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4655"/>
          <a:stretch/>
        </p:blipFill>
        <p:spPr>
          <a:xfrm>
            <a:off x="0" y="1392238"/>
            <a:ext cx="9202747" cy="3382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A380E-1E50-B344-A652-C4FDDDB09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160" y="5265229"/>
            <a:ext cx="1994535" cy="598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891A5-1AFC-5049-899D-16BD03807575}"/>
              </a:ext>
            </a:extLst>
          </p:cNvPr>
          <p:cNvSpPr txBox="1"/>
          <p:nvPr/>
        </p:nvSpPr>
        <p:spPr>
          <a:xfrm>
            <a:off x="278504" y="463183"/>
            <a:ext cx="40639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6A3FC9-3347-FA4E-AA7B-6973F21B6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7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0"/>
    </mc:Choice>
    <mc:Fallback>
      <p:transition spd="slow" advTm="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FE54-8779-EE4A-9752-C4B1077504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DDA08-5F91-E246-AF6F-74BC81CEC4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270"/>
          <a:stretch/>
        </p:blipFill>
        <p:spPr>
          <a:xfrm>
            <a:off x="219016" y="1390650"/>
            <a:ext cx="8512551" cy="4705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5BA2D-E52F-6943-95B3-C7E894C28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482" y="6096000"/>
            <a:ext cx="1994535" cy="598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5B59B6-DDBC-704A-B883-6E5EE9963D35}"/>
              </a:ext>
            </a:extLst>
          </p:cNvPr>
          <p:cNvSpPr txBox="1"/>
          <p:nvPr/>
        </p:nvSpPr>
        <p:spPr>
          <a:xfrm>
            <a:off x="390935" y="462389"/>
            <a:ext cx="7104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Student and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E872D9D-CD23-D44E-9606-857D92ED3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4"/>
    </mc:Choice>
    <mc:Fallback>
      <p:transition spd="slow" advTm="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7C96-A3A9-124B-874D-F2AB72D348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Research Highlight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95C5B-9122-2544-9436-4B86D3200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026" y="1293248"/>
            <a:ext cx="4649389" cy="2611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47220C-8B32-794A-BD8B-588329733C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994" r="17380"/>
          <a:stretch/>
        </p:blipFill>
        <p:spPr>
          <a:xfrm>
            <a:off x="134691" y="1293249"/>
            <a:ext cx="2904594" cy="261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78236-1372-A641-B7FD-09BE939C7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154" y="4002985"/>
            <a:ext cx="4806261" cy="2691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87DA4A-7C29-AC44-83E1-AA3BDD772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91" y="4002985"/>
            <a:ext cx="4037259" cy="2691506"/>
          </a:xfrm>
          <a:prstGeom prst="rect">
            <a:avLst/>
          </a:prstGeom>
        </p:spPr>
      </p:pic>
      <p:pic>
        <p:nvPicPr>
          <p:cNvPr id="16" name="Picture 15" descr="IODP_Logo_NEW_web.jpg">
            <a:extLst>
              <a:ext uri="{FF2B5EF4-FFF2-40B4-BE49-F238E27FC236}">
                <a16:creationId xmlns:a16="http://schemas.microsoft.com/office/drawing/2014/main" id="{C590EAFD-2160-F845-B9B4-6F59897A4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31" y="2080454"/>
            <a:ext cx="1303649" cy="5184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pic>
        <p:nvPicPr>
          <p:cNvPr id="17" name="Picture 16" descr="logo-NSF-CMYK.GIF">
            <a:extLst>
              <a:ext uri="{FF2B5EF4-FFF2-40B4-BE49-F238E27FC236}">
                <a16:creationId xmlns:a16="http://schemas.microsoft.com/office/drawing/2014/main" id="{369B0AFF-AC38-FB45-939C-1E27CFE432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751" y="2862802"/>
            <a:ext cx="760809" cy="7608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42DAA6-08BD-1D46-BBC3-101D5ADA6D37}"/>
              </a:ext>
            </a:extLst>
          </p:cNvPr>
          <p:cNvSpPr txBox="1"/>
          <p:nvPr/>
        </p:nvSpPr>
        <p:spPr>
          <a:xfrm>
            <a:off x="-1" y="73762"/>
            <a:ext cx="9048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CMS faculty, Amelia Shevenell, and PhD student, Imogen Browne, sail on IODP Expedition 374 to the Ross Sea, Antarctica to understand 20 million years of Antarctic ice sheet evolution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C7D9AF4-7BC1-154A-A6A2-4B181D39C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48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1"/>
    </mc:Choice>
    <mc:Fallback>
      <p:transition spd="slow" advTm="7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82523-063E-FC40-BFA7-D416DF0BE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077"/>
          <a:stretch/>
        </p:blipFill>
        <p:spPr>
          <a:xfrm>
            <a:off x="0" y="1543517"/>
            <a:ext cx="9144590" cy="3162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D61CCC-822B-C242-980B-4C7CEF9FF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101697"/>
            <a:ext cx="1994535" cy="598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C588B0-921B-B949-A38B-DEBE499A9C2B}"/>
              </a:ext>
            </a:extLst>
          </p:cNvPr>
          <p:cNvSpPr txBox="1"/>
          <p:nvPr/>
        </p:nvSpPr>
        <p:spPr>
          <a:xfrm>
            <a:off x="227704" y="365125"/>
            <a:ext cx="7104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student and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A5DF70-C0BD-F646-B502-872E57F33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4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5"/>
    </mc:Choice>
    <mc:Fallback>
      <p:transition spd="slow" advTm="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7E317-1AD7-6B48-90DD-E37F69D430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682" y="-200393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Outreach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69AF1-BDDC-FB4D-B8A3-9576FE4B55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50" b="12813"/>
          <a:stretch/>
        </p:blipFill>
        <p:spPr>
          <a:xfrm>
            <a:off x="0" y="1630489"/>
            <a:ext cx="9144000" cy="462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7BEFA-3F71-D24C-B098-59954F043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115" y="6259639"/>
            <a:ext cx="1994535" cy="598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5C901C-80A1-E64F-8E6B-791131AF3CC0}"/>
              </a:ext>
            </a:extLst>
          </p:cNvPr>
          <p:cNvSpPr txBox="1"/>
          <p:nvPr/>
        </p:nvSpPr>
        <p:spPr>
          <a:xfrm>
            <a:off x="126682" y="411423"/>
            <a:ext cx="8064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April 2018 USF CMS Sci Café with Dr. Kimberly Cobb,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 paleoceanographer from GA Tech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C989A-6414-5A45-90D8-097AF0049B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366" t="19219" r="13322" b="-103"/>
          <a:stretch/>
        </p:blipFill>
        <p:spPr>
          <a:xfrm>
            <a:off x="0" y="1667963"/>
            <a:ext cx="2758092" cy="227710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EB78ED0-71DB-7645-8CEF-1BA0220B1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0"/>
    </mc:Choice>
    <mc:Fallback>
      <p:transition spd="slow" advTm="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0C72-F98E-C74B-A043-DF880A7CC4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Publication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B1DC2-1333-9844-81CF-AD8ECA8306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907"/>
          <a:stretch/>
        </p:blipFill>
        <p:spPr>
          <a:xfrm>
            <a:off x="-157919" y="1690688"/>
            <a:ext cx="9301919" cy="3574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C7C6C-5F1E-5A49-8E65-2080C3B49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9432" y="6046279"/>
            <a:ext cx="1994535" cy="598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122D13-213F-A34B-82C7-FFACDFB90352}"/>
              </a:ext>
            </a:extLst>
          </p:cNvPr>
          <p:cNvSpPr txBox="1"/>
          <p:nvPr/>
        </p:nvSpPr>
        <p:spPr>
          <a:xfrm>
            <a:off x="227704" y="365125"/>
            <a:ext cx="7104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2018 USF CMS student and faculty publication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39444E-E436-E24E-9FD6-4FEAD3A95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9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6"/>
    </mc:Choice>
    <mc:Fallback>
      <p:transition spd="slow" advTm="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295C5-678E-D14D-82EA-BD9AD1ED8C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en-US" sz="600" b="1" dirty="0">
                <a:solidFill>
                  <a:schemeClr val="bg1"/>
                </a:solidFill>
                <a:latin typeface="Goudy Old Style" panose="02020502050305020303" pitchFamily="18" charset="77"/>
              </a:rPr>
              <a:t>CMS Research Highlight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6A900-F053-E646-B897-36D1AD23C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103" y="1243006"/>
            <a:ext cx="4978619" cy="4656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1FD62-2C88-0B40-A9A8-ACA136F52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390" y="3105150"/>
            <a:ext cx="4114633" cy="957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78231A-F212-F347-B014-442773CA5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6046" y="6107969"/>
            <a:ext cx="1994535" cy="598361"/>
          </a:xfrm>
          <a:prstGeom prst="rect">
            <a:avLst/>
          </a:prstGeom>
        </p:spPr>
      </p:pic>
      <p:pic>
        <p:nvPicPr>
          <p:cNvPr id="8" name="Picture 7" descr="logo-NSF-CMYK.GIF">
            <a:extLst>
              <a:ext uri="{FF2B5EF4-FFF2-40B4-BE49-F238E27FC236}">
                <a16:creationId xmlns:a16="http://schemas.microsoft.com/office/drawing/2014/main" id="{CD64116B-6F0E-614B-8343-605DEC16F4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386103"/>
            <a:ext cx="1091226" cy="1091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8FDD29-ACB6-F144-B316-98BD4D62A38A}"/>
              </a:ext>
            </a:extLst>
          </p:cNvPr>
          <p:cNvSpPr txBox="1"/>
          <p:nvPr/>
        </p:nvSpPr>
        <p:spPr>
          <a:xfrm>
            <a:off x="208946" y="205887"/>
            <a:ext cx="87816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USF CMS faculty, Kristen Buck and Tim Conway, co-author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GEOTRACES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Intermedate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Data Product 2017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1F46E3-A93A-B249-BDEA-FE2BDAB61CEA}"/>
              </a:ext>
            </a:extLst>
          </p:cNvPr>
          <p:cNvSpPr/>
          <p:nvPr/>
        </p:nvSpPr>
        <p:spPr>
          <a:xfrm>
            <a:off x="208946" y="4062867"/>
            <a:ext cx="51345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Schlitzer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 Chemical Geology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(accepted)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DF3EC0C-DEBE-DA49-9075-16EBA6A22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4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7"/>
    </mc:Choice>
    <mc:Fallback>
      <p:transition spd="slow" advTm="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1333</TotalTime>
  <Words>474</Words>
  <Application>Microsoft Macintosh PowerPoint</Application>
  <PresentationFormat>On-screen Show (4:3)</PresentationFormat>
  <Paragraphs>172</Paragraphs>
  <Slides>38</Slides>
  <Notes>38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Goudy Old Style</vt:lpstr>
      <vt:lpstr>Office Theme</vt:lpstr>
      <vt:lpstr>Weekly Schedule</vt:lpstr>
      <vt:lpstr>CMS Facility</vt:lpstr>
      <vt:lpstr>Weekly Seminar Flyer</vt:lpstr>
      <vt:lpstr>CMS Publication</vt:lpstr>
      <vt:lpstr>CMS Research Highlight</vt:lpstr>
      <vt:lpstr>CMS Publication</vt:lpstr>
      <vt:lpstr>CMS Outreach</vt:lpstr>
      <vt:lpstr>CMS Publication</vt:lpstr>
      <vt:lpstr>CMS Research Highlight</vt:lpstr>
      <vt:lpstr>CMS News Flash</vt:lpstr>
      <vt:lpstr>Weekly Schedule</vt:lpstr>
      <vt:lpstr>CMS Student Success</vt:lpstr>
      <vt:lpstr>CMS Publication</vt:lpstr>
      <vt:lpstr>CMS Facility</vt:lpstr>
      <vt:lpstr>CMS Publication</vt:lpstr>
      <vt:lpstr>CMS Research Highlight</vt:lpstr>
      <vt:lpstr>Defense Flyer</vt:lpstr>
      <vt:lpstr>CMS Publication</vt:lpstr>
      <vt:lpstr>CMS Student Success</vt:lpstr>
      <vt:lpstr>CMS Publication</vt:lpstr>
      <vt:lpstr>CMS Research Highlight</vt:lpstr>
      <vt:lpstr>CMS Publication</vt:lpstr>
      <vt:lpstr>CMS Award</vt:lpstr>
      <vt:lpstr>Research Photo</vt:lpstr>
      <vt:lpstr>Weekly Schedule</vt:lpstr>
      <vt:lpstr>CMS Facility</vt:lpstr>
      <vt:lpstr>CMS Publication</vt:lpstr>
      <vt:lpstr>CMS Outreach</vt:lpstr>
      <vt:lpstr>MSAC EVENT</vt:lpstr>
      <vt:lpstr>CMS Publication</vt:lpstr>
      <vt:lpstr>CMS Research Highlight</vt:lpstr>
      <vt:lpstr>CMS Publication</vt:lpstr>
      <vt:lpstr>CMS Publication</vt:lpstr>
      <vt:lpstr>Research Photo</vt:lpstr>
      <vt:lpstr>Weekly Schedule</vt:lpstr>
      <vt:lpstr>CMS Publication</vt:lpstr>
      <vt:lpstr>CMS Outreach</vt:lpstr>
      <vt:lpstr>CMS Publication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Shevenell</dc:creator>
  <cp:lastModifiedBy>Amelia Shevenell</cp:lastModifiedBy>
  <cp:revision>45</cp:revision>
  <dcterms:created xsi:type="dcterms:W3CDTF">2018-05-16T16:21:19Z</dcterms:created>
  <dcterms:modified xsi:type="dcterms:W3CDTF">2018-05-17T14:34:33Z</dcterms:modified>
</cp:coreProperties>
</file>