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48"/>
  </p:notesMasterIdLst>
  <p:handoutMasterIdLst>
    <p:handoutMasterId r:id="rId49"/>
  </p:handoutMasterIdLst>
  <p:sldIdLst>
    <p:sldId id="727" r:id="rId2"/>
    <p:sldId id="568" r:id="rId3"/>
    <p:sldId id="590" r:id="rId4"/>
    <p:sldId id="734" r:id="rId5"/>
    <p:sldId id="669" r:id="rId6"/>
    <p:sldId id="535" r:id="rId7"/>
    <p:sldId id="737" r:id="rId8"/>
    <p:sldId id="536" r:id="rId9"/>
    <p:sldId id="537" r:id="rId10"/>
    <p:sldId id="540" r:id="rId11"/>
    <p:sldId id="739" r:id="rId12"/>
    <p:sldId id="652" r:id="rId13"/>
    <p:sldId id="542" r:id="rId14"/>
    <p:sldId id="543" r:id="rId15"/>
    <p:sldId id="545" r:id="rId16"/>
    <p:sldId id="544" r:id="rId17"/>
    <p:sldId id="546" r:id="rId18"/>
    <p:sldId id="706" r:id="rId19"/>
    <p:sldId id="707" r:id="rId20"/>
    <p:sldId id="708" r:id="rId21"/>
    <p:sldId id="709" r:id="rId22"/>
    <p:sldId id="715" r:id="rId23"/>
    <p:sldId id="716" r:id="rId24"/>
    <p:sldId id="649" r:id="rId25"/>
    <p:sldId id="671" r:id="rId26"/>
    <p:sldId id="672" r:id="rId27"/>
    <p:sldId id="719" r:id="rId28"/>
    <p:sldId id="564" r:id="rId29"/>
    <p:sldId id="565" r:id="rId30"/>
    <p:sldId id="676" r:id="rId31"/>
    <p:sldId id="743" r:id="rId32"/>
    <p:sldId id="741" r:id="rId33"/>
    <p:sldId id="728" r:id="rId34"/>
    <p:sldId id="659" r:id="rId35"/>
    <p:sldId id="696" r:id="rId36"/>
    <p:sldId id="600" r:id="rId37"/>
    <p:sldId id="744" r:id="rId38"/>
    <p:sldId id="700" r:id="rId39"/>
    <p:sldId id="704" r:id="rId40"/>
    <p:sldId id="705" r:id="rId41"/>
    <p:sldId id="717" r:id="rId42"/>
    <p:sldId id="718" r:id="rId43"/>
    <p:sldId id="735" r:id="rId44"/>
    <p:sldId id="736" r:id="rId45"/>
    <p:sldId id="729" r:id="rId46"/>
    <p:sldId id="730" r:id="rId47"/>
  </p:sldIdLst>
  <p:sldSz cx="9144000" cy="6858000" type="screen4x3"/>
  <p:notesSz cx="6858000" cy="92964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4015" autoAdjust="0"/>
  </p:normalViewPr>
  <p:slideViewPr>
    <p:cSldViewPr>
      <p:cViewPr>
        <p:scale>
          <a:sx n="66" d="100"/>
          <a:sy n="66" d="100"/>
        </p:scale>
        <p:origin x="-1248" y="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Relationship Id="rId4" Type="http://schemas.openxmlformats.org/officeDocument/2006/relationships/image" Target="../media/image10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4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image" Target="../media/image58.wmf"/><Relationship Id="rId7" Type="http://schemas.openxmlformats.org/officeDocument/2006/relationships/image" Target="../media/image62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5" Type="http://schemas.openxmlformats.org/officeDocument/2006/relationships/image" Target="../media/image93.wmf"/><Relationship Id="rId4" Type="http://schemas.openxmlformats.org/officeDocument/2006/relationships/image" Target="../media/image6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A96F7-9745-4EB7-AF64-2EB861B457B3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E5528-8CD6-4B2E-BF8E-08FA58502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52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73EBD-232B-418E-8177-0DC8D760260B}" type="datetimeFigureOut">
              <a:rPr lang="es-ES" smtClean="0"/>
              <a:pPr/>
              <a:t>03/12/2015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89BF1-D0EE-46B8-BC23-6CA34ADD65E6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287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9BF1-D0EE-46B8-BC23-6CA34ADD65E6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0015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8830-4127-4BAC-9294-372B1D5F3B27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5789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9BF1-D0EE-46B8-BC23-6CA34ADD65E6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7381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9BF1-D0EE-46B8-BC23-6CA34ADD65E6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7381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9BF1-D0EE-46B8-BC23-6CA34ADD65E6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7361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s-ES" baseline="0" dirty="0" smtClean="0"/>
          </a:p>
          <a:p>
            <a:pPr>
              <a:buFontTx/>
              <a:buNone/>
            </a:pP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780C8-A2D1-4542-8888-C06018D03A19}" type="slidenum">
              <a:rPr lang="es-ES" smtClean="0"/>
              <a:pPr/>
              <a:t>14</a:t>
            </a:fld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9BF1-D0EE-46B8-BC23-6CA34ADD65E6}" type="slidenum">
              <a:rPr lang="es-ES" smtClean="0"/>
              <a:pPr/>
              <a:t>15</a:t>
            </a:fld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970B7-CE5B-4EFD-A2DE-A7597FAD4F7C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1321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s-E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9BF1-D0EE-46B8-BC23-6CA34ADD65E6}" type="slidenum">
              <a:rPr lang="es-ES" smtClean="0"/>
              <a:pPr/>
              <a:t>17</a:t>
            </a:fld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Tx/>
              <a:buNone/>
            </a:pPr>
            <a:endParaRPr lang="es-ES" dirty="0" smtClean="0"/>
          </a:p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8830-4127-4BAC-9294-372B1D5F3B27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0302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333">
              <a:defRPr/>
            </a:pP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8830-4127-4BAC-9294-372B1D5F3B27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1257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780C8-A2D1-4542-8888-C06018D03A19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3818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8830-4127-4BAC-9294-372B1D5F3B27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9745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3818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8830-4127-4BAC-9294-372B1D5F3B27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97458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8830-4127-4BAC-9294-372B1D5F3B27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97458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3818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8830-4127-4BAC-9294-372B1D5F3B27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97458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4536E-EC1A-4356-9539-750D2573E3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97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8830-4127-4BAC-9294-372B1D5F3B27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79347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6CE66-48A5-400E-B6AF-76C775BA413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032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4536E-EC1A-4356-9539-750D2573E39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979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8830-4127-4BAC-9294-372B1D5F3B27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377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8830-4127-4BAC-9294-372B1D5F3B27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2167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point</a:t>
            </a:r>
            <a:r>
              <a:rPr lang="es-ES" baseline="0" dirty="0" smtClean="0"/>
              <a:t> sketch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left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depicts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deltaic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processes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aim</a:t>
            </a:r>
            <a:r>
              <a:rPr lang="es-ES" baseline="0" dirty="0" smtClean="0"/>
              <a:t> at </a:t>
            </a:r>
            <a:r>
              <a:rPr lang="es-ES" baseline="0" dirty="0" err="1" smtClean="0"/>
              <a:t>keeping</a:t>
            </a:r>
            <a:r>
              <a:rPr lang="es-ES" baseline="0" dirty="0" smtClean="0"/>
              <a:t> pace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sea-</a:t>
            </a:r>
            <a:r>
              <a:rPr lang="es-ES" baseline="0" dirty="0" err="1" smtClean="0"/>
              <a:t>level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Due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abrupt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reduction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river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sediment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supply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there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several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regions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deltaic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plain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keeping</a:t>
            </a:r>
            <a:r>
              <a:rPr lang="es-ES" baseline="0" dirty="0" smtClean="0"/>
              <a:t> up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sea-</a:t>
            </a:r>
            <a:r>
              <a:rPr lang="es-ES" baseline="0" dirty="0" err="1" smtClean="0"/>
              <a:t>level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subsidence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due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="1" baseline="0" dirty="0" err="1" smtClean="0"/>
              <a:t>plant</a:t>
            </a:r>
            <a:r>
              <a:rPr lang="es-ES" b="1" baseline="0" dirty="0" smtClean="0"/>
              <a:t> </a:t>
            </a:r>
            <a:r>
              <a:rPr lang="es-ES" b="1" baseline="0" dirty="0" err="1" smtClean="0"/>
              <a:t>matter</a:t>
            </a:r>
            <a:r>
              <a:rPr lang="es-ES" b="1" baseline="0" dirty="0" smtClean="0"/>
              <a:t> </a:t>
            </a:r>
            <a:r>
              <a:rPr lang="es-ES" b="1" baseline="0" dirty="0" err="1" smtClean="0"/>
              <a:t>accumulation</a:t>
            </a:r>
            <a:r>
              <a:rPr lang="es-ES" baseline="0" dirty="0" smtClean="0"/>
              <a:t>.</a:t>
            </a:r>
          </a:p>
          <a:p>
            <a:pPr defTabSz="914303">
              <a:defRPr/>
            </a:pPr>
            <a:endParaRPr lang="es-ES" baseline="0" dirty="0" smtClean="0"/>
          </a:p>
          <a:p>
            <a:pPr defTabSz="914303">
              <a:defRPr/>
            </a:pP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leading</a:t>
            </a:r>
            <a:r>
              <a:rPr lang="es-ES" baseline="0" dirty="0" smtClean="0"/>
              <a:t> delta </a:t>
            </a:r>
            <a:r>
              <a:rPr lang="es-ES" baseline="0" dirty="0" err="1" smtClean="0"/>
              <a:t>restoration</a:t>
            </a:r>
            <a:r>
              <a:rPr lang="es-ES" baseline="0" dirty="0" smtClean="0"/>
              <a:t> plan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table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involves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opening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levees</a:t>
            </a:r>
            <a:r>
              <a:rPr lang="es-ES" baseline="0" dirty="0" smtClean="0"/>
              <a:t> at </a:t>
            </a:r>
            <a:r>
              <a:rPr lang="es-ES" baseline="0" dirty="0" err="1" smtClean="0"/>
              <a:t>controlled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locations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downstream</a:t>
            </a:r>
            <a:r>
              <a:rPr lang="es-ES" baseline="0" dirty="0" smtClean="0"/>
              <a:t> of new Orleans to </a:t>
            </a:r>
            <a:r>
              <a:rPr lang="es-ES" b="1" baseline="0" dirty="0" err="1" smtClean="0"/>
              <a:t>reestablish</a:t>
            </a:r>
            <a:r>
              <a:rPr lang="es-ES" b="1" baseline="0" dirty="0" smtClean="0"/>
              <a:t> </a:t>
            </a:r>
            <a:r>
              <a:rPr lang="es-ES" b="1" baseline="0" dirty="0" err="1" smtClean="0"/>
              <a:t>the</a:t>
            </a:r>
            <a:r>
              <a:rPr lang="es-ES" b="1" baseline="0" dirty="0" smtClean="0"/>
              <a:t> </a:t>
            </a:r>
            <a:r>
              <a:rPr lang="es-ES" b="1" baseline="0" dirty="0" err="1" smtClean="0"/>
              <a:t>connettion</a:t>
            </a:r>
            <a:r>
              <a:rPr lang="es-ES" b="1" baseline="0" dirty="0" smtClean="0"/>
              <a:t> </a:t>
            </a:r>
            <a:r>
              <a:rPr lang="es-ES" b="1" baseline="0" dirty="0" err="1" smtClean="0"/>
              <a:t>between</a:t>
            </a:r>
            <a:r>
              <a:rPr lang="es-ES" b="1" baseline="0" dirty="0" smtClean="0"/>
              <a:t> </a:t>
            </a:r>
            <a:r>
              <a:rPr lang="es-ES" b="1" baseline="0" dirty="0" err="1" smtClean="0"/>
              <a:t>the</a:t>
            </a:r>
            <a:r>
              <a:rPr lang="es-ES" b="1" baseline="0" dirty="0" smtClean="0"/>
              <a:t> </a:t>
            </a:r>
            <a:r>
              <a:rPr lang="es-ES" b="1" baseline="0" dirty="0" err="1" smtClean="0"/>
              <a:t>river</a:t>
            </a:r>
            <a:r>
              <a:rPr lang="es-ES" b="1" baseline="0" dirty="0" smtClean="0"/>
              <a:t> and </a:t>
            </a:r>
            <a:r>
              <a:rPr lang="es-ES" b="1" baseline="0" dirty="0" err="1" smtClean="0"/>
              <a:t>the</a:t>
            </a:r>
            <a:r>
              <a:rPr lang="es-ES" b="1" baseline="0" dirty="0" smtClean="0"/>
              <a:t> </a:t>
            </a:r>
            <a:r>
              <a:rPr lang="es-ES" b="1" baseline="0" dirty="0" err="1" smtClean="0"/>
              <a:t>wetland</a:t>
            </a:r>
            <a:r>
              <a:rPr lang="es-ES" b="1" baseline="0" dirty="0" smtClean="0"/>
              <a:t> </a:t>
            </a:r>
            <a:r>
              <a:rPr lang="es-ES" b="1" baseline="0" dirty="0" err="1" smtClean="0"/>
              <a:t>ecosystems</a:t>
            </a:r>
            <a:r>
              <a:rPr lang="es-ES" baseline="0" dirty="0" smtClean="0"/>
              <a:t>. </a:t>
            </a:r>
          </a:p>
          <a:p>
            <a:pPr defTabSz="914303">
              <a:defRPr/>
            </a:pPr>
            <a:endParaRPr lang="es-ES" baseline="0" dirty="0" smtClean="0"/>
          </a:p>
          <a:p>
            <a:pPr defTabSz="914303">
              <a:defRPr/>
            </a:pPr>
            <a:endParaRPr lang="es-ES" baseline="0" dirty="0" smtClean="0"/>
          </a:p>
          <a:p>
            <a:pPr defTabSz="914303">
              <a:defRPr/>
            </a:pPr>
            <a:endParaRPr lang="es-ES" baseline="0" dirty="0" smtClean="0"/>
          </a:p>
          <a:p>
            <a:pPr defTabSz="914303">
              <a:defRPr/>
            </a:pP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9BF1-D0EE-46B8-BC23-6CA34ADD65E6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8830-4127-4BAC-9294-372B1D5F3B27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8523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9BF1-D0EE-46B8-BC23-6CA34ADD65E6}" type="slidenum">
              <a:rPr lang="es-ES" smtClean="0"/>
              <a:pPr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29025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9BF1-D0EE-46B8-BC23-6CA34ADD65E6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51313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9BF1-D0EE-46B8-BC23-6CA34ADD65E6}" type="slidenum">
              <a:rPr lang="es-ES" smtClean="0"/>
              <a:pPr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59433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8830-4127-4BAC-9294-372B1D5F3B27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21670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3818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8830-4127-4BAC-9294-372B1D5F3B27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97458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6CE66-48A5-400E-B6AF-76C775BA413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751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6CE66-48A5-400E-B6AF-76C775BA413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177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9BF1-D0EE-46B8-BC23-6CA34ADD65E6}" type="slidenum">
              <a:rPr lang="es-ES" smtClean="0"/>
              <a:pPr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43450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8830-4127-4BAC-9294-372B1D5F3B27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2167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03">
              <a:defRPr/>
            </a:pP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9BF1-D0EE-46B8-BC23-6CA34ADD65E6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194CA-29C6-4FDA-A59F-83934601FE1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95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780C8-A2D1-4542-8888-C06018D03A19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780C8-A2D1-4542-8888-C06018D03A19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4536E-EC1A-4356-9539-750D2573E3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50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8830-4127-4BAC-9294-372B1D5F3B27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6658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780C8-A2D1-4542-8888-C06018D03A19}" type="slidenum">
              <a:rPr lang="es-ES" smtClean="0"/>
              <a:pPr/>
              <a:t>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5B2B-32F3-45B0-A20B-AA110D0983A4}" type="datetimeFigureOut">
              <a:rPr lang="es-ES" smtClean="0"/>
              <a:pPr/>
              <a:t>03/12/2015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9974-F139-4029-9123-2DDA171BA50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323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5B2B-32F3-45B0-A20B-AA110D0983A4}" type="datetimeFigureOut">
              <a:rPr lang="es-ES" smtClean="0"/>
              <a:pPr/>
              <a:t>03/12/2015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9974-F139-4029-9123-2DDA171BA50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0266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5B2B-32F3-45B0-A20B-AA110D0983A4}" type="datetimeFigureOut">
              <a:rPr lang="es-ES" smtClean="0"/>
              <a:pPr/>
              <a:t>03/12/2015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9974-F139-4029-9123-2DDA171BA50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292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5B2B-32F3-45B0-A20B-AA110D0983A4}" type="datetimeFigureOut">
              <a:rPr lang="es-ES" smtClean="0"/>
              <a:pPr/>
              <a:t>03/12/2015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9974-F139-4029-9123-2DDA171BA50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186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5B2B-32F3-45B0-A20B-AA110D0983A4}" type="datetimeFigureOut">
              <a:rPr lang="es-ES" smtClean="0"/>
              <a:pPr/>
              <a:t>03/12/2015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9974-F139-4029-9123-2DDA171BA50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4983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5B2B-32F3-45B0-A20B-AA110D0983A4}" type="datetimeFigureOut">
              <a:rPr lang="es-ES" smtClean="0"/>
              <a:pPr/>
              <a:t>03/12/2015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9974-F139-4029-9123-2DDA171BA50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414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5B2B-32F3-45B0-A20B-AA110D0983A4}" type="datetimeFigureOut">
              <a:rPr lang="es-ES" smtClean="0"/>
              <a:pPr/>
              <a:t>03/12/2015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9974-F139-4029-9123-2DDA171BA50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5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5B2B-32F3-45B0-A20B-AA110D0983A4}" type="datetimeFigureOut">
              <a:rPr lang="es-ES" smtClean="0"/>
              <a:pPr/>
              <a:t>03/12/2015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9974-F139-4029-9123-2DDA171BA50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2026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5B2B-32F3-45B0-A20B-AA110D0983A4}" type="datetimeFigureOut">
              <a:rPr lang="es-ES" smtClean="0"/>
              <a:pPr/>
              <a:t>03/12/2015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9974-F139-4029-9123-2DDA171BA50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1106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5B2B-32F3-45B0-A20B-AA110D0983A4}" type="datetimeFigureOut">
              <a:rPr lang="es-ES" smtClean="0"/>
              <a:pPr/>
              <a:t>03/12/2015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9974-F139-4029-9123-2DDA171BA50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9373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5B2B-32F3-45B0-A20B-AA110D0983A4}" type="datetimeFigureOut">
              <a:rPr lang="es-ES" smtClean="0"/>
              <a:pPr/>
              <a:t>03/12/2015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9974-F139-4029-9123-2DDA171BA50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068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35B2B-32F3-45B0-A20B-AA110D0983A4}" type="datetimeFigureOut">
              <a:rPr lang="es-ES" smtClean="0"/>
              <a:pPr/>
              <a:t>03/12/2015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19974-F139-4029-9123-2DDA171BA50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184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36.w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5.wmf"/><Relationship Id="rId5" Type="http://schemas.openxmlformats.org/officeDocument/2006/relationships/image" Target="../media/image32.wmf"/><Relationship Id="rId15" Type="http://schemas.openxmlformats.org/officeDocument/2006/relationships/image" Target="../media/image37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34.wmf"/><Relationship Id="rId14" Type="http://schemas.openxmlformats.org/officeDocument/2006/relationships/oleObject" Target="../embeddings/oleObject1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9.wmf"/><Relationship Id="rId12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51.wmf"/><Relationship Id="rId5" Type="http://schemas.openxmlformats.org/officeDocument/2006/relationships/image" Target="../media/image48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50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22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oleObject" Target="../embeddings/oleObject28.bin"/><Relationship Id="rId18" Type="http://schemas.openxmlformats.org/officeDocument/2006/relationships/image" Target="../media/image62.wmf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7.wmf"/><Relationship Id="rId12" Type="http://schemas.openxmlformats.org/officeDocument/2006/relationships/image" Target="../media/image59.wmf"/><Relationship Id="rId1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1.wmf"/><Relationship Id="rId20" Type="http://schemas.openxmlformats.org/officeDocument/2006/relationships/image" Target="../media/image63.wmf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5.bin"/><Relationship Id="rId11" Type="http://schemas.openxmlformats.org/officeDocument/2006/relationships/oleObject" Target="../embeddings/oleObject27.bin"/><Relationship Id="rId5" Type="http://schemas.openxmlformats.org/officeDocument/2006/relationships/image" Target="../media/image56.wmf"/><Relationship Id="rId15" Type="http://schemas.openxmlformats.org/officeDocument/2006/relationships/oleObject" Target="../embeddings/oleObject29.bin"/><Relationship Id="rId10" Type="http://schemas.openxmlformats.org/officeDocument/2006/relationships/image" Target="../media/image58.wmf"/><Relationship Id="rId19" Type="http://schemas.openxmlformats.org/officeDocument/2006/relationships/oleObject" Target="../embeddings/oleObject31.bin"/><Relationship Id="rId4" Type="http://schemas.openxmlformats.org/officeDocument/2006/relationships/oleObject" Target="../embeddings/oleObject24.bin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60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5" Type="http://schemas.openxmlformats.org/officeDocument/2006/relationships/image" Target="../media/image67.gif"/><Relationship Id="rId4" Type="http://schemas.openxmlformats.org/officeDocument/2006/relationships/image" Target="../media/image6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6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77.wmf"/><Relationship Id="rId9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93.wmf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92.wmf"/><Relationship Id="rId12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63.wmf"/><Relationship Id="rId5" Type="http://schemas.openxmlformats.org/officeDocument/2006/relationships/image" Target="../media/image91.wmf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62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5.jpeg"/><Relationship Id="rId5" Type="http://schemas.openxmlformats.org/officeDocument/2006/relationships/image" Target="../media/image94.wmf"/><Relationship Id="rId4" Type="http://schemas.openxmlformats.org/officeDocument/2006/relationships/oleObject" Target="../embeddings/oleObject40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101.wmf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98.wmf"/><Relationship Id="rId12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100.wmf"/><Relationship Id="rId5" Type="http://schemas.openxmlformats.org/officeDocument/2006/relationships/image" Target="../media/image102.jpeg"/><Relationship Id="rId10" Type="http://schemas.openxmlformats.org/officeDocument/2006/relationships/oleObject" Target="../embeddings/oleObject43.bin"/><Relationship Id="rId4" Type="http://schemas.openxmlformats.org/officeDocument/2006/relationships/image" Target="../media/image85.jpeg"/><Relationship Id="rId9" Type="http://schemas.openxmlformats.org/officeDocument/2006/relationships/image" Target="../media/image99.wmf"/><Relationship Id="rId1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18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wmf"/><Relationship Id="rId12" Type="http://schemas.openxmlformats.org/officeDocument/2006/relationships/image" Target="../media/image20.jpeg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.wmf"/><Relationship Id="rId20" Type="http://schemas.openxmlformats.org/officeDocument/2006/relationships/image" Target="../media/image19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wmf"/><Relationship Id="rId5" Type="http://schemas.openxmlformats.org/officeDocument/2006/relationships/image" Target="../media/image12.wmf"/><Relationship Id="rId15" Type="http://schemas.openxmlformats.org/officeDocument/2006/relationships/oleObject" Target="../embeddings/oleObject6.bin"/><Relationship Id="rId10" Type="http://schemas.openxmlformats.org/officeDocument/2006/relationships/oleObject" Target="../embeddings/oleObject4.bin"/><Relationship Id="rId19" Type="http://schemas.openxmlformats.org/officeDocument/2006/relationships/oleObject" Target="../embeddings/oleObject8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wmf"/><Relationship Id="rId1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0.gif"/><Relationship Id="rId4" Type="http://schemas.openxmlformats.org/officeDocument/2006/relationships/image" Target="../media/image26.jpeg"/><Relationship Id="rId9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00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Exploring </a:t>
            </a:r>
            <a:r>
              <a:rPr lang="en-US" sz="3600" b="1" dirty="0" smtClean="0">
                <a:solidFill>
                  <a:srgbClr val="00B0F0"/>
                </a:solidFill>
              </a:rPr>
              <a:t>the </a:t>
            </a:r>
            <a:r>
              <a:rPr lang="en-US" sz="3600" b="1" dirty="0" err="1">
                <a:solidFill>
                  <a:srgbClr val="00B0F0"/>
                </a:solidFill>
              </a:rPr>
              <a:t>morphodynamics</a:t>
            </a:r>
            <a:r>
              <a:rPr lang="en-US" sz="3600" b="1" dirty="0">
                <a:solidFill>
                  <a:srgbClr val="00B0F0"/>
                </a:solidFill>
              </a:rPr>
              <a:t> </a:t>
            </a:r>
            <a:r>
              <a:rPr lang="en-US" sz="3600" b="1" dirty="0" smtClean="0">
                <a:solidFill>
                  <a:srgbClr val="00B0F0"/>
                </a:solidFill>
              </a:rPr>
              <a:t>of river </a:t>
            </a:r>
            <a:r>
              <a:rPr lang="en-US" sz="3600" b="1" dirty="0">
                <a:solidFill>
                  <a:srgbClr val="00B0F0"/>
                </a:solidFill>
              </a:rPr>
              <a:t>deltas and barrier </a:t>
            </a:r>
            <a:r>
              <a:rPr lang="en-US" sz="3600" b="1" dirty="0" smtClean="0">
                <a:solidFill>
                  <a:srgbClr val="00B0F0"/>
                </a:solidFill>
              </a:rPr>
              <a:t>islands. What can we learn from simple models? 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124200"/>
            <a:ext cx="6400800" cy="1219200"/>
          </a:xfrm>
        </p:spPr>
        <p:txBody>
          <a:bodyPr/>
          <a:lstStyle/>
          <a:p>
            <a:r>
              <a:rPr lang="en-US" dirty="0" smtClean="0"/>
              <a:t>Jorge Lorenzo </a:t>
            </a:r>
            <a:r>
              <a:rPr lang="en-US" dirty="0" err="1" smtClean="0"/>
              <a:t>Trueba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2/12/2015</a:t>
            </a:r>
            <a:endParaRPr lang="en-US" dirty="0"/>
          </a:p>
        </p:txBody>
      </p:sp>
      <p:pic>
        <p:nvPicPr>
          <p:cNvPr id="382978" name="Picture 2" descr="C:\Users\jt14\Dropbox\CNH\USF_Fall2015\PPT\Logos\US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0"/>
            <a:ext cx="329565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518160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with help from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Vaughan 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</a:rPr>
              <a:t>Voller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, Chris Paola, Robert 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</a:rPr>
              <a:t>Twilley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, Andrew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Ashton,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and Giulio 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</a:rPr>
              <a:t>Mariotti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85026" name="Picture 2" descr="C:\Users\jt14\Dropbox\USF_Fall2015\PPT\Logos\usf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1489"/>
            <a:ext cx="1573522" cy="110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27" name="Picture 3" descr="C:\Users\jt14\Dropbox\USF_Fall2015\PPT\Logos\MS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345478"/>
            <a:ext cx="3521944" cy="75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28" name="Picture 4" descr="C:\Users\jt14\Dropbox\USF_Fall2015\PPT\Logos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6900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29" name="Picture 5" descr="C:\Users\jt14\Dropbox\USF_Fall2015\PPT\Logos\nced-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5" y="5646734"/>
            <a:ext cx="1647825" cy="121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65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573360" y="0"/>
            <a:ext cx="10555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err="1" smtClean="0">
                <a:solidFill>
                  <a:srgbClr val="0070C0"/>
                </a:solidFill>
              </a:rPr>
              <a:t>Constant</a:t>
            </a:r>
            <a:r>
              <a:rPr lang="es-ES" b="1" dirty="0" smtClean="0">
                <a:solidFill>
                  <a:srgbClr val="0070C0"/>
                </a:solidFill>
              </a:rPr>
              <a:t> sea-</a:t>
            </a:r>
            <a:r>
              <a:rPr lang="es-ES" b="1" dirty="0" err="1" smtClean="0">
                <a:solidFill>
                  <a:srgbClr val="0070C0"/>
                </a:solidFill>
              </a:rPr>
              <a:t>level</a:t>
            </a:r>
            <a:r>
              <a:rPr lang="es-ES" b="1" dirty="0" smtClean="0">
                <a:solidFill>
                  <a:srgbClr val="0070C0"/>
                </a:solidFill>
              </a:rPr>
              <a:t> </a:t>
            </a:r>
            <a:r>
              <a:rPr lang="es-ES" b="1" dirty="0" err="1" smtClean="0">
                <a:solidFill>
                  <a:srgbClr val="0070C0"/>
                </a:solidFill>
              </a:rPr>
              <a:t>rise</a:t>
            </a:r>
            <a:r>
              <a:rPr lang="es-ES" b="1" dirty="0" smtClean="0">
                <a:solidFill>
                  <a:srgbClr val="0070C0"/>
                </a:solidFill>
              </a:rPr>
              <a:t> </a:t>
            </a:r>
            <a:r>
              <a:rPr lang="es-ES" b="1" dirty="0" err="1" smtClean="0">
                <a:solidFill>
                  <a:srgbClr val="0070C0"/>
                </a:solidFill>
              </a:rPr>
              <a:t>rate</a:t>
            </a:r>
            <a:endParaRPr lang="es-ES" b="1" dirty="0">
              <a:solidFill>
                <a:srgbClr val="0070C0"/>
              </a:solidFill>
            </a:endParaRPr>
          </a:p>
        </p:txBody>
      </p:sp>
      <p:pic>
        <p:nvPicPr>
          <p:cNvPr id="49155" name="Picture 3" descr="C:\Users\Jorge\Dropbox\ResearchIdeas\VideosDeltaEvolution\InterviewCCU\SLris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990600"/>
            <a:ext cx="4143375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10200" y="4582069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smtClean="0"/>
              <a:t>Parker and Muto 2008</a:t>
            </a:r>
            <a:endParaRPr lang="es-ES" sz="2400" dirty="0"/>
          </a:p>
        </p:txBody>
      </p:sp>
      <p:pic>
        <p:nvPicPr>
          <p:cNvPr id="386050" name="Picture 2" descr="C:\Users\jt14\Dropbox\USF_Fall2015\PPT\Images\Autobrea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7924800" cy="253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29393" y="3805535"/>
            <a:ext cx="2882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err="1" smtClean="0"/>
              <a:t>Arti</a:t>
            </a:r>
            <a:r>
              <a:rPr lang="es-ES" sz="2400" dirty="0" smtClean="0"/>
              <a:t> </a:t>
            </a:r>
            <a:r>
              <a:rPr lang="es-ES" sz="2400" dirty="0" err="1" smtClean="0"/>
              <a:t>Tomer</a:t>
            </a:r>
            <a:r>
              <a:rPr lang="es-ES" sz="2400" dirty="0" smtClean="0"/>
              <a:t> </a:t>
            </a:r>
            <a:r>
              <a:rPr lang="es-ES" sz="2400" dirty="0"/>
              <a:t>et al. </a:t>
            </a:r>
            <a:r>
              <a:rPr lang="es-ES" sz="2400" dirty="0" smtClean="0"/>
              <a:t>2011</a:t>
            </a:r>
            <a:endParaRPr lang="es-E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410200" y="20574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Autobreak</a:t>
            </a:r>
            <a:r>
              <a:rPr lang="en-US" dirty="0" smtClean="0"/>
              <a:t>, </a:t>
            </a:r>
            <a:r>
              <a:rPr lang="en-US" dirty="0" err="1" smtClean="0"/>
              <a:t>Tetsuji</a:t>
            </a:r>
            <a:r>
              <a:rPr lang="en-US" dirty="0" smtClean="0"/>
              <a:t> Muto and Ron Steel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47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573360" y="228600"/>
            <a:ext cx="10555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err="1" smtClean="0">
                <a:solidFill>
                  <a:srgbClr val="0070C0"/>
                </a:solidFill>
              </a:rPr>
              <a:t>River</a:t>
            </a:r>
            <a:r>
              <a:rPr lang="es-ES" b="1" dirty="0" smtClean="0">
                <a:solidFill>
                  <a:srgbClr val="0070C0"/>
                </a:solidFill>
              </a:rPr>
              <a:t> </a:t>
            </a:r>
            <a:r>
              <a:rPr lang="es-ES" b="1" dirty="0" err="1" smtClean="0">
                <a:solidFill>
                  <a:srgbClr val="0070C0"/>
                </a:solidFill>
              </a:rPr>
              <a:t>incision</a:t>
            </a:r>
            <a:r>
              <a:rPr lang="es-ES" b="1" dirty="0" smtClean="0">
                <a:solidFill>
                  <a:srgbClr val="0070C0"/>
                </a:solidFill>
              </a:rPr>
              <a:t> </a:t>
            </a:r>
            <a:r>
              <a:rPr lang="es-ES" b="1" dirty="0" err="1" smtClean="0">
                <a:solidFill>
                  <a:srgbClr val="0070C0"/>
                </a:solidFill>
              </a:rPr>
              <a:t>during</a:t>
            </a:r>
            <a:r>
              <a:rPr lang="es-ES" b="1" dirty="0" smtClean="0">
                <a:solidFill>
                  <a:srgbClr val="0070C0"/>
                </a:solidFill>
              </a:rPr>
              <a:t> sea-</a:t>
            </a:r>
            <a:r>
              <a:rPr lang="es-ES" b="1" dirty="0" err="1" smtClean="0">
                <a:solidFill>
                  <a:srgbClr val="0070C0"/>
                </a:solidFill>
              </a:rPr>
              <a:t>level</a:t>
            </a:r>
            <a:r>
              <a:rPr lang="es-ES" b="1" dirty="0" smtClean="0">
                <a:solidFill>
                  <a:srgbClr val="0070C0"/>
                </a:solidFill>
              </a:rPr>
              <a:t> </a:t>
            </a:r>
            <a:r>
              <a:rPr lang="es-ES" b="1" dirty="0" err="1" smtClean="0">
                <a:solidFill>
                  <a:srgbClr val="0070C0"/>
                </a:solidFill>
              </a:rPr>
              <a:t>rise</a:t>
            </a:r>
            <a:r>
              <a:rPr lang="es-ES" b="1" dirty="0" smtClean="0">
                <a:solidFill>
                  <a:srgbClr val="0070C0"/>
                </a:solidFill>
              </a:rPr>
              <a:t>?</a:t>
            </a:r>
            <a:endParaRPr lang="es-ES" b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5993" y="1519535"/>
            <a:ext cx="3509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/>
              <a:t>Lorenzo-Trueba et al. </a:t>
            </a:r>
            <a:r>
              <a:rPr lang="es-ES" sz="2400" dirty="0" smtClean="0"/>
              <a:t>2012</a:t>
            </a:r>
            <a:endParaRPr lang="es-ES" sz="2400" dirty="0"/>
          </a:p>
        </p:txBody>
      </p:sp>
      <p:pic>
        <p:nvPicPr>
          <p:cNvPr id="386050" name="Picture 2" descr="C:\Users\jt14\Dropbox\USF_Fall2015\PPT\Images\Sea Level F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41500"/>
            <a:ext cx="333375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orge\Dropbox\ResearchIdeas\VideosDeltaEvolution\InterviewCCU\SLfal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45815"/>
            <a:ext cx="4876800" cy="384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562600" y="1339516"/>
            <a:ext cx="3286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smtClean="0"/>
              <a:t>Muto and </a:t>
            </a:r>
            <a:r>
              <a:rPr lang="es-ES" sz="2400" dirty="0" err="1" smtClean="0"/>
              <a:t>Swenson</a:t>
            </a:r>
            <a:r>
              <a:rPr lang="es-ES" sz="2400" dirty="0" smtClean="0"/>
              <a:t> 2005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00173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Jorge\Dropbox\ResearchIdeas\VideosDeltaEvolution\InterviewCCU\SLcycle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305" y="1672546"/>
            <a:ext cx="5429095" cy="427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573360" y="228600"/>
            <a:ext cx="10555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err="1" smtClean="0">
                <a:solidFill>
                  <a:srgbClr val="0070C0"/>
                </a:solidFill>
              </a:rPr>
              <a:t>River</a:t>
            </a:r>
            <a:r>
              <a:rPr lang="es-ES" b="1" dirty="0" smtClean="0">
                <a:solidFill>
                  <a:srgbClr val="0070C0"/>
                </a:solidFill>
              </a:rPr>
              <a:t> </a:t>
            </a:r>
            <a:r>
              <a:rPr lang="es-ES" b="1" dirty="0" err="1" smtClean="0">
                <a:solidFill>
                  <a:srgbClr val="0070C0"/>
                </a:solidFill>
              </a:rPr>
              <a:t>incision</a:t>
            </a:r>
            <a:r>
              <a:rPr lang="es-ES" b="1" dirty="0" smtClean="0">
                <a:solidFill>
                  <a:srgbClr val="0070C0"/>
                </a:solidFill>
              </a:rPr>
              <a:t> </a:t>
            </a:r>
            <a:r>
              <a:rPr lang="es-ES" b="1" dirty="0" err="1" smtClean="0">
                <a:solidFill>
                  <a:srgbClr val="0070C0"/>
                </a:solidFill>
              </a:rPr>
              <a:t>during</a:t>
            </a:r>
            <a:r>
              <a:rPr lang="es-ES" b="1" dirty="0" smtClean="0">
                <a:solidFill>
                  <a:srgbClr val="0070C0"/>
                </a:solidFill>
              </a:rPr>
              <a:t> sea-</a:t>
            </a:r>
            <a:r>
              <a:rPr lang="es-ES" b="1" dirty="0" err="1" smtClean="0">
                <a:solidFill>
                  <a:srgbClr val="0070C0"/>
                </a:solidFill>
              </a:rPr>
              <a:t>level</a:t>
            </a:r>
            <a:r>
              <a:rPr lang="es-ES" b="1" dirty="0" smtClean="0">
                <a:solidFill>
                  <a:srgbClr val="0070C0"/>
                </a:solidFill>
              </a:rPr>
              <a:t> </a:t>
            </a:r>
            <a:r>
              <a:rPr lang="es-ES" b="1" dirty="0" err="1" smtClean="0">
                <a:solidFill>
                  <a:srgbClr val="0070C0"/>
                </a:solidFill>
              </a:rPr>
              <a:t>rise</a:t>
            </a:r>
            <a:r>
              <a:rPr lang="es-ES" b="1" dirty="0" smtClean="0">
                <a:solidFill>
                  <a:srgbClr val="0070C0"/>
                </a:solidFill>
              </a:rPr>
              <a:t>?</a:t>
            </a:r>
            <a:endParaRPr lang="es-ES" b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24498" y="1219200"/>
            <a:ext cx="3509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/>
              <a:t>Lorenzo-Trueba et al. </a:t>
            </a:r>
            <a:r>
              <a:rPr lang="es-ES" sz="2400" dirty="0" smtClean="0"/>
              <a:t>2012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95722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egroj\Documents\My Documents\MINNEAPOLIS\RESEARCH\SALTINTRUSION\Literature\USGS\HoloceneDelta_Marshes\MapMarsh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5105400" cy="3193901"/>
          </a:xfrm>
          <a:prstGeom prst="rect">
            <a:avLst/>
          </a:prstGeom>
          <a:noFill/>
        </p:spPr>
      </p:pic>
      <p:pic>
        <p:nvPicPr>
          <p:cNvPr id="6" name="Picture 2" descr="C:\users\egroj\Documents\My Documents\MINNEAPOLIS\RESEARCH\CONFFERENCES&amp;WORKSHOPS\OIL_CONSORTIUM\Fall2011\Peat_Kostersetal19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941" y="4267200"/>
            <a:ext cx="9056059" cy="2590800"/>
          </a:xfrm>
          <a:prstGeom prst="rect">
            <a:avLst/>
          </a:prstGeom>
          <a:noFill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553200" y="4038600"/>
            <a:ext cx="39624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Kosters</a:t>
            </a:r>
            <a:r>
              <a:rPr kumimoji="0" lang="es-ES_tradn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al. 1987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217"/>
          <p:cNvGrpSpPr/>
          <p:nvPr/>
        </p:nvGrpSpPr>
        <p:grpSpPr>
          <a:xfrm>
            <a:off x="5181600" y="1083209"/>
            <a:ext cx="4114800" cy="2164667"/>
            <a:chOff x="3352800" y="1492933"/>
            <a:chExt cx="4114800" cy="2164667"/>
          </a:xfrm>
        </p:grpSpPr>
        <p:sp>
          <p:nvSpPr>
            <p:cNvPr id="17" name="Line 23"/>
            <p:cNvSpPr>
              <a:spLocks noChangeShapeType="1"/>
            </p:cNvSpPr>
            <p:nvPr/>
          </p:nvSpPr>
          <p:spPr bwMode="auto">
            <a:xfrm>
              <a:off x="3395663" y="2620962"/>
              <a:ext cx="1466850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3367090" y="3657600"/>
              <a:ext cx="1466853" cy="0"/>
              <a:chOff x="526" y="3001"/>
              <a:chExt cx="1076" cy="0"/>
            </a:xfrm>
          </p:grpSpPr>
          <p:sp>
            <p:nvSpPr>
              <p:cNvPr id="61" name="Line 25"/>
              <p:cNvSpPr>
                <a:spLocks noChangeShapeType="1"/>
              </p:cNvSpPr>
              <p:nvPr/>
            </p:nvSpPr>
            <p:spPr bwMode="auto">
              <a:xfrm>
                <a:off x="526" y="3001"/>
                <a:ext cx="81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2" name="Line 26"/>
              <p:cNvSpPr>
                <a:spLocks noChangeShapeType="1"/>
              </p:cNvSpPr>
              <p:nvPr/>
            </p:nvSpPr>
            <p:spPr bwMode="auto">
              <a:xfrm>
                <a:off x="667" y="3001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3" name="Line 27"/>
              <p:cNvSpPr>
                <a:spLocks noChangeShapeType="1"/>
              </p:cNvSpPr>
              <p:nvPr/>
            </p:nvSpPr>
            <p:spPr bwMode="auto">
              <a:xfrm>
                <a:off x="810" y="3001"/>
                <a:ext cx="81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4" name="Line 28"/>
              <p:cNvSpPr>
                <a:spLocks noChangeShapeType="1"/>
              </p:cNvSpPr>
              <p:nvPr/>
            </p:nvSpPr>
            <p:spPr bwMode="auto">
              <a:xfrm>
                <a:off x="952" y="3001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5" name="Line 29"/>
              <p:cNvSpPr>
                <a:spLocks noChangeShapeType="1"/>
              </p:cNvSpPr>
              <p:nvPr/>
            </p:nvSpPr>
            <p:spPr bwMode="auto">
              <a:xfrm>
                <a:off x="1095" y="3001"/>
                <a:ext cx="81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6" name="Line 30"/>
              <p:cNvSpPr>
                <a:spLocks noChangeShapeType="1"/>
              </p:cNvSpPr>
              <p:nvPr/>
            </p:nvSpPr>
            <p:spPr bwMode="auto">
              <a:xfrm>
                <a:off x="1236" y="3001"/>
                <a:ext cx="81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7" name="Line 31"/>
              <p:cNvSpPr>
                <a:spLocks noChangeShapeType="1"/>
              </p:cNvSpPr>
              <p:nvPr/>
            </p:nvSpPr>
            <p:spPr bwMode="auto">
              <a:xfrm>
                <a:off x="1378" y="3001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8" name="Line 32"/>
              <p:cNvSpPr>
                <a:spLocks noChangeShapeType="1"/>
              </p:cNvSpPr>
              <p:nvPr/>
            </p:nvSpPr>
            <p:spPr bwMode="auto">
              <a:xfrm>
                <a:off x="1521" y="3001"/>
                <a:ext cx="81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19" name="Group 69"/>
            <p:cNvGrpSpPr>
              <a:grpSpLocks/>
            </p:cNvGrpSpPr>
            <p:nvPr/>
          </p:nvGrpSpPr>
          <p:grpSpPr bwMode="auto">
            <a:xfrm>
              <a:off x="3573462" y="1492933"/>
              <a:ext cx="1349373" cy="1174066"/>
              <a:chOff x="667" y="1895"/>
              <a:chExt cx="990" cy="820"/>
            </a:xfrm>
          </p:grpSpPr>
          <p:grpSp>
            <p:nvGrpSpPr>
              <p:cNvPr id="38" name="Group 70"/>
              <p:cNvGrpSpPr>
                <a:grpSpLocks/>
              </p:cNvGrpSpPr>
              <p:nvPr/>
            </p:nvGrpSpPr>
            <p:grpSpPr bwMode="auto">
              <a:xfrm>
                <a:off x="667" y="1895"/>
                <a:ext cx="864" cy="820"/>
                <a:chOff x="667" y="1895"/>
                <a:chExt cx="864" cy="820"/>
              </a:xfrm>
            </p:grpSpPr>
            <p:grpSp>
              <p:nvGrpSpPr>
                <p:cNvPr id="40" name="Group 71"/>
                <p:cNvGrpSpPr>
                  <a:grpSpLocks/>
                </p:cNvGrpSpPr>
                <p:nvPr/>
              </p:nvGrpSpPr>
              <p:grpSpPr bwMode="auto">
                <a:xfrm>
                  <a:off x="667" y="1895"/>
                  <a:ext cx="864" cy="820"/>
                  <a:chOff x="667" y="1895"/>
                  <a:chExt cx="864" cy="820"/>
                </a:xfrm>
              </p:grpSpPr>
              <p:sp>
                <p:nvSpPr>
                  <p:cNvPr id="42" name="Freeform 72"/>
                  <p:cNvSpPr>
                    <a:spLocks/>
                  </p:cNvSpPr>
                  <p:nvPr/>
                </p:nvSpPr>
                <p:spPr bwMode="auto">
                  <a:xfrm>
                    <a:off x="1369" y="1989"/>
                    <a:ext cx="41" cy="419"/>
                  </a:xfrm>
                  <a:custGeom>
                    <a:avLst/>
                    <a:gdLst/>
                    <a:ahLst/>
                    <a:cxnLst>
                      <a:cxn ang="0">
                        <a:pos x="40" y="418"/>
                      </a:cxn>
                      <a:cxn ang="0">
                        <a:pos x="40" y="331"/>
                      </a:cxn>
                      <a:cxn ang="0">
                        <a:pos x="40" y="257"/>
                      </a:cxn>
                      <a:cxn ang="0">
                        <a:pos x="30" y="184"/>
                      </a:cxn>
                      <a:cxn ang="0">
                        <a:pos x="30" y="122"/>
                      </a:cxn>
                      <a:cxn ang="0">
                        <a:pos x="20" y="73"/>
                      </a:cxn>
                      <a:cxn ang="0">
                        <a:pos x="20" y="3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1" h="419">
                        <a:moveTo>
                          <a:pt x="40" y="418"/>
                        </a:moveTo>
                        <a:lnTo>
                          <a:pt x="40" y="331"/>
                        </a:lnTo>
                        <a:lnTo>
                          <a:pt x="40" y="257"/>
                        </a:lnTo>
                        <a:lnTo>
                          <a:pt x="30" y="184"/>
                        </a:lnTo>
                        <a:lnTo>
                          <a:pt x="30" y="122"/>
                        </a:lnTo>
                        <a:lnTo>
                          <a:pt x="20" y="73"/>
                        </a:lnTo>
                        <a:lnTo>
                          <a:pt x="20" y="37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00CC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grpSp>
                <p:nvGrpSpPr>
                  <p:cNvPr id="43" name="Group 73"/>
                  <p:cNvGrpSpPr>
                    <a:grpSpLocks/>
                  </p:cNvGrpSpPr>
                  <p:nvPr/>
                </p:nvGrpSpPr>
                <p:grpSpPr bwMode="auto">
                  <a:xfrm>
                    <a:off x="667" y="1895"/>
                    <a:ext cx="864" cy="820"/>
                    <a:chOff x="667" y="1895"/>
                    <a:chExt cx="864" cy="820"/>
                  </a:xfrm>
                </p:grpSpPr>
                <p:sp>
                  <p:nvSpPr>
                    <p:cNvPr id="44" name="Freeform 74"/>
                    <p:cNvSpPr>
                      <a:spLocks/>
                    </p:cNvSpPr>
                    <p:nvPr/>
                  </p:nvSpPr>
                  <p:spPr bwMode="auto">
                    <a:xfrm>
                      <a:off x="922" y="2381"/>
                      <a:ext cx="22" cy="2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47"/>
                        </a:cxn>
                        <a:cxn ang="0">
                          <a:pos x="0" y="148"/>
                        </a:cxn>
                        <a:cxn ang="0">
                          <a:pos x="10" y="74"/>
                        </a:cxn>
                        <a:cxn ang="0">
                          <a:pos x="10" y="25"/>
                        </a:cxn>
                        <a:cxn ang="0">
                          <a:pos x="21" y="0"/>
                        </a:cxn>
                      </a:cxnLst>
                      <a:rect l="0" t="0" r="r" b="b"/>
                      <a:pathLst>
                        <a:path w="22" h="248">
                          <a:moveTo>
                            <a:pt x="0" y="247"/>
                          </a:moveTo>
                          <a:lnTo>
                            <a:pt x="0" y="148"/>
                          </a:lnTo>
                          <a:lnTo>
                            <a:pt x="10" y="74"/>
                          </a:lnTo>
                          <a:lnTo>
                            <a:pt x="10" y="25"/>
                          </a:lnTo>
                          <a:lnTo>
                            <a:pt x="21" y="0"/>
                          </a:lnTo>
                        </a:path>
                      </a:pathLst>
                    </a:custGeom>
                    <a:noFill/>
                    <a:ln w="25400" cap="rnd" cmpd="sng">
                      <a:solidFill>
                        <a:srgbClr val="00CC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s-ES"/>
                    </a:p>
                  </p:txBody>
                </p:sp>
                <p:grpSp>
                  <p:nvGrpSpPr>
                    <p:cNvPr id="45" name="Group 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67" y="1895"/>
                      <a:ext cx="864" cy="820"/>
                      <a:chOff x="667" y="1895"/>
                      <a:chExt cx="864" cy="820"/>
                    </a:xfrm>
                  </p:grpSpPr>
                  <p:sp>
                    <p:nvSpPr>
                      <p:cNvPr id="46" name="Freeform 7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89" y="2015"/>
                        <a:ext cx="155" cy="36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54" y="366"/>
                          </a:cxn>
                          <a:cxn ang="0">
                            <a:pos x="154" y="292"/>
                          </a:cxn>
                          <a:cxn ang="0">
                            <a:pos x="143" y="219"/>
                          </a:cxn>
                          <a:cxn ang="0">
                            <a:pos x="123" y="158"/>
                          </a:cxn>
                          <a:cxn ang="0">
                            <a:pos x="112" y="109"/>
                          </a:cxn>
                          <a:cxn ang="0">
                            <a:pos x="82" y="61"/>
                          </a:cxn>
                          <a:cxn ang="0">
                            <a:pos x="62" y="24"/>
                          </a:cxn>
                          <a:cxn ang="0">
                            <a:pos x="30" y="12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55" h="367">
                            <a:moveTo>
                              <a:pt x="154" y="366"/>
                            </a:moveTo>
                            <a:lnTo>
                              <a:pt x="154" y="292"/>
                            </a:lnTo>
                            <a:lnTo>
                              <a:pt x="143" y="219"/>
                            </a:lnTo>
                            <a:lnTo>
                              <a:pt x="123" y="158"/>
                            </a:lnTo>
                            <a:lnTo>
                              <a:pt x="112" y="109"/>
                            </a:lnTo>
                            <a:lnTo>
                              <a:pt x="82" y="61"/>
                            </a:lnTo>
                            <a:lnTo>
                              <a:pt x="62" y="24"/>
                            </a:lnTo>
                            <a:lnTo>
                              <a:pt x="30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47" name="Freeform 7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22" y="2100"/>
                        <a:ext cx="122" cy="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97"/>
                          </a:cxn>
                          <a:cxn ang="0">
                            <a:pos x="10" y="60"/>
                          </a:cxn>
                          <a:cxn ang="0">
                            <a:pos x="40" y="24"/>
                          </a:cxn>
                          <a:cxn ang="0">
                            <a:pos x="70" y="12"/>
                          </a:cxn>
                          <a:cxn ang="0">
                            <a:pos x="121" y="0"/>
                          </a:cxn>
                        </a:cxnLst>
                        <a:rect l="0" t="0" r="r" b="b"/>
                        <a:pathLst>
                          <a:path w="122" h="98">
                            <a:moveTo>
                              <a:pt x="0" y="97"/>
                            </a:moveTo>
                            <a:lnTo>
                              <a:pt x="10" y="60"/>
                            </a:lnTo>
                            <a:lnTo>
                              <a:pt x="40" y="24"/>
                            </a:lnTo>
                            <a:lnTo>
                              <a:pt x="70" y="12"/>
                            </a:lnTo>
                            <a:lnTo>
                              <a:pt x="121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48" name="Freeform 7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79" y="1895"/>
                        <a:ext cx="17" cy="19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6" y="0"/>
                          </a:cxn>
                          <a:cxn ang="0">
                            <a:pos x="16" y="73"/>
                          </a:cxn>
                          <a:cxn ang="0">
                            <a:pos x="16" y="134"/>
                          </a:cxn>
                          <a:cxn ang="0">
                            <a:pos x="16" y="183"/>
                          </a:cxn>
                          <a:cxn ang="0">
                            <a:pos x="0" y="196"/>
                          </a:cxn>
                        </a:cxnLst>
                        <a:rect l="0" t="0" r="r" b="b"/>
                        <a:pathLst>
                          <a:path w="17" h="197">
                            <a:moveTo>
                              <a:pt x="16" y="0"/>
                            </a:moveTo>
                            <a:lnTo>
                              <a:pt x="16" y="73"/>
                            </a:lnTo>
                            <a:lnTo>
                              <a:pt x="16" y="134"/>
                            </a:lnTo>
                            <a:lnTo>
                              <a:pt x="16" y="183"/>
                            </a:lnTo>
                            <a:lnTo>
                              <a:pt x="0" y="196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49" name="Freeform 7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98" y="2088"/>
                        <a:ext cx="235" cy="17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34" y="172"/>
                          </a:cxn>
                          <a:cxn ang="0">
                            <a:pos x="214" y="110"/>
                          </a:cxn>
                          <a:cxn ang="0">
                            <a:pos x="193" y="74"/>
                          </a:cxn>
                          <a:cxn ang="0">
                            <a:pos x="162" y="48"/>
                          </a:cxn>
                          <a:cxn ang="0">
                            <a:pos x="132" y="23"/>
                          </a:cxn>
                          <a:cxn ang="0">
                            <a:pos x="91" y="12"/>
                          </a:cxn>
                          <a:cxn ang="0">
                            <a:pos x="51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235" h="173">
                            <a:moveTo>
                              <a:pt x="234" y="172"/>
                            </a:moveTo>
                            <a:lnTo>
                              <a:pt x="214" y="110"/>
                            </a:lnTo>
                            <a:lnTo>
                              <a:pt x="193" y="74"/>
                            </a:lnTo>
                            <a:lnTo>
                              <a:pt x="162" y="48"/>
                            </a:lnTo>
                            <a:lnTo>
                              <a:pt x="132" y="23"/>
                            </a:lnTo>
                            <a:lnTo>
                              <a:pt x="91" y="12"/>
                            </a:lnTo>
                            <a:lnTo>
                              <a:pt x="51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0" name="Freeform 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43" y="2172"/>
                        <a:ext cx="162" cy="1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37"/>
                          </a:cxn>
                          <a:cxn ang="0">
                            <a:pos x="9" y="87"/>
                          </a:cxn>
                          <a:cxn ang="0">
                            <a:pos x="50" y="37"/>
                          </a:cxn>
                          <a:cxn ang="0">
                            <a:pos x="100" y="12"/>
                          </a:cxn>
                          <a:cxn ang="0">
                            <a:pos x="161" y="0"/>
                          </a:cxn>
                        </a:cxnLst>
                        <a:rect l="0" t="0" r="r" b="b"/>
                        <a:pathLst>
                          <a:path w="162" h="138">
                            <a:moveTo>
                              <a:pt x="0" y="137"/>
                            </a:moveTo>
                            <a:lnTo>
                              <a:pt x="9" y="87"/>
                            </a:lnTo>
                            <a:lnTo>
                              <a:pt x="50" y="37"/>
                            </a:lnTo>
                            <a:lnTo>
                              <a:pt x="100" y="12"/>
                            </a:lnTo>
                            <a:lnTo>
                              <a:pt x="161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1" name="Freeform 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98" y="2284"/>
                        <a:ext cx="235" cy="13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34" y="135"/>
                          </a:cxn>
                          <a:cxn ang="0">
                            <a:pos x="214" y="85"/>
                          </a:cxn>
                          <a:cxn ang="0">
                            <a:pos x="193" y="61"/>
                          </a:cxn>
                          <a:cxn ang="0">
                            <a:pos x="162" y="36"/>
                          </a:cxn>
                          <a:cxn ang="0">
                            <a:pos x="132" y="23"/>
                          </a:cxn>
                          <a:cxn ang="0">
                            <a:pos x="91" y="11"/>
                          </a:cxn>
                          <a:cxn ang="0">
                            <a:pos x="51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235" h="136">
                            <a:moveTo>
                              <a:pt x="234" y="135"/>
                            </a:moveTo>
                            <a:lnTo>
                              <a:pt x="214" y="85"/>
                            </a:lnTo>
                            <a:lnTo>
                              <a:pt x="193" y="61"/>
                            </a:lnTo>
                            <a:lnTo>
                              <a:pt x="162" y="36"/>
                            </a:lnTo>
                            <a:lnTo>
                              <a:pt x="132" y="23"/>
                            </a:lnTo>
                            <a:lnTo>
                              <a:pt x="91" y="11"/>
                            </a:lnTo>
                            <a:lnTo>
                              <a:pt x="51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2" name="Freeform 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32" y="2260"/>
                        <a:ext cx="194" cy="25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57"/>
                          </a:cxn>
                          <a:cxn ang="0">
                            <a:pos x="0" y="208"/>
                          </a:cxn>
                          <a:cxn ang="0">
                            <a:pos x="10" y="159"/>
                          </a:cxn>
                          <a:cxn ang="0">
                            <a:pos x="30" y="109"/>
                          </a:cxn>
                          <a:cxn ang="0">
                            <a:pos x="60" y="73"/>
                          </a:cxn>
                          <a:cxn ang="0">
                            <a:pos x="80" y="48"/>
                          </a:cxn>
                          <a:cxn ang="0">
                            <a:pos x="121" y="24"/>
                          </a:cxn>
                          <a:cxn ang="0">
                            <a:pos x="152" y="0"/>
                          </a:cxn>
                          <a:cxn ang="0">
                            <a:pos x="193" y="0"/>
                          </a:cxn>
                        </a:cxnLst>
                        <a:rect l="0" t="0" r="r" b="b"/>
                        <a:pathLst>
                          <a:path w="194" h="258">
                            <a:moveTo>
                              <a:pt x="0" y="257"/>
                            </a:moveTo>
                            <a:lnTo>
                              <a:pt x="0" y="208"/>
                            </a:lnTo>
                            <a:lnTo>
                              <a:pt x="10" y="159"/>
                            </a:lnTo>
                            <a:lnTo>
                              <a:pt x="30" y="109"/>
                            </a:lnTo>
                            <a:lnTo>
                              <a:pt x="60" y="73"/>
                            </a:lnTo>
                            <a:lnTo>
                              <a:pt x="80" y="48"/>
                            </a:lnTo>
                            <a:lnTo>
                              <a:pt x="121" y="24"/>
                            </a:lnTo>
                            <a:lnTo>
                              <a:pt x="152" y="0"/>
                            </a:lnTo>
                            <a:lnTo>
                              <a:pt x="193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3" name="Freeform 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67" y="2172"/>
                        <a:ext cx="277" cy="18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76" y="186"/>
                          </a:cxn>
                          <a:cxn ang="0">
                            <a:pos x="265" y="149"/>
                          </a:cxn>
                          <a:cxn ang="0">
                            <a:pos x="254" y="112"/>
                          </a:cxn>
                          <a:cxn ang="0">
                            <a:pos x="224" y="87"/>
                          </a:cxn>
                          <a:cxn ang="0">
                            <a:pos x="193" y="50"/>
                          </a:cxn>
                          <a:cxn ang="0">
                            <a:pos x="152" y="37"/>
                          </a:cxn>
                          <a:cxn ang="0">
                            <a:pos x="112" y="12"/>
                          </a:cxn>
                          <a:cxn ang="0">
                            <a:pos x="51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277" h="187">
                            <a:moveTo>
                              <a:pt x="276" y="186"/>
                            </a:moveTo>
                            <a:lnTo>
                              <a:pt x="265" y="149"/>
                            </a:lnTo>
                            <a:lnTo>
                              <a:pt x="254" y="112"/>
                            </a:lnTo>
                            <a:lnTo>
                              <a:pt x="224" y="87"/>
                            </a:lnTo>
                            <a:lnTo>
                              <a:pt x="193" y="50"/>
                            </a:lnTo>
                            <a:lnTo>
                              <a:pt x="152" y="37"/>
                            </a:lnTo>
                            <a:lnTo>
                              <a:pt x="112" y="12"/>
                            </a:lnTo>
                            <a:lnTo>
                              <a:pt x="51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4" name="Freeform 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97" y="1916"/>
                        <a:ext cx="73" cy="7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72" y="73"/>
                          </a:cxn>
                          <a:cxn ang="0">
                            <a:pos x="50" y="24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73" h="74">
                            <a:moveTo>
                              <a:pt x="72" y="73"/>
                            </a:moveTo>
                            <a:lnTo>
                              <a:pt x="50" y="24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5" name="Freeform 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97" y="2050"/>
                        <a:ext cx="103" cy="2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02" y="25"/>
                          </a:cxn>
                          <a:cxn ang="0">
                            <a:pos x="71" y="12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03" h="26">
                            <a:moveTo>
                              <a:pt x="102" y="25"/>
                            </a:moveTo>
                            <a:lnTo>
                              <a:pt x="71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6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410" y="2064"/>
                        <a:ext cx="50" cy="48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rgbClr val="00CC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7" name="Freeform 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09" y="1989"/>
                        <a:ext cx="122" cy="24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21" y="0"/>
                          </a:cxn>
                          <a:cxn ang="0">
                            <a:pos x="111" y="98"/>
                          </a:cxn>
                          <a:cxn ang="0">
                            <a:pos x="81" y="172"/>
                          </a:cxn>
                          <a:cxn ang="0">
                            <a:pos x="51" y="221"/>
                          </a:cxn>
                          <a:cxn ang="0">
                            <a:pos x="0" y="245"/>
                          </a:cxn>
                        </a:cxnLst>
                        <a:rect l="0" t="0" r="r" b="b"/>
                        <a:pathLst>
                          <a:path w="122" h="246">
                            <a:moveTo>
                              <a:pt x="121" y="0"/>
                            </a:moveTo>
                            <a:lnTo>
                              <a:pt x="111" y="98"/>
                            </a:lnTo>
                            <a:lnTo>
                              <a:pt x="81" y="172"/>
                            </a:lnTo>
                            <a:lnTo>
                              <a:pt x="51" y="221"/>
                            </a:lnTo>
                            <a:lnTo>
                              <a:pt x="0" y="245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8" name="Freeform 8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67" y="2150"/>
                        <a:ext cx="153" cy="2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52" y="219"/>
                          </a:cxn>
                          <a:cxn ang="0">
                            <a:pos x="141" y="134"/>
                          </a:cxn>
                          <a:cxn ang="0">
                            <a:pos x="111" y="60"/>
                          </a:cxn>
                          <a:cxn ang="0">
                            <a:pos x="60" y="12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53" h="220">
                            <a:moveTo>
                              <a:pt x="152" y="219"/>
                            </a:moveTo>
                            <a:lnTo>
                              <a:pt x="141" y="134"/>
                            </a:lnTo>
                            <a:lnTo>
                              <a:pt x="111" y="60"/>
                            </a:lnTo>
                            <a:lnTo>
                              <a:pt x="60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9" name="Freeform 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76" y="2211"/>
                        <a:ext cx="214" cy="43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13" y="429"/>
                          </a:cxn>
                          <a:cxn ang="0">
                            <a:pos x="213" y="342"/>
                          </a:cxn>
                          <a:cxn ang="0">
                            <a:pos x="193" y="257"/>
                          </a:cxn>
                          <a:cxn ang="0">
                            <a:pos x="172" y="183"/>
                          </a:cxn>
                          <a:cxn ang="0">
                            <a:pos x="152" y="122"/>
                          </a:cxn>
                          <a:cxn ang="0">
                            <a:pos x="121" y="73"/>
                          </a:cxn>
                          <a:cxn ang="0">
                            <a:pos x="80" y="36"/>
                          </a:cxn>
                          <a:cxn ang="0">
                            <a:pos x="40" y="12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214" h="430">
                            <a:moveTo>
                              <a:pt x="213" y="429"/>
                            </a:moveTo>
                            <a:lnTo>
                              <a:pt x="213" y="342"/>
                            </a:lnTo>
                            <a:lnTo>
                              <a:pt x="193" y="257"/>
                            </a:lnTo>
                            <a:lnTo>
                              <a:pt x="172" y="183"/>
                            </a:lnTo>
                            <a:lnTo>
                              <a:pt x="152" y="122"/>
                            </a:lnTo>
                            <a:lnTo>
                              <a:pt x="121" y="73"/>
                            </a:lnTo>
                            <a:lnTo>
                              <a:pt x="80" y="36"/>
                            </a:lnTo>
                            <a:lnTo>
                              <a:pt x="40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60" name="Freeform 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399" y="2369"/>
                        <a:ext cx="21" cy="34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345"/>
                          </a:cxn>
                          <a:cxn ang="0">
                            <a:pos x="0" y="270"/>
                          </a:cxn>
                          <a:cxn ang="0">
                            <a:pos x="0" y="209"/>
                          </a:cxn>
                          <a:cxn ang="0">
                            <a:pos x="0" y="148"/>
                          </a:cxn>
                          <a:cxn ang="0">
                            <a:pos x="9" y="99"/>
                          </a:cxn>
                          <a:cxn ang="0">
                            <a:pos x="9" y="25"/>
                          </a:cxn>
                          <a:cxn ang="0">
                            <a:pos x="20" y="0"/>
                          </a:cxn>
                        </a:cxnLst>
                        <a:rect l="0" t="0" r="r" b="b"/>
                        <a:pathLst>
                          <a:path w="21" h="346">
                            <a:moveTo>
                              <a:pt x="0" y="345"/>
                            </a:moveTo>
                            <a:lnTo>
                              <a:pt x="0" y="270"/>
                            </a:lnTo>
                            <a:lnTo>
                              <a:pt x="0" y="209"/>
                            </a:lnTo>
                            <a:lnTo>
                              <a:pt x="0" y="148"/>
                            </a:lnTo>
                            <a:lnTo>
                              <a:pt x="9" y="99"/>
                            </a:lnTo>
                            <a:lnTo>
                              <a:pt x="9" y="25"/>
                            </a:lnTo>
                            <a:lnTo>
                              <a:pt x="2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</p:grpSp>
              </p:grpSp>
            </p:grpSp>
            <p:sp>
              <p:nvSpPr>
                <p:cNvPr id="41" name="Line 91"/>
                <p:cNvSpPr>
                  <a:spLocks noChangeShapeType="1"/>
                </p:cNvSpPr>
                <p:nvPr/>
              </p:nvSpPr>
              <p:spPr bwMode="auto">
                <a:xfrm>
                  <a:off x="922" y="2588"/>
                  <a:ext cx="0" cy="108"/>
                </a:xfrm>
                <a:prstGeom prst="line">
                  <a:avLst/>
                </a:prstGeom>
                <a:noFill/>
                <a:ln w="25400">
                  <a:solidFill>
                    <a:srgbClr val="00CC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39" name="Freeform 92"/>
              <p:cNvSpPr>
                <a:spLocks/>
              </p:cNvSpPr>
              <p:nvPr/>
            </p:nvSpPr>
            <p:spPr bwMode="auto">
              <a:xfrm>
                <a:off x="1416" y="2240"/>
                <a:ext cx="241" cy="113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0" y="96"/>
                  </a:cxn>
                  <a:cxn ang="0">
                    <a:pos x="19" y="90"/>
                  </a:cxn>
                  <a:cxn ang="0">
                    <a:pos x="29" y="80"/>
                  </a:cxn>
                  <a:cxn ang="0">
                    <a:pos x="45" y="67"/>
                  </a:cxn>
                  <a:cxn ang="0">
                    <a:pos x="58" y="54"/>
                  </a:cxn>
                  <a:cxn ang="0">
                    <a:pos x="67" y="48"/>
                  </a:cxn>
                  <a:cxn ang="0">
                    <a:pos x="80" y="38"/>
                  </a:cxn>
                  <a:cxn ang="0">
                    <a:pos x="86" y="29"/>
                  </a:cxn>
                  <a:cxn ang="0">
                    <a:pos x="96" y="22"/>
                  </a:cxn>
                  <a:cxn ang="0">
                    <a:pos x="106" y="16"/>
                  </a:cxn>
                  <a:cxn ang="0">
                    <a:pos x="115" y="16"/>
                  </a:cxn>
                  <a:cxn ang="0">
                    <a:pos x="125" y="16"/>
                  </a:cxn>
                  <a:cxn ang="0">
                    <a:pos x="138" y="13"/>
                  </a:cxn>
                  <a:cxn ang="0">
                    <a:pos x="154" y="13"/>
                  </a:cxn>
                  <a:cxn ang="0">
                    <a:pos x="163" y="10"/>
                  </a:cxn>
                  <a:cxn ang="0">
                    <a:pos x="176" y="10"/>
                  </a:cxn>
                  <a:cxn ang="0">
                    <a:pos x="192" y="10"/>
                  </a:cxn>
                  <a:cxn ang="0">
                    <a:pos x="205" y="3"/>
                  </a:cxn>
                  <a:cxn ang="0">
                    <a:pos x="221" y="0"/>
                  </a:cxn>
                  <a:cxn ang="0">
                    <a:pos x="230" y="0"/>
                  </a:cxn>
                  <a:cxn ang="0">
                    <a:pos x="240" y="16"/>
                  </a:cxn>
                </a:cxnLst>
                <a:rect l="0" t="0" r="r" b="b"/>
                <a:pathLst>
                  <a:path w="241" h="113">
                    <a:moveTo>
                      <a:pt x="0" y="112"/>
                    </a:moveTo>
                    <a:lnTo>
                      <a:pt x="10" y="96"/>
                    </a:lnTo>
                    <a:lnTo>
                      <a:pt x="19" y="90"/>
                    </a:lnTo>
                    <a:lnTo>
                      <a:pt x="29" y="80"/>
                    </a:lnTo>
                    <a:lnTo>
                      <a:pt x="45" y="67"/>
                    </a:lnTo>
                    <a:lnTo>
                      <a:pt x="58" y="54"/>
                    </a:lnTo>
                    <a:lnTo>
                      <a:pt x="67" y="48"/>
                    </a:lnTo>
                    <a:lnTo>
                      <a:pt x="80" y="38"/>
                    </a:lnTo>
                    <a:lnTo>
                      <a:pt x="86" y="29"/>
                    </a:lnTo>
                    <a:lnTo>
                      <a:pt x="96" y="22"/>
                    </a:lnTo>
                    <a:lnTo>
                      <a:pt x="106" y="16"/>
                    </a:lnTo>
                    <a:lnTo>
                      <a:pt x="115" y="16"/>
                    </a:lnTo>
                    <a:lnTo>
                      <a:pt x="125" y="16"/>
                    </a:lnTo>
                    <a:lnTo>
                      <a:pt x="138" y="13"/>
                    </a:lnTo>
                    <a:lnTo>
                      <a:pt x="154" y="13"/>
                    </a:lnTo>
                    <a:lnTo>
                      <a:pt x="163" y="10"/>
                    </a:lnTo>
                    <a:lnTo>
                      <a:pt x="176" y="10"/>
                    </a:lnTo>
                    <a:lnTo>
                      <a:pt x="192" y="10"/>
                    </a:lnTo>
                    <a:lnTo>
                      <a:pt x="205" y="3"/>
                    </a:lnTo>
                    <a:lnTo>
                      <a:pt x="221" y="0"/>
                    </a:lnTo>
                    <a:lnTo>
                      <a:pt x="230" y="0"/>
                    </a:lnTo>
                    <a:lnTo>
                      <a:pt x="240" y="16"/>
                    </a:lnTo>
                  </a:path>
                </a:pathLst>
              </a:custGeom>
              <a:noFill/>
              <a:ln w="25400" cap="rnd" cmpd="sng">
                <a:solidFill>
                  <a:srgbClr val="00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20" name="Freeform 93" descr="Large confetti"/>
            <p:cNvSpPr>
              <a:spLocks/>
            </p:cNvSpPr>
            <p:nvPr/>
          </p:nvSpPr>
          <p:spPr bwMode="auto">
            <a:xfrm>
              <a:off x="3352800" y="2773362"/>
              <a:ext cx="1492250" cy="854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90" y="0"/>
                </a:cxn>
                <a:cxn ang="0">
                  <a:pos x="1390" y="442"/>
                </a:cxn>
                <a:cxn ang="0">
                  <a:pos x="0" y="442"/>
                </a:cxn>
                <a:cxn ang="0">
                  <a:pos x="0" y="0"/>
                </a:cxn>
              </a:cxnLst>
              <a:rect l="0" t="0" r="r" b="b"/>
              <a:pathLst>
                <a:path w="1391" h="443">
                  <a:moveTo>
                    <a:pt x="0" y="0"/>
                  </a:moveTo>
                  <a:lnTo>
                    <a:pt x="1390" y="0"/>
                  </a:lnTo>
                  <a:lnTo>
                    <a:pt x="1390" y="442"/>
                  </a:lnTo>
                  <a:lnTo>
                    <a:pt x="0" y="442"/>
                  </a:lnTo>
                  <a:lnTo>
                    <a:pt x="0" y="0"/>
                  </a:lnTo>
                </a:path>
              </a:pathLst>
            </a:custGeom>
            <a:pattFill prst="lgConfetti">
              <a:fgClr>
                <a:srgbClr val="CC9900"/>
              </a:fgClr>
              <a:bgClr>
                <a:schemeClr val="bg1"/>
              </a:bgClr>
            </a:patt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grpSp>
          <p:nvGrpSpPr>
            <p:cNvPr id="21" name="Group 38"/>
            <p:cNvGrpSpPr>
              <a:grpSpLocks/>
            </p:cNvGrpSpPr>
            <p:nvPr/>
          </p:nvGrpSpPr>
          <p:grpSpPr bwMode="auto">
            <a:xfrm>
              <a:off x="4459288" y="2665412"/>
              <a:ext cx="279400" cy="265113"/>
              <a:chOff x="1317" y="2714"/>
              <a:chExt cx="205" cy="185"/>
            </a:xfrm>
          </p:grpSpPr>
          <p:grpSp>
            <p:nvGrpSpPr>
              <p:cNvPr id="31" name="Group 39"/>
              <p:cNvGrpSpPr>
                <a:grpSpLocks/>
              </p:cNvGrpSpPr>
              <p:nvPr/>
            </p:nvGrpSpPr>
            <p:grpSpPr bwMode="auto">
              <a:xfrm>
                <a:off x="1317" y="2714"/>
                <a:ext cx="205" cy="185"/>
                <a:chOff x="1317" y="2714"/>
                <a:chExt cx="205" cy="185"/>
              </a:xfrm>
            </p:grpSpPr>
            <p:sp>
              <p:nvSpPr>
                <p:cNvPr id="33" name="Freeform 40"/>
                <p:cNvSpPr>
                  <a:spLocks/>
                </p:cNvSpPr>
                <p:nvPr/>
              </p:nvSpPr>
              <p:spPr bwMode="auto">
                <a:xfrm>
                  <a:off x="1317" y="2714"/>
                  <a:ext cx="83" cy="98"/>
                </a:xfrm>
                <a:custGeom>
                  <a:avLst/>
                  <a:gdLst/>
                  <a:ahLst/>
                  <a:cxnLst>
                    <a:cxn ang="0">
                      <a:pos x="0" y="97"/>
                    </a:cxn>
                    <a:cxn ang="0">
                      <a:pos x="21" y="23"/>
                    </a:cxn>
                    <a:cxn ang="0">
                      <a:pos x="82" y="0"/>
                    </a:cxn>
                  </a:cxnLst>
                  <a:rect l="0" t="0" r="r" b="b"/>
                  <a:pathLst>
                    <a:path w="83" h="98">
                      <a:moveTo>
                        <a:pt x="0" y="97"/>
                      </a:moveTo>
                      <a:lnTo>
                        <a:pt x="21" y="23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4" name="Freeform 41"/>
                <p:cNvSpPr>
                  <a:spLocks/>
                </p:cNvSpPr>
                <p:nvPr/>
              </p:nvSpPr>
              <p:spPr bwMode="auto">
                <a:xfrm>
                  <a:off x="1399" y="2714"/>
                  <a:ext cx="18" cy="185"/>
                </a:xfrm>
                <a:custGeom>
                  <a:avLst/>
                  <a:gdLst/>
                  <a:ahLst/>
                  <a:cxnLst>
                    <a:cxn ang="0">
                      <a:pos x="17" y="184"/>
                    </a:cxn>
                    <a:cxn ang="0">
                      <a:pos x="17" y="110"/>
                    </a:cxn>
                    <a:cxn ang="0">
                      <a:pos x="17" y="4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" h="185">
                      <a:moveTo>
                        <a:pt x="17" y="184"/>
                      </a:moveTo>
                      <a:lnTo>
                        <a:pt x="17" y="110"/>
                      </a:lnTo>
                      <a:lnTo>
                        <a:pt x="17" y="4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5" name="Freeform 42"/>
                <p:cNvSpPr>
                  <a:spLocks/>
                </p:cNvSpPr>
                <p:nvPr/>
              </p:nvSpPr>
              <p:spPr bwMode="auto">
                <a:xfrm>
                  <a:off x="1358" y="2737"/>
                  <a:ext cx="32" cy="149"/>
                </a:xfrm>
                <a:custGeom>
                  <a:avLst/>
                  <a:gdLst/>
                  <a:ahLst/>
                  <a:cxnLst>
                    <a:cxn ang="0">
                      <a:pos x="0" y="148"/>
                    </a:cxn>
                    <a:cxn ang="0">
                      <a:pos x="0" y="86"/>
                    </a:cxn>
                    <a:cxn ang="0">
                      <a:pos x="10" y="50"/>
                    </a:cxn>
                    <a:cxn ang="0">
                      <a:pos x="31" y="0"/>
                    </a:cxn>
                  </a:cxnLst>
                  <a:rect l="0" t="0" r="r" b="b"/>
                  <a:pathLst>
                    <a:path w="32" h="149">
                      <a:moveTo>
                        <a:pt x="0" y="148"/>
                      </a:moveTo>
                      <a:lnTo>
                        <a:pt x="0" y="86"/>
                      </a:lnTo>
                      <a:lnTo>
                        <a:pt x="10" y="50"/>
                      </a:lnTo>
                      <a:lnTo>
                        <a:pt x="31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6" name="Freeform 43"/>
                <p:cNvSpPr>
                  <a:spLocks/>
                </p:cNvSpPr>
                <p:nvPr/>
              </p:nvSpPr>
              <p:spPr bwMode="auto">
                <a:xfrm>
                  <a:off x="1389" y="2737"/>
                  <a:ext cx="92" cy="149"/>
                </a:xfrm>
                <a:custGeom>
                  <a:avLst/>
                  <a:gdLst/>
                  <a:ahLst/>
                  <a:cxnLst>
                    <a:cxn ang="0">
                      <a:pos x="91" y="148"/>
                    </a:cxn>
                    <a:cxn ang="0">
                      <a:pos x="80" y="86"/>
                    </a:cxn>
                    <a:cxn ang="0">
                      <a:pos x="60" y="50"/>
                    </a:cxn>
                    <a:cxn ang="0">
                      <a:pos x="40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2" h="149">
                      <a:moveTo>
                        <a:pt x="91" y="148"/>
                      </a:moveTo>
                      <a:lnTo>
                        <a:pt x="80" y="86"/>
                      </a:lnTo>
                      <a:lnTo>
                        <a:pt x="60" y="50"/>
                      </a:lnTo>
                      <a:lnTo>
                        <a:pt x="40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7" name="Freeform 44"/>
                <p:cNvSpPr>
                  <a:spLocks/>
                </p:cNvSpPr>
                <p:nvPr/>
              </p:nvSpPr>
              <p:spPr bwMode="auto">
                <a:xfrm>
                  <a:off x="1399" y="2714"/>
                  <a:ext cx="123" cy="172"/>
                </a:xfrm>
                <a:custGeom>
                  <a:avLst/>
                  <a:gdLst/>
                  <a:ahLst/>
                  <a:cxnLst>
                    <a:cxn ang="0">
                      <a:pos x="122" y="171"/>
                    </a:cxn>
                    <a:cxn ang="0">
                      <a:pos x="111" y="109"/>
                    </a:cxn>
                    <a:cxn ang="0">
                      <a:pos x="80" y="48"/>
                    </a:cxn>
                    <a:cxn ang="0">
                      <a:pos x="50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3" h="172">
                      <a:moveTo>
                        <a:pt x="122" y="171"/>
                      </a:moveTo>
                      <a:lnTo>
                        <a:pt x="111" y="109"/>
                      </a:lnTo>
                      <a:lnTo>
                        <a:pt x="80" y="48"/>
                      </a:lnTo>
                      <a:lnTo>
                        <a:pt x="50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32" name="Freeform 45"/>
              <p:cNvSpPr>
                <a:spLocks/>
              </p:cNvSpPr>
              <p:nvPr/>
            </p:nvSpPr>
            <p:spPr bwMode="auto">
              <a:xfrm>
                <a:off x="1450" y="2720"/>
                <a:ext cx="61" cy="24"/>
              </a:xfrm>
              <a:custGeom>
                <a:avLst/>
                <a:gdLst/>
                <a:ahLst/>
                <a:cxnLst>
                  <a:cxn ang="0">
                    <a:pos x="60" y="23"/>
                  </a:cxn>
                  <a:cxn ang="0">
                    <a:pos x="40" y="10"/>
                  </a:cxn>
                  <a:cxn ang="0">
                    <a:pos x="0" y="0"/>
                  </a:cxn>
                </a:cxnLst>
                <a:rect l="0" t="0" r="r" b="b"/>
                <a:pathLst>
                  <a:path w="61" h="24">
                    <a:moveTo>
                      <a:pt x="60" y="23"/>
                    </a:moveTo>
                    <a:lnTo>
                      <a:pt x="40" y="10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2" name="Group 16"/>
            <p:cNvGrpSpPr>
              <a:grpSpLocks/>
            </p:cNvGrpSpPr>
            <p:nvPr/>
          </p:nvGrpSpPr>
          <p:grpSpPr bwMode="auto">
            <a:xfrm>
              <a:off x="3768747" y="2620962"/>
              <a:ext cx="347670" cy="282575"/>
              <a:chOff x="810" y="2683"/>
              <a:chExt cx="255" cy="197"/>
            </a:xfrm>
          </p:grpSpPr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>
                <a:off x="922" y="2683"/>
                <a:ext cx="17" cy="172"/>
              </a:xfrm>
              <a:custGeom>
                <a:avLst/>
                <a:gdLst/>
                <a:ahLst/>
                <a:cxnLst>
                  <a:cxn ang="0">
                    <a:pos x="16" y="171"/>
                  </a:cxn>
                  <a:cxn ang="0">
                    <a:pos x="16" y="109"/>
                  </a:cxn>
                  <a:cxn ang="0">
                    <a:pos x="16" y="48"/>
                  </a:cxn>
                  <a:cxn ang="0">
                    <a:pos x="0" y="0"/>
                  </a:cxn>
                </a:cxnLst>
                <a:rect l="0" t="0" r="r" b="b"/>
                <a:pathLst>
                  <a:path w="17" h="172">
                    <a:moveTo>
                      <a:pt x="16" y="171"/>
                    </a:moveTo>
                    <a:lnTo>
                      <a:pt x="16" y="109"/>
                    </a:lnTo>
                    <a:lnTo>
                      <a:pt x="16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26" name="Group 18"/>
              <p:cNvGrpSpPr>
                <a:grpSpLocks/>
              </p:cNvGrpSpPr>
              <p:nvPr/>
            </p:nvGrpSpPr>
            <p:grpSpPr bwMode="auto">
              <a:xfrm>
                <a:off x="810" y="2683"/>
                <a:ext cx="255" cy="197"/>
                <a:chOff x="810" y="2683"/>
                <a:chExt cx="255" cy="197"/>
              </a:xfrm>
            </p:grpSpPr>
            <p:sp>
              <p:nvSpPr>
                <p:cNvPr id="27" name="Freeform 19"/>
                <p:cNvSpPr>
                  <a:spLocks/>
                </p:cNvSpPr>
                <p:nvPr/>
              </p:nvSpPr>
              <p:spPr bwMode="auto">
                <a:xfrm>
                  <a:off x="810" y="2683"/>
                  <a:ext cx="113" cy="86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9" y="48"/>
                    </a:cxn>
                    <a:cxn ang="0">
                      <a:pos x="30" y="24"/>
                    </a:cxn>
                    <a:cxn ang="0">
                      <a:pos x="71" y="12"/>
                    </a:cxn>
                    <a:cxn ang="0">
                      <a:pos x="112" y="0"/>
                    </a:cxn>
                  </a:cxnLst>
                  <a:rect l="0" t="0" r="r" b="b"/>
                  <a:pathLst>
                    <a:path w="113" h="86">
                      <a:moveTo>
                        <a:pt x="0" y="85"/>
                      </a:moveTo>
                      <a:lnTo>
                        <a:pt x="9" y="48"/>
                      </a:lnTo>
                      <a:lnTo>
                        <a:pt x="30" y="24"/>
                      </a:lnTo>
                      <a:lnTo>
                        <a:pt x="71" y="12"/>
                      </a:lnTo>
                      <a:lnTo>
                        <a:pt x="112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8" name="Freeform 20"/>
                <p:cNvSpPr>
                  <a:spLocks/>
                </p:cNvSpPr>
                <p:nvPr/>
              </p:nvSpPr>
              <p:spPr bwMode="auto">
                <a:xfrm>
                  <a:off x="851" y="2720"/>
                  <a:ext cx="52" cy="160"/>
                </a:xfrm>
                <a:custGeom>
                  <a:avLst/>
                  <a:gdLst/>
                  <a:ahLst/>
                  <a:cxnLst>
                    <a:cxn ang="0">
                      <a:pos x="0" y="159"/>
                    </a:cxn>
                    <a:cxn ang="0">
                      <a:pos x="0" y="97"/>
                    </a:cxn>
                    <a:cxn ang="0">
                      <a:pos x="9" y="48"/>
                    </a:cxn>
                    <a:cxn ang="0">
                      <a:pos x="30" y="11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52" h="160">
                      <a:moveTo>
                        <a:pt x="0" y="159"/>
                      </a:moveTo>
                      <a:lnTo>
                        <a:pt x="0" y="97"/>
                      </a:lnTo>
                      <a:lnTo>
                        <a:pt x="9" y="48"/>
                      </a:lnTo>
                      <a:lnTo>
                        <a:pt x="30" y="11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9" name="Freeform 21"/>
                <p:cNvSpPr>
                  <a:spLocks/>
                </p:cNvSpPr>
                <p:nvPr/>
              </p:nvSpPr>
              <p:spPr bwMode="auto">
                <a:xfrm>
                  <a:off x="902" y="2720"/>
                  <a:ext cx="92" cy="123"/>
                </a:xfrm>
                <a:custGeom>
                  <a:avLst/>
                  <a:gdLst/>
                  <a:ahLst/>
                  <a:cxnLst>
                    <a:cxn ang="0">
                      <a:pos x="91" y="122"/>
                    </a:cxn>
                    <a:cxn ang="0">
                      <a:pos x="80" y="72"/>
                    </a:cxn>
                    <a:cxn ang="0">
                      <a:pos x="60" y="36"/>
                    </a:cxn>
                    <a:cxn ang="0">
                      <a:pos x="40" y="1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2" h="123">
                      <a:moveTo>
                        <a:pt x="91" y="122"/>
                      </a:moveTo>
                      <a:lnTo>
                        <a:pt x="80" y="72"/>
                      </a:lnTo>
                      <a:lnTo>
                        <a:pt x="60" y="36"/>
                      </a:lnTo>
                      <a:lnTo>
                        <a:pt x="40" y="1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0" name="Freeform 22"/>
                <p:cNvSpPr>
                  <a:spLocks/>
                </p:cNvSpPr>
                <p:nvPr/>
              </p:nvSpPr>
              <p:spPr bwMode="auto">
                <a:xfrm>
                  <a:off x="922" y="2683"/>
                  <a:ext cx="143" cy="172"/>
                </a:xfrm>
                <a:custGeom>
                  <a:avLst/>
                  <a:gdLst/>
                  <a:ahLst/>
                  <a:cxnLst>
                    <a:cxn ang="0">
                      <a:pos x="142" y="171"/>
                    </a:cxn>
                    <a:cxn ang="0">
                      <a:pos x="131" y="109"/>
                    </a:cxn>
                    <a:cxn ang="0">
                      <a:pos x="101" y="48"/>
                    </a:cxn>
                    <a:cxn ang="0">
                      <a:pos x="51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43" h="172">
                      <a:moveTo>
                        <a:pt x="142" y="171"/>
                      </a:moveTo>
                      <a:lnTo>
                        <a:pt x="131" y="109"/>
                      </a:lnTo>
                      <a:lnTo>
                        <a:pt x="101" y="48"/>
                      </a:lnTo>
                      <a:lnTo>
                        <a:pt x="51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  <p:sp>
          <p:nvSpPr>
            <p:cNvPr id="23" name="TextBox 22"/>
            <p:cNvSpPr txBox="1"/>
            <p:nvPr/>
          </p:nvSpPr>
          <p:spPr>
            <a:xfrm>
              <a:off x="4724400" y="2167493"/>
              <a:ext cx="266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 smtClean="0"/>
                <a:t>Above-ground</a:t>
              </a:r>
              <a:r>
                <a:rPr lang="es-ES" dirty="0" smtClean="0"/>
                <a:t> </a:t>
              </a:r>
              <a:r>
                <a:rPr lang="es-ES" dirty="0" err="1" smtClean="0"/>
                <a:t>biomass</a:t>
              </a:r>
              <a:endParaRPr lang="es-E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00600" y="3039030"/>
              <a:ext cx="266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 smtClean="0"/>
                <a:t>Below-ground</a:t>
              </a:r>
              <a:r>
                <a:rPr lang="es-ES" dirty="0" smtClean="0"/>
                <a:t> </a:t>
              </a:r>
              <a:r>
                <a:rPr lang="es-ES" dirty="0" err="1" smtClean="0"/>
                <a:t>biomass</a:t>
              </a:r>
              <a:endParaRPr lang="es-ES" dirty="0"/>
            </a:p>
          </p:txBody>
        </p:sp>
      </p:grpSp>
      <p:cxnSp>
        <p:nvCxnSpPr>
          <p:cNvPr id="3" name="Straight Arrow Connector 2"/>
          <p:cNvCxnSpPr/>
          <p:nvPr/>
        </p:nvCxnSpPr>
        <p:spPr>
          <a:xfrm flipH="1">
            <a:off x="4876800" y="4343400"/>
            <a:ext cx="347663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50631" y="4038600"/>
            <a:ext cx="11131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Peat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1066800" y="-1524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err="1" smtClean="0">
                <a:solidFill>
                  <a:srgbClr val="0070C0"/>
                </a:solidFill>
              </a:rPr>
              <a:t>Organic</a:t>
            </a:r>
            <a:r>
              <a:rPr lang="es-ES" b="1" dirty="0" smtClean="0">
                <a:solidFill>
                  <a:srgbClr val="0070C0"/>
                </a:solidFill>
              </a:rPr>
              <a:t> </a:t>
            </a:r>
            <a:r>
              <a:rPr lang="es-ES" b="1" dirty="0" err="1" smtClean="0">
                <a:solidFill>
                  <a:srgbClr val="0070C0"/>
                </a:solidFill>
              </a:rPr>
              <a:t>sediment</a:t>
            </a:r>
            <a:r>
              <a:rPr lang="es-ES" b="1" dirty="0" smtClean="0">
                <a:solidFill>
                  <a:srgbClr val="0070C0"/>
                </a:solidFill>
              </a:rPr>
              <a:t> </a:t>
            </a:r>
            <a:r>
              <a:rPr lang="es-ES" b="1" dirty="0" err="1" smtClean="0">
                <a:solidFill>
                  <a:srgbClr val="0070C0"/>
                </a:solidFill>
              </a:rPr>
              <a:t>dynamics</a:t>
            </a:r>
            <a:endParaRPr lang="es-E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28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/>
          <p:nvPr/>
        </p:nvGrpSpPr>
        <p:grpSpPr>
          <a:xfrm>
            <a:off x="1524000" y="4330992"/>
            <a:ext cx="5181600" cy="2450808"/>
            <a:chOff x="2743200" y="2278063"/>
            <a:chExt cx="4480209" cy="2187575"/>
          </a:xfrm>
        </p:grpSpPr>
        <p:sp>
          <p:nvSpPr>
            <p:cNvPr id="16" name="Line 23"/>
            <p:cNvSpPr>
              <a:spLocks noChangeShapeType="1"/>
            </p:cNvSpPr>
            <p:nvPr/>
          </p:nvSpPr>
          <p:spPr bwMode="auto">
            <a:xfrm>
              <a:off x="2787555" y="3134910"/>
              <a:ext cx="146685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2757490" y="4465638"/>
              <a:ext cx="1466853" cy="0"/>
              <a:chOff x="526" y="3001"/>
              <a:chExt cx="1076" cy="0"/>
            </a:xfrm>
          </p:grpSpPr>
          <p:sp>
            <p:nvSpPr>
              <p:cNvPr id="60" name="Line 25"/>
              <p:cNvSpPr>
                <a:spLocks noChangeShapeType="1"/>
              </p:cNvSpPr>
              <p:nvPr/>
            </p:nvSpPr>
            <p:spPr bwMode="auto">
              <a:xfrm>
                <a:off x="526" y="3001"/>
                <a:ext cx="81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1" name="Line 26"/>
              <p:cNvSpPr>
                <a:spLocks noChangeShapeType="1"/>
              </p:cNvSpPr>
              <p:nvPr/>
            </p:nvSpPr>
            <p:spPr bwMode="auto">
              <a:xfrm>
                <a:off x="667" y="3001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2" name="Line 27"/>
              <p:cNvSpPr>
                <a:spLocks noChangeShapeType="1"/>
              </p:cNvSpPr>
              <p:nvPr/>
            </p:nvSpPr>
            <p:spPr bwMode="auto">
              <a:xfrm>
                <a:off x="810" y="3001"/>
                <a:ext cx="81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3" name="Line 28"/>
              <p:cNvSpPr>
                <a:spLocks noChangeShapeType="1"/>
              </p:cNvSpPr>
              <p:nvPr/>
            </p:nvSpPr>
            <p:spPr bwMode="auto">
              <a:xfrm>
                <a:off x="952" y="3001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4" name="Line 29"/>
              <p:cNvSpPr>
                <a:spLocks noChangeShapeType="1"/>
              </p:cNvSpPr>
              <p:nvPr/>
            </p:nvSpPr>
            <p:spPr bwMode="auto">
              <a:xfrm>
                <a:off x="1095" y="3001"/>
                <a:ext cx="81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5" name="Line 30"/>
              <p:cNvSpPr>
                <a:spLocks noChangeShapeType="1"/>
              </p:cNvSpPr>
              <p:nvPr/>
            </p:nvSpPr>
            <p:spPr bwMode="auto">
              <a:xfrm>
                <a:off x="1236" y="3001"/>
                <a:ext cx="81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6" name="Line 31"/>
              <p:cNvSpPr>
                <a:spLocks noChangeShapeType="1"/>
              </p:cNvSpPr>
              <p:nvPr/>
            </p:nvSpPr>
            <p:spPr bwMode="auto">
              <a:xfrm>
                <a:off x="1378" y="3001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7" name="Line 32"/>
              <p:cNvSpPr>
                <a:spLocks noChangeShapeType="1"/>
              </p:cNvSpPr>
              <p:nvPr/>
            </p:nvSpPr>
            <p:spPr bwMode="auto">
              <a:xfrm>
                <a:off x="1521" y="3001"/>
                <a:ext cx="81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5" name="Group 69"/>
            <p:cNvGrpSpPr>
              <a:grpSpLocks/>
            </p:cNvGrpSpPr>
            <p:nvPr/>
          </p:nvGrpSpPr>
          <p:grpSpPr bwMode="auto">
            <a:xfrm>
              <a:off x="2963862" y="2278063"/>
              <a:ext cx="1349373" cy="1196975"/>
              <a:chOff x="667" y="1879"/>
              <a:chExt cx="990" cy="836"/>
            </a:xfrm>
          </p:grpSpPr>
          <p:grpSp>
            <p:nvGrpSpPr>
              <p:cNvPr id="6" name="Group 70"/>
              <p:cNvGrpSpPr>
                <a:grpSpLocks/>
              </p:cNvGrpSpPr>
              <p:nvPr/>
            </p:nvGrpSpPr>
            <p:grpSpPr bwMode="auto">
              <a:xfrm>
                <a:off x="667" y="1879"/>
                <a:ext cx="864" cy="836"/>
                <a:chOff x="667" y="1879"/>
                <a:chExt cx="864" cy="836"/>
              </a:xfrm>
            </p:grpSpPr>
            <p:grpSp>
              <p:nvGrpSpPr>
                <p:cNvPr id="7" name="Group 71"/>
                <p:cNvGrpSpPr>
                  <a:grpSpLocks/>
                </p:cNvGrpSpPr>
                <p:nvPr/>
              </p:nvGrpSpPr>
              <p:grpSpPr bwMode="auto">
                <a:xfrm>
                  <a:off x="667" y="1879"/>
                  <a:ext cx="864" cy="836"/>
                  <a:chOff x="667" y="1879"/>
                  <a:chExt cx="864" cy="836"/>
                </a:xfrm>
              </p:grpSpPr>
              <p:sp>
                <p:nvSpPr>
                  <p:cNvPr id="41" name="Freeform 72"/>
                  <p:cNvSpPr>
                    <a:spLocks/>
                  </p:cNvSpPr>
                  <p:nvPr/>
                </p:nvSpPr>
                <p:spPr bwMode="auto">
                  <a:xfrm>
                    <a:off x="1369" y="1989"/>
                    <a:ext cx="41" cy="419"/>
                  </a:xfrm>
                  <a:custGeom>
                    <a:avLst/>
                    <a:gdLst/>
                    <a:ahLst/>
                    <a:cxnLst>
                      <a:cxn ang="0">
                        <a:pos x="40" y="418"/>
                      </a:cxn>
                      <a:cxn ang="0">
                        <a:pos x="40" y="331"/>
                      </a:cxn>
                      <a:cxn ang="0">
                        <a:pos x="40" y="257"/>
                      </a:cxn>
                      <a:cxn ang="0">
                        <a:pos x="30" y="184"/>
                      </a:cxn>
                      <a:cxn ang="0">
                        <a:pos x="30" y="122"/>
                      </a:cxn>
                      <a:cxn ang="0">
                        <a:pos x="20" y="73"/>
                      </a:cxn>
                      <a:cxn ang="0">
                        <a:pos x="20" y="3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1" h="419">
                        <a:moveTo>
                          <a:pt x="40" y="418"/>
                        </a:moveTo>
                        <a:lnTo>
                          <a:pt x="40" y="331"/>
                        </a:lnTo>
                        <a:lnTo>
                          <a:pt x="40" y="257"/>
                        </a:lnTo>
                        <a:lnTo>
                          <a:pt x="30" y="184"/>
                        </a:lnTo>
                        <a:lnTo>
                          <a:pt x="30" y="122"/>
                        </a:lnTo>
                        <a:lnTo>
                          <a:pt x="20" y="73"/>
                        </a:lnTo>
                        <a:lnTo>
                          <a:pt x="20" y="37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00CC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grpSp>
                <p:nvGrpSpPr>
                  <p:cNvPr id="8" name="Group 73"/>
                  <p:cNvGrpSpPr>
                    <a:grpSpLocks/>
                  </p:cNvGrpSpPr>
                  <p:nvPr/>
                </p:nvGrpSpPr>
                <p:grpSpPr bwMode="auto">
                  <a:xfrm>
                    <a:off x="667" y="1879"/>
                    <a:ext cx="864" cy="836"/>
                    <a:chOff x="667" y="1879"/>
                    <a:chExt cx="864" cy="836"/>
                  </a:xfrm>
                </p:grpSpPr>
                <p:sp>
                  <p:nvSpPr>
                    <p:cNvPr id="43" name="Freeform 74"/>
                    <p:cNvSpPr>
                      <a:spLocks/>
                    </p:cNvSpPr>
                    <p:nvPr/>
                  </p:nvSpPr>
                  <p:spPr bwMode="auto">
                    <a:xfrm>
                      <a:off x="922" y="2381"/>
                      <a:ext cx="22" cy="2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47"/>
                        </a:cxn>
                        <a:cxn ang="0">
                          <a:pos x="0" y="148"/>
                        </a:cxn>
                        <a:cxn ang="0">
                          <a:pos x="10" y="74"/>
                        </a:cxn>
                        <a:cxn ang="0">
                          <a:pos x="10" y="25"/>
                        </a:cxn>
                        <a:cxn ang="0">
                          <a:pos x="21" y="0"/>
                        </a:cxn>
                      </a:cxnLst>
                      <a:rect l="0" t="0" r="r" b="b"/>
                      <a:pathLst>
                        <a:path w="22" h="248">
                          <a:moveTo>
                            <a:pt x="0" y="247"/>
                          </a:moveTo>
                          <a:lnTo>
                            <a:pt x="0" y="148"/>
                          </a:lnTo>
                          <a:lnTo>
                            <a:pt x="10" y="74"/>
                          </a:lnTo>
                          <a:lnTo>
                            <a:pt x="10" y="25"/>
                          </a:lnTo>
                          <a:lnTo>
                            <a:pt x="21" y="0"/>
                          </a:lnTo>
                        </a:path>
                      </a:pathLst>
                    </a:custGeom>
                    <a:noFill/>
                    <a:ln w="25400" cap="rnd" cmpd="sng">
                      <a:solidFill>
                        <a:srgbClr val="00CC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s-ES"/>
                    </a:p>
                  </p:txBody>
                </p:sp>
                <p:grpSp>
                  <p:nvGrpSpPr>
                    <p:cNvPr id="9" name="Group 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67" y="1879"/>
                      <a:ext cx="864" cy="836"/>
                      <a:chOff x="667" y="1879"/>
                      <a:chExt cx="864" cy="836"/>
                    </a:xfrm>
                  </p:grpSpPr>
                  <p:sp>
                    <p:nvSpPr>
                      <p:cNvPr id="45" name="Freeform 7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89" y="2015"/>
                        <a:ext cx="155" cy="36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54" y="366"/>
                          </a:cxn>
                          <a:cxn ang="0">
                            <a:pos x="154" y="292"/>
                          </a:cxn>
                          <a:cxn ang="0">
                            <a:pos x="143" y="219"/>
                          </a:cxn>
                          <a:cxn ang="0">
                            <a:pos x="123" y="158"/>
                          </a:cxn>
                          <a:cxn ang="0">
                            <a:pos x="112" y="109"/>
                          </a:cxn>
                          <a:cxn ang="0">
                            <a:pos x="82" y="61"/>
                          </a:cxn>
                          <a:cxn ang="0">
                            <a:pos x="62" y="24"/>
                          </a:cxn>
                          <a:cxn ang="0">
                            <a:pos x="30" y="12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55" h="367">
                            <a:moveTo>
                              <a:pt x="154" y="366"/>
                            </a:moveTo>
                            <a:lnTo>
                              <a:pt x="154" y="292"/>
                            </a:lnTo>
                            <a:lnTo>
                              <a:pt x="143" y="219"/>
                            </a:lnTo>
                            <a:lnTo>
                              <a:pt x="123" y="158"/>
                            </a:lnTo>
                            <a:lnTo>
                              <a:pt x="112" y="109"/>
                            </a:lnTo>
                            <a:lnTo>
                              <a:pt x="82" y="61"/>
                            </a:lnTo>
                            <a:lnTo>
                              <a:pt x="62" y="24"/>
                            </a:lnTo>
                            <a:lnTo>
                              <a:pt x="30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46" name="Freeform 7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22" y="2015"/>
                        <a:ext cx="122" cy="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97"/>
                          </a:cxn>
                          <a:cxn ang="0">
                            <a:pos x="10" y="60"/>
                          </a:cxn>
                          <a:cxn ang="0">
                            <a:pos x="40" y="24"/>
                          </a:cxn>
                          <a:cxn ang="0">
                            <a:pos x="70" y="12"/>
                          </a:cxn>
                          <a:cxn ang="0">
                            <a:pos x="121" y="0"/>
                          </a:cxn>
                        </a:cxnLst>
                        <a:rect l="0" t="0" r="r" b="b"/>
                        <a:pathLst>
                          <a:path w="122" h="98">
                            <a:moveTo>
                              <a:pt x="0" y="97"/>
                            </a:moveTo>
                            <a:lnTo>
                              <a:pt x="10" y="60"/>
                            </a:lnTo>
                            <a:lnTo>
                              <a:pt x="40" y="24"/>
                            </a:lnTo>
                            <a:lnTo>
                              <a:pt x="70" y="12"/>
                            </a:lnTo>
                            <a:lnTo>
                              <a:pt x="121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47" name="Freeform 7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02" y="1879"/>
                        <a:ext cx="17" cy="19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6" y="0"/>
                          </a:cxn>
                          <a:cxn ang="0">
                            <a:pos x="16" y="73"/>
                          </a:cxn>
                          <a:cxn ang="0">
                            <a:pos x="16" y="134"/>
                          </a:cxn>
                          <a:cxn ang="0">
                            <a:pos x="16" y="183"/>
                          </a:cxn>
                          <a:cxn ang="0">
                            <a:pos x="0" y="196"/>
                          </a:cxn>
                        </a:cxnLst>
                        <a:rect l="0" t="0" r="r" b="b"/>
                        <a:pathLst>
                          <a:path w="17" h="197">
                            <a:moveTo>
                              <a:pt x="16" y="0"/>
                            </a:moveTo>
                            <a:lnTo>
                              <a:pt x="16" y="73"/>
                            </a:lnTo>
                            <a:lnTo>
                              <a:pt x="16" y="134"/>
                            </a:lnTo>
                            <a:lnTo>
                              <a:pt x="16" y="183"/>
                            </a:lnTo>
                            <a:lnTo>
                              <a:pt x="0" y="196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48" name="Freeform 7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98" y="2088"/>
                        <a:ext cx="235" cy="17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34" y="172"/>
                          </a:cxn>
                          <a:cxn ang="0">
                            <a:pos x="214" y="110"/>
                          </a:cxn>
                          <a:cxn ang="0">
                            <a:pos x="193" y="74"/>
                          </a:cxn>
                          <a:cxn ang="0">
                            <a:pos x="162" y="48"/>
                          </a:cxn>
                          <a:cxn ang="0">
                            <a:pos x="132" y="23"/>
                          </a:cxn>
                          <a:cxn ang="0">
                            <a:pos x="91" y="12"/>
                          </a:cxn>
                          <a:cxn ang="0">
                            <a:pos x="51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235" h="173">
                            <a:moveTo>
                              <a:pt x="234" y="172"/>
                            </a:moveTo>
                            <a:lnTo>
                              <a:pt x="214" y="110"/>
                            </a:lnTo>
                            <a:lnTo>
                              <a:pt x="193" y="74"/>
                            </a:lnTo>
                            <a:lnTo>
                              <a:pt x="162" y="48"/>
                            </a:lnTo>
                            <a:lnTo>
                              <a:pt x="132" y="23"/>
                            </a:lnTo>
                            <a:lnTo>
                              <a:pt x="91" y="12"/>
                            </a:lnTo>
                            <a:lnTo>
                              <a:pt x="51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49" name="Freeform 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43" y="2172"/>
                        <a:ext cx="162" cy="1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37"/>
                          </a:cxn>
                          <a:cxn ang="0">
                            <a:pos x="9" y="87"/>
                          </a:cxn>
                          <a:cxn ang="0">
                            <a:pos x="50" y="37"/>
                          </a:cxn>
                          <a:cxn ang="0">
                            <a:pos x="100" y="12"/>
                          </a:cxn>
                          <a:cxn ang="0">
                            <a:pos x="161" y="0"/>
                          </a:cxn>
                        </a:cxnLst>
                        <a:rect l="0" t="0" r="r" b="b"/>
                        <a:pathLst>
                          <a:path w="162" h="138">
                            <a:moveTo>
                              <a:pt x="0" y="137"/>
                            </a:moveTo>
                            <a:lnTo>
                              <a:pt x="9" y="87"/>
                            </a:lnTo>
                            <a:lnTo>
                              <a:pt x="50" y="37"/>
                            </a:lnTo>
                            <a:lnTo>
                              <a:pt x="100" y="12"/>
                            </a:lnTo>
                            <a:lnTo>
                              <a:pt x="161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0" name="Freeform 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98" y="2284"/>
                        <a:ext cx="235" cy="13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34" y="135"/>
                          </a:cxn>
                          <a:cxn ang="0">
                            <a:pos x="214" y="85"/>
                          </a:cxn>
                          <a:cxn ang="0">
                            <a:pos x="193" y="61"/>
                          </a:cxn>
                          <a:cxn ang="0">
                            <a:pos x="162" y="36"/>
                          </a:cxn>
                          <a:cxn ang="0">
                            <a:pos x="132" y="23"/>
                          </a:cxn>
                          <a:cxn ang="0">
                            <a:pos x="91" y="11"/>
                          </a:cxn>
                          <a:cxn ang="0">
                            <a:pos x="51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235" h="136">
                            <a:moveTo>
                              <a:pt x="234" y="135"/>
                            </a:moveTo>
                            <a:lnTo>
                              <a:pt x="214" y="85"/>
                            </a:lnTo>
                            <a:lnTo>
                              <a:pt x="193" y="61"/>
                            </a:lnTo>
                            <a:lnTo>
                              <a:pt x="162" y="36"/>
                            </a:lnTo>
                            <a:lnTo>
                              <a:pt x="132" y="23"/>
                            </a:lnTo>
                            <a:lnTo>
                              <a:pt x="91" y="11"/>
                            </a:lnTo>
                            <a:lnTo>
                              <a:pt x="51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1" name="Freeform 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32" y="2260"/>
                        <a:ext cx="194" cy="25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57"/>
                          </a:cxn>
                          <a:cxn ang="0">
                            <a:pos x="0" y="208"/>
                          </a:cxn>
                          <a:cxn ang="0">
                            <a:pos x="10" y="159"/>
                          </a:cxn>
                          <a:cxn ang="0">
                            <a:pos x="30" y="109"/>
                          </a:cxn>
                          <a:cxn ang="0">
                            <a:pos x="60" y="73"/>
                          </a:cxn>
                          <a:cxn ang="0">
                            <a:pos x="80" y="48"/>
                          </a:cxn>
                          <a:cxn ang="0">
                            <a:pos x="121" y="24"/>
                          </a:cxn>
                          <a:cxn ang="0">
                            <a:pos x="152" y="0"/>
                          </a:cxn>
                          <a:cxn ang="0">
                            <a:pos x="193" y="0"/>
                          </a:cxn>
                        </a:cxnLst>
                        <a:rect l="0" t="0" r="r" b="b"/>
                        <a:pathLst>
                          <a:path w="194" h="258">
                            <a:moveTo>
                              <a:pt x="0" y="257"/>
                            </a:moveTo>
                            <a:lnTo>
                              <a:pt x="0" y="208"/>
                            </a:lnTo>
                            <a:lnTo>
                              <a:pt x="10" y="159"/>
                            </a:lnTo>
                            <a:lnTo>
                              <a:pt x="30" y="109"/>
                            </a:lnTo>
                            <a:lnTo>
                              <a:pt x="60" y="73"/>
                            </a:lnTo>
                            <a:lnTo>
                              <a:pt x="80" y="48"/>
                            </a:lnTo>
                            <a:lnTo>
                              <a:pt x="121" y="24"/>
                            </a:lnTo>
                            <a:lnTo>
                              <a:pt x="152" y="0"/>
                            </a:lnTo>
                            <a:lnTo>
                              <a:pt x="193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2" name="Freeform 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67" y="2172"/>
                        <a:ext cx="277" cy="18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76" y="186"/>
                          </a:cxn>
                          <a:cxn ang="0">
                            <a:pos x="265" y="149"/>
                          </a:cxn>
                          <a:cxn ang="0">
                            <a:pos x="254" y="112"/>
                          </a:cxn>
                          <a:cxn ang="0">
                            <a:pos x="224" y="87"/>
                          </a:cxn>
                          <a:cxn ang="0">
                            <a:pos x="193" y="50"/>
                          </a:cxn>
                          <a:cxn ang="0">
                            <a:pos x="152" y="37"/>
                          </a:cxn>
                          <a:cxn ang="0">
                            <a:pos x="112" y="12"/>
                          </a:cxn>
                          <a:cxn ang="0">
                            <a:pos x="51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277" h="187">
                            <a:moveTo>
                              <a:pt x="276" y="186"/>
                            </a:moveTo>
                            <a:lnTo>
                              <a:pt x="265" y="149"/>
                            </a:lnTo>
                            <a:lnTo>
                              <a:pt x="254" y="112"/>
                            </a:lnTo>
                            <a:lnTo>
                              <a:pt x="224" y="87"/>
                            </a:lnTo>
                            <a:lnTo>
                              <a:pt x="193" y="50"/>
                            </a:lnTo>
                            <a:lnTo>
                              <a:pt x="152" y="37"/>
                            </a:lnTo>
                            <a:lnTo>
                              <a:pt x="112" y="12"/>
                            </a:lnTo>
                            <a:lnTo>
                              <a:pt x="51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3" name="Freeform 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97" y="1916"/>
                        <a:ext cx="73" cy="7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72" y="73"/>
                          </a:cxn>
                          <a:cxn ang="0">
                            <a:pos x="50" y="24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73" h="74">
                            <a:moveTo>
                              <a:pt x="72" y="73"/>
                            </a:moveTo>
                            <a:lnTo>
                              <a:pt x="50" y="24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4" name="Freeform 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97" y="2050"/>
                        <a:ext cx="103" cy="2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02" y="25"/>
                          </a:cxn>
                          <a:cxn ang="0">
                            <a:pos x="71" y="12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03" h="26">
                            <a:moveTo>
                              <a:pt x="102" y="25"/>
                            </a:moveTo>
                            <a:lnTo>
                              <a:pt x="71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5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410" y="2064"/>
                        <a:ext cx="50" cy="48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rgbClr val="00CC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6" name="Freeform 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09" y="1989"/>
                        <a:ext cx="122" cy="24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21" y="0"/>
                          </a:cxn>
                          <a:cxn ang="0">
                            <a:pos x="111" y="98"/>
                          </a:cxn>
                          <a:cxn ang="0">
                            <a:pos x="81" y="172"/>
                          </a:cxn>
                          <a:cxn ang="0">
                            <a:pos x="51" y="221"/>
                          </a:cxn>
                          <a:cxn ang="0">
                            <a:pos x="0" y="245"/>
                          </a:cxn>
                        </a:cxnLst>
                        <a:rect l="0" t="0" r="r" b="b"/>
                        <a:pathLst>
                          <a:path w="122" h="246">
                            <a:moveTo>
                              <a:pt x="121" y="0"/>
                            </a:moveTo>
                            <a:lnTo>
                              <a:pt x="111" y="98"/>
                            </a:lnTo>
                            <a:lnTo>
                              <a:pt x="81" y="172"/>
                            </a:lnTo>
                            <a:lnTo>
                              <a:pt x="51" y="221"/>
                            </a:lnTo>
                            <a:lnTo>
                              <a:pt x="0" y="245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7" name="Freeform 8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67" y="2150"/>
                        <a:ext cx="153" cy="2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52" y="219"/>
                          </a:cxn>
                          <a:cxn ang="0">
                            <a:pos x="141" y="134"/>
                          </a:cxn>
                          <a:cxn ang="0">
                            <a:pos x="111" y="60"/>
                          </a:cxn>
                          <a:cxn ang="0">
                            <a:pos x="60" y="12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53" h="220">
                            <a:moveTo>
                              <a:pt x="152" y="219"/>
                            </a:moveTo>
                            <a:lnTo>
                              <a:pt x="141" y="134"/>
                            </a:lnTo>
                            <a:lnTo>
                              <a:pt x="111" y="60"/>
                            </a:lnTo>
                            <a:lnTo>
                              <a:pt x="60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8" name="Freeform 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76" y="2211"/>
                        <a:ext cx="214" cy="43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13" y="429"/>
                          </a:cxn>
                          <a:cxn ang="0">
                            <a:pos x="213" y="342"/>
                          </a:cxn>
                          <a:cxn ang="0">
                            <a:pos x="193" y="257"/>
                          </a:cxn>
                          <a:cxn ang="0">
                            <a:pos x="172" y="183"/>
                          </a:cxn>
                          <a:cxn ang="0">
                            <a:pos x="152" y="122"/>
                          </a:cxn>
                          <a:cxn ang="0">
                            <a:pos x="121" y="73"/>
                          </a:cxn>
                          <a:cxn ang="0">
                            <a:pos x="80" y="36"/>
                          </a:cxn>
                          <a:cxn ang="0">
                            <a:pos x="40" y="12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214" h="430">
                            <a:moveTo>
                              <a:pt x="213" y="429"/>
                            </a:moveTo>
                            <a:lnTo>
                              <a:pt x="213" y="342"/>
                            </a:lnTo>
                            <a:lnTo>
                              <a:pt x="193" y="257"/>
                            </a:lnTo>
                            <a:lnTo>
                              <a:pt x="172" y="183"/>
                            </a:lnTo>
                            <a:lnTo>
                              <a:pt x="152" y="122"/>
                            </a:lnTo>
                            <a:lnTo>
                              <a:pt x="121" y="73"/>
                            </a:lnTo>
                            <a:lnTo>
                              <a:pt x="80" y="36"/>
                            </a:lnTo>
                            <a:lnTo>
                              <a:pt x="40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9" name="Freeform 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399" y="2369"/>
                        <a:ext cx="21" cy="34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345"/>
                          </a:cxn>
                          <a:cxn ang="0">
                            <a:pos x="0" y="270"/>
                          </a:cxn>
                          <a:cxn ang="0">
                            <a:pos x="0" y="209"/>
                          </a:cxn>
                          <a:cxn ang="0">
                            <a:pos x="0" y="148"/>
                          </a:cxn>
                          <a:cxn ang="0">
                            <a:pos x="9" y="99"/>
                          </a:cxn>
                          <a:cxn ang="0">
                            <a:pos x="9" y="25"/>
                          </a:cxn>
                          <a:cxn ang="0">
                            <a:pos x="20" y="0"/>
                          </a:cxn>
                        </a:cxnLst>
                        <a:rect l="0" t="0" r="r" b="b"/>
                        <a:pathLst>
                          <a:path w="21" h="346">
                            <a:moveTo>
                              <a:pt x="0" y="345"/>
                            </a:moveTo>
                            <a:lnTo>
                              <a:pt x="0" y="270"/>
                            </a:lnTo>
                            <a:lnTo>
                              <a:pt x="0" y="209"/>
                            </a:lnTo>
                            <a:lnTo>
                              <a:pt x="0" y="148"/>
                            </a:lnTo>
                            <a:lnTo>
                              <a:pt x="9" y="99"/>
                            </a:lnTo>
                            <a:lnTo>
                              <a:pt x="9" y="25"/>
                            </a:lnTo>
                            <a:lnTo>
                              <a:pt x="2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</p:grpSp>
              </p:grpSp>
            </p:grpSp>
            <p:sp>
              <p:nvSpPr>
                <p:cNvPr id="40" name="Line 91"/>
                <p:cNvSpPr>
                  <a:spLocks noChangeShapeType="1"/>
                </p:cNvSpPr>
                <p:nvPr/>
              </p:nvSpPr>
              <p:spPr bwMode="auto">
                <a:xfrm>
                  <a:off x="922" y="2588"/>
                  <a:ext cx="0" cy="108"/>
                </a:xfrm>
                <a:prstGeom prst="line">
                  <a:avLst/>
                </a:prstGeom>
                <a:noFill/>
                <a:ln w="25400">
                  <a:solidFill>
                    <a:srgbClr val="00CC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38" name="Freeform 92"/>
              <p:cNvSpPr>
                <a:spLocks/>
              </p:cNvSpPr>
              <p:nvPr/>
            </p:nvSpPr>
            <p:spPr bwMode="auto">
              <a:xfrm>
                <a:off x="1416" y="2240"/>
                <a:ext cx="241" cy="113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0" y="96"/>
                  </a:cxn>
                  <a:cxn ang="0">
                    <a:pos x="19" y="90"/>
                  </a:cxn>
                  <a:cxn ang="0">
                    <a:pos x="29" y="80"/>
                  </a:cxn>
                  <a:cxn ang="0">
                    <a:pos x="45" y="67"/>
                  </a:cxn>
                  <a:cxn ang="0">
                    <a:pos x="58" y="54"/>
                  </a:cxn>
                  <a:cxn ang="0">
                    <a:pos x="67" y="48"/>
                  </a:cxn>
                  <a:cxn ang="0">
                    <a:pos x="80" y="38"/>
                  </a:cxn>
                  <a:cxn ang="0">
                    <a:pos x="86" y="29"/>
                  </a:cxn>
                  <a:cxn ang="0">
                    <a:pos x="96" y="22"/>
                  </a:cxn>
                  <a:cxn ang="0">
                    <a:pos x="106" y="16"/>
                  </a:cxn>
                  <a:cxn ang="0">
                    <a:pos x="115" y="16"/>
                  </a:cxn>
                  <a:cxn ang="0">
                    <a:pos x="125" y="16"/>
                  </a:cxn>
                  <a:cxn ang="0">
                    <a:pos x="138" y="13"/>
                  </a:cxn>
                  <a:cxn ang="0">
                    <a:pos x="154" y="13"/>
                  </a:cxn>
                  <a:cxn ang="0">
                    <a:pos x="163" y="10"/>
                  </a:cxn>
                  <a:cxn ang="0">
                    <a:pos x="176" y="10"/>
                  </a:cxn>
                  <a:cxn ang="0">
                    <a:pos x="192" y="10"/>
                  </a:cxn>
                  <a:cxn ang="0">
                    <a:pos x="205" y="3"/>
                  </a:cxn>
                  <a:cxn ang="0">
                    <a:pos x="221" y="0"/>
                  </a:cxn>
                  <a:cxn ang="0">
                    <a:pos x="230" y="0"/>
                  </a:cxn>
                  <a:cxn ang="0">
                    <a:pos x="240" y="16"/>
                  </a:cxn>
                </a:cxnLst>
                <a:rect l="0" t="0" r="r" b="b"/>
                <a:pathLst>
                  <a:path w="241" h="113">
                    <a:moveTo>
                      <a:pt x="0" y="112"/>
                    </a:moveTo>
                    <a:lnTo>
                      <a:pt x="10" y="96"/>
                    </a:lnTo>
                    <a:lnTo>
                      <a:pt x="19" y="90"/>
                    </a:lnTo>
                    <a:lnTo>
                      <a:pt x="29" y="80"/>
                    </a:lnTo>
                    <a:lnTo>
                      <a:pt x="45" y="67"/>
                    </a:lnTo>
                    <a:lnTo>
                      <a:pt x="58" y="54"/>
                    </a:lnTo>
                    <a:lnTo>
                      <a:pt x="67" y="48"/>
                    </a:lnTo>
                    <a:lnTo>
                      <a:pt x="80" y="38"/>
                    </a:lnTo>
                    <a:lnTo>
                      <a:pt x="86" y="29"/>
                    </a:lnTo>
                    <a:lnTo>
                      <a:pt x="96" y="22"/>
                    </a:lnTo>
                    <a:lnTo>
                      <a:pt x="106" y="16"/>
                    </a:lnTo>
                    <a:lnTo>
                      <a:pt x="115" y="16"/>
                    </a:lnTo>
                    <a:lnTo>
                      <a:pt x="125" y="16"/>
                    </a:lnTo>
                    <a:lnTo>
                      <a:pt x="138" y="13"/>
                    </a:lnTo>
                    <a:lnTo>
                      <a:pt x="154" y="13"/>
                    </a:lnTo>
                    <a:lnTo>
                      <a:pt x="163" y="10"/>
                    </a:lnTo>
                    <a:lnTo>
                      <a:pt x="176" y="10"/>
                    </a:lnTo>
                    <a:lnTo>
                      <a:pt x="192" y="10"/>
                    </a:lnTo>
                    <a:lnTo>
                      <a:pt x="205" y="3"/>
                    </a:lnTo>
                    <a:lnTo>
                      <a:pt x="221" y="0"/>
                    </a:lnTo>
                    <a:lnTo>
                      <a:pt x="230" y="0"/>
                    </a:lnTo>
                    <a:lnTo>
                      <a:pt x="240" y="16"/>
                    </a:lnTo>
                  </a:path>
                </a:pathLst>
              </a:custGeom>
              <a:noFill/>
              <a:ln w="25400" cap="rnd" cmpd="sng">
                <a:solidFill>
                  <a:srgbClr val="00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9" name="Freeform 93" descr="Large confetti"/>
            <p:cNvSpPr>
              <a:spLocks/>
            </p:cNvSpPr>
            <p:nvPr/>
          </p:nvSpPr>
          <p:spPr bwMode="auto">
            <a:xfrm>
              <a:off x="2743200" y="3581400"/>
              <a:ext cx="1492250" cy="854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90" y="0"/>
                </a:cxn>
                <a:cxn ang="0">
                  <a:pos x="1390" y="442"/>
                </a:cxn>
                <a:cxn ang="0">
                  <a:pos x="0" y="442"/>
                </a:cxn>
                <a:cxn ang="0">
                  <a:pos x="0" y="0"/>
                </a:cxn>
              </a:cxnLst>
              <a:rect l="0" t="0" r="r" b="b"/>
              <a:pathLst>
                <a:path w="1391" h="443">
                  <a:moveTo>
                    <a:pt x="0" y="0"/>
                  </a:moveTo>
                  <a:lnTo>
                    <a:pt x="1390" y="0"/>
                  </a:lnTo>
                  <a:lnTo>
                    <a:pt x="1390" y="442"/>
                  </a:lnTo>
                  <a:lnTo>
                    <a:pt x="0" y="442"/>
                  </a:lnTo>
                  <a:lnTo>
                    <a:pt x="0" y="0"/>
                  </a:lnTo>
                </a:path>
              </a:pathLst>
            </a:custGeom>
            <a:pattFill prst="lgConfetti">
              <a:fgClr>
                <a:srgbClr val="CC9900"/>
              </a:fgClr>
              <a:bgClr>
                <a:schemeClr val="bg1"/>
              </a:bgClr>
            </a:patt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grpSp>
          <p:nvGrpSpPr>
            <p:cNvPr id="10" name="Group 38"/>
            <p:cNvGrpSpPr>
              <a:grpSpLocks/>
            </p:cNvGrpSpPr>
            <p:nvPr/>
          </p:nvGrpSpPr>
          <p:grpSpPr bwMode="auto">
            <a:xfrm>
              <a:off x="3849688" y="3473450"/>
              <a:ext cx="279400" cy="265113"/>
              <a:chOff x="1317" y="2714"/>
              <a:chExt cx="205" cy="185"/>
            </a:xfrm>
          </p:grpSpPr>
          <p:grpSp>
            <p:nvGrpSpPr>
              <p:cNvPr id="11" name="Group 39"/>
              <p:cNvGrpSpPr>
                <a:grpSpLocks/>
              </p:cNvGrpSpPr>
              <p:nvPr/>
            </p:nvGrpSpPr>
            <p:grpSpPr bwMode="auto">
              <a:xfrm>
                <a:off x="1317" y="2714"/>
                <a:ext cx="205" cy="185"/>
                <a:chOff x="1317" y="2714"/>
                <a:chExt cx="205" cy="185"/>
              </a:xfrm>
            </p:grpSpPr>
            <p:sp>
              <p:nvSpPr>
                <p:cNvPr id="32" name="Freeform 40"/>
                <p:cNvSpPr>
                  <a:spLocks/>
                </p:cNvSpPr>
                <p:nvPr/>
              </p:nvSpPr>
              <p:spPr bwMode="auto">
                <a:xfrm>
                  <a:off x="1317" y="2714"/>
                  <a:ext cx="83" cy="98"/>
                </a:xfrm>
                <a:custGeom>
                  <a:avLst/>
                  <a:gdLst/>
                  <a:ahLst/>
                  <a:cxnLst>
                    <a:cxn ang="0">
                      <a:pos x="0" y="97"/>
                    </a:cxn>
                    <a:cxn ang="0">
                      <a:pos x="21" y="23"/>
                    </a:cxn>
                    <a:cxn ang="0">
                      <a:pos x="82" y="0"/>
                    </a:cxn>
                  </a:cxnLst>
                  <a:rect l="0" t="0" r="r" b="b"/>
                  <a:pathLst>
                    <a:path w="83" h="98">
                      <a:moveTo>
                        <a:pt x="0" y="97"/>
                      </a:moveTo>
                      <a:lnTo>
                        <a:pt x="21" y="23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3" name="Freeform 41"/>
                <p:cNvSpPr>
                  <a:spLocks/>
                </p:cNvSpPr>
                <p:nvPr/>
              </p:nvSpPr>
              <p:spPr bwMode="auto">
                <a:xfrm>
                  <a:off x="1399" y="2714"/>
                  <a:ext cx="18" cy="185"/>
                </a:xfrm>
                <a:custGeom>
                  <a:avLst/>
                  <a:gdLst/>
                  <a:ahLst/>
                  <a:cxnLst>
                    <a:cxn ang="0">
                      <a:pos x="17" y="184"/>
                    </a:cxn>
                    <a:cxn ang="0">
                      <a:pos x="17" y="110"/>
                    </a:cxn>
                    <a:cxn ang="0">
                      <a:pos x="17" y="4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" h="185">
                      <a:moveTo>
                        <a:pt x="17" y="184"/>
                      </a:moveTo>
                      <a:lnTo>
                        <a:pt x="17" y="110"/>
                      </a:lnTo>
                      <a:lnTo>
                        <a:pt x="17" y="4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4" name="Freeform 42"/>
                <p:cNvSpPr>
                  <a:spLocks/>
                </p:cNvSpPr>
                <p:nvPr/>
              </p:nvSpPr>
              <p:spPr bwMode="auto">
                <a:xfrm>
                  <a:off x="1358" y="2737"/>
                  <a:ext cx="32" cy="149"/>
                </a:xfrm>
                <a:custGeom>
                  <a:avLst/>
                  <a:gdLst/>
                  <a:ahLst/>
                  <a:cxnLst>
                    <a:cxn ang="0">
                      <a:pos x="0" y="148"/>
                    </a:cxn>
                    <a:cxn ang="0">
                      <a:pos x="0" y="86"/>
                    </a:cxn>
                    <a:cxn ang="0">
                      <a:pos x="10" y="50"/>
                    </a:cxn>
                    <a:cxn ang="0">
                      <a:pos x="31" y="0"/>
                    </a:cxn>
                  </a:cxnLst>
                  <a:rect l="0" t="0" r="r" b="b"/>
                  <a:pathLst>
                    <a:path w="32" h="149">
                      <a:moveTo>
                        <a:pt x="0" y="148"/>
                      </a:moveTo>
                      <a:lnTo>
                        <a:pt x="0" y="86"/>
                      </a:lnTo>
                      <a:lnTo>
                        <a:pt x="10" y="50"/>
                      </a:lnTo>
                      <a:lnTo>
                        <a:pt x="31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5" name="Freeform 43"/>
                <p:cNvSpPr>
                  <a:spLocks/>
                </p:cNvSpPr>
                <p:nvPr/>
              </p:nvSpPr>
              <p:spPr bwMode="auto">
                <a:xfrm>
                  <a:off x="1389" y="2737"/>
                  <a:ext cx="92" cy="149"/>
                </a:xfrm>
                <a:custGeom>
                  <a:avLst/>
                  <a:gdLst/>
                  <a:ahLst/>
                  <a:cxnLst>
                    <a:cxn ang="0">
                      <a:pos x="91" y="148"/>
                    </a:cxn>
                    <a:cxn ang="0">
                      <a:pos x="80" y="86"/>
                    </a:cxn>
                    <a:cxn ang="0">
                      <a:pos x="60" y="50"/>
                    </a:cxn>
                    <a:cxn ang="0">
                      <a:pos x="40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2" h="149">
                      <a:moveTo>
                        <a:pt x="91" y="148"/>
                      </a:moveTo>
                      <a:lnTo>
                        <a:pt x="80" y="86"/>
                      </a:lnTo>
                      <a:lnTo>
                        <a:pt x="60" y="50"/>
                      </a:lnTo>
                      <a:lnTo>
                        <a:pt x="40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6" name="Freeform 44"/>
                <p:cNvSpPr>
                  <a:spLocks/>
                </p:cNvSpPr>
                <p:nvPr/>
              </p:nvSpPr>
              <p:spPr bwMode="auto">
                <a:xfrm>
                  <a:off x="1399" y="2714"/>
                  <a:ext cx="123" cy="172"/>
                </a:xfrm>
                <a:custGeom>
                  <a:avLst/>
                  <a:gdLst/>
                  <a:ahLst/>
                  <a:cxnLst>
                    <a:cxn ang="0">
                      <a:pos x="122" y="171"/>
                    </a:cxn>
                    <a:cxn ang="0">
                      <a:pos x="111" y="109"/>
                    </a:cxn>
                    <a:cxn ang="0">
                      <a:pos x="80" y="48"/>
                    </a:cxn>
                    <a:cxn ang="0">
                      <a:pos x="50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3" h="172">
                      <a:moveTo>
                        <a:pt x="122" y="171"/>
                      </a:moveTo>
                      <a:lnTo>
                        <a:pt x="111" y="109"/>
                      </a:lnTo>
                      <a:lnTo>
                        <a:pt x="80" y="48"/>
                      </a:lnTo>
                      <a:lnTo>
                        <a:pt x="50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31" name="Freeform 45"/>
              <p:cNvSpPr>
                <a:spLocks/>
              </p:cNvSpPr>
              <p:nvPr/>
            </p:nvSpPr>
            <p:spPr bwMode="auto">
              <a:xfrm>
                <a:off x="1450" y="2720"/>
                <a:ext cx="61" cy="24"/>
              </a:xfrm>
              <a:custGeom>
                <a:avLst/>
                <a:gdLst/>
                <a:ahLst/>
                <a:cxnLst>
                  <a:cxn ang="0">
                    <a:pos x="60" y="23"/>
                  </a:cxn>
                  <a:cxn ang="0">
                    <a:pos x="40" y="10"/>
                  </a:cxn>
                  <a:cxn ang="0">
                    <a:pos x="0" y="0"/>
                  </a:cxn>
                </a:cxnLst>
                <a:rect l="0" t="0" r="r" b="b"/>
                <a:pathLst>
                  <a:path w="61" h="24">
                    <a:moveTo>
                      <a:pt x="60" y="23"/>
                    </a:moveTo>
                    <a:lnTo>
                      <a:pt x="40" y="10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2" name="Group 16"/>
            <p:cNvGrpSpPr>
              <a:grpSpLocks/>
            </p:cNvGrpSpPr>
            <p:nvPr/>
          </p:nvGrpSpPr>
          <p:grpSpPr bwMode="auto">
            <a:xfrm>
              <a:off x="3159147" y="3429023"/>
              <a:ext cx="347670" cy="295486"/>
              <a:chOff x="810" y="2683"/>
              <a:chExt cx="255" cy="206"/>
            </a:xfrm>
          </p:grpSpPr>
          <p:sp>
            <p:nvSpPr>
              <p:cNvPr id="24" name="Freeform 17"/>
              <p:cNvSpPr>
                <a:spLocks/>
              </p:cNvSpPr>
              <p:nvPr/>
            </p:nvSpPr>
            <p:spPr bwMode="auto">
              <a:xfrm>
                <a:off x="922" y="2683"/>
                <a:ext cx="17" cy="172"/>
              </a:xfrm>
              <a:custGeom>
                <a:avLst/>
                <a:gdLst/>
                <a:ahLst/>
                <a:cxnLst>
                  <a:cxn ang="0">
                    <a:pos x="16" y="171"/>
                  </a:cxn>
                  <a:cxn ang="0">
                    <a:pos x="16" y="109"/>
                  </a:cxn>
                  <a:cxn ang="0">
                    <a:pos x="16" y="48"/>
                  </a:cxn>
                  <a:cxn ang="0">
                    <a:pos x="0" y="0"/>
                  </a:cxn>
                </a:cxnLst>
                <a:rect l="0" t="0" r="r" b="b"/>
                <a:pathLst>
                  <a:path w="17" h="172">
                    <a:moveTo>
                      <a:pt x="16" y="171"/>
                    </a:moveTo>
                    <a:lnTo>
                      <a:pt x="16" y="109"/>
                    </a:lnTo>
                    <a:lnTo>
                      <a:pt x="16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13" name="Group 18"/>
              <p:cNvGrpSpPr>
                <a:grpSpLocks/>
              </p:cNvGrpSpPr>
              <p:nvPr/>
            </p:nvGrpSpPr>
            <p:grpSpPr bwMode="auto">
              <a:xfrm>
                <a:off x="810" y="2683"/>
                <a:ext cx="255" cy="206"/>
                <a:chOff x="810" y="2683"/>
                <a:chExt cx="255" cy="206"/>
              </a:xfrm>
            </p:grpSpPr>
            <p:sp>
              <p:nvSpPr>
                <p:cNvPr id="26" name="Freeform 19"/>
                <p:cNvSpPr>
                  <a:spLocks/>
                </p:cNvSpPr>
                <p:nvPr/>
              </p:nvSpPr>
              <p:spPr bwMode="auto">
                <a:xfrm>
                  <a:off x="810" y="2683"/>
                  <a:ext cx="113" cy="86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9" y="48"/>
                    </a:cxn>
                    <a:cxn ang="0">
                      <a:pos x="30" y="24"/>
                    </a:cxn>
                    <a:cxn ang="0">
                      <a:pos x="71" y="12"/>
                    </a:cxn>
                    <a:cxn ang="0">
                      <a:pos x="112" y="0"/>
                    </a:cxn>
                  </a:cxnLst>
                  <a:rect l="0" t="0" r="r" b="b"/>
                  <a:pathLst>
                    <a:path w="113" h="86">
                      <a:moveTo>
                        <a:pt x="0" y="85"/>
                      </a:moveTo>
                      <a:lnTo>
                        <a:pt x="9" y="48"/>
                      </a:lnTo>
                      <a:lnTo>
                        <a:pt x="30" y="24"/>
                      </a:lnTo>
                      <a:lnTo>
                        <a:pt x="71" y="12"/>
                      </a:lnTo>
                      <a:lnTo>
                        <a:pt x="112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7" name="Freeform 20"/>
                <p:cNvSpPr>
                  <a:spLocks/>
                </p:cNvSpPr>
                <p:nvPr/>
              </p:nvSpPr>
              <p:spPr bwMode="auto">
                <a:xfrm>
                  <a:off x="851" y="2720"/>
                  <a:ext cx="52" cy="160"/>
                </a:xfrm>
                <a:custGeom>
                  <a:avLst/>
                  <a:gdLst/>
                  <a:ahLst/>
                  <a:cxnLst>
                    <a:cxn ang="0">
                      <a:pos x="0" y="159"/>
                    </a:cxn>
                    <a:cxn ang="0">
                      <a:pos x="0" y="97"/>
                    </a:cxn>
                    <a:cxn ang="0">
                      <a:pos x="9" y="48"/>
                    </a:cxn>
                    <a:cxn ang="0">
                      <a:pos x="30" y="11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52" h="160">
                      <a:moveTo>
                        <a:pt x="0" y="159"/>
                      </a:moveTo>
                      <a:lnTo>
                        <a:pt x="0" y="97"/>
                      </a:lnTo>
                      <a:lnTo>
                        <a:pt x="9" y="48"/>
                      </a:lnTo>
                      <a:lnTo>
                        <a:pt x="30" y="11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8" name="Freeform 21"/>
                <p:cNvSpPr>
                  <a:spLocks/>
                </p:cNvSpPr>
                <p:nvPr/>
              </p:nvSpPr>
              <p:spPr bwMode="auto">
                <a:xfrm>
                  <a:off x="902" y="2720"/>
                  <a:ext cx="127" cy="169"/>
                </a:xfrm>
                <a:custGeom>
                  <a:avLst/>
                  <a:gdLst/>
                  <a:ahLst/>
                  <a:cxnLst>
                    <a:cxn ang="0">
                      <a:pos x="91" y="122"/>
                    </a:cxn>
                    <a:cxn ang="0">
                      <a:pos x="80" y="72"/>
                    </a:cxn>
                    <a:cxn ang="0">
                      <a:pos x="60" y="36"/>
                    </a:cxn>
                    <a:cxn ang="0">
                      <a:pos x="40" y="1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2" h="123">
                      <a:moveTo>
                        <a:pt x="91" y="122"/>
                      </a:moveTo>
                      <a:lnTo>
                        <a:pt x="80" y="72"/>
                      </a:lnTo>
                      <a:lnTo>
                        <a:pt x="60" y="36"/>
                      </a:lnTo>
                      <a:lnTo>
                        <a:pt x="40" y="1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9" name="Freeform 22"/>
                <p:cNvSpPr>
                  <a:spLocks/>
                </p:cNvSpPr>
                <p:nvPr/>
              </p:nvSpPr>
              <p:spPr bwMode="auto">
                <a:xfrm>
                  <a:off x="922" y="2683"/>
                  <a:ext cx="143" cy="172"/>
                </a:xfrm>
                <a:custGeom>
                  <a:avLst/>
                  <a:gdLst/>
                  <a:ahLst/>
                  <a:cxnLst>
                    <a:cxn ang="0">
                      <a:pos x="142" y="171"/>
                    </a:cxn>
                    <a:cxn ang="0">
                      <a:pos x="131" y="109"/>
                    </a:cxn>
                    <a:cxn ang="0">
                      <a:pos x="101" y="48"/>
                    </a:cxn>
                    <a:cxn ang="0">
                      <a:pos x="51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43" h="172">
                      <a:moveTo>
                        <a:pt x="142" y="171"/>
                      </a:moveTo>
                      <a:lnTo>
                        <a:pt x="131" y="109"/>
                      </a:lnTo>
                      <a:lnTo>
                        <a:pt x="101" y="48"/>
                      </a:lnTo>
                      <a:lnTo>
                        <a:pt x="51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  <p:sp>
          <p:nvSpPr>
            <p:cNvPr id="22" name="Rectangle 37"/>
            <p:cNvSpPr>
              <a:spLocks noChangeArrowheads="1"/>
            </p:cNvSpPr>
            <p:nvPr/>
          </p:nvSpPr>
          <p:spPr bwMode="auto">
            <a:xfrm>
              <a:off x="4235797" y="3230258"/>
              <a:ext cx="2987612" cy="496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s-ES" sz="2400" b="1" dirty="0" smtClean="0"/>
                <a:t>ACCOMMODATION  </a:t>
              </a:r>
              <a:endParaRPr lang="en-US" sz="2400" b="1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5400000" flipH="1" flipV="1">
              <a:off x="3958242" y="3362716"/>
              <a:ext cx="457200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2662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2822565"/>
              </p:ext>
            </p:extLst>
          </p:nvPr>
        </p:nvGraphicFramePr>
        <p:xfrm>
          <a:off x="2698750" y="1104900"/>
          <a:ext cx="37020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02" name="Equation" r:id="rId4" imgW="1117440" imgH="241200" progId="Equation.3">
                  <p:embed/>
                </p:oleObj>
              </mc:Choice>
              <mc:Fallback>
                <p:oleObj name="Equation" r:id="rId4" imgW="1117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0" y="1104900"/>
                        <a:ext cx="3702050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190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6057693"/>
              </p:ext>
            </p:extLst>
          </p:nvPr>
        </p:nvGraphicFramePr>
        <p:xfrm>
          <a:off x="5943600" y="5219700"/>
          <a:ext cx="13462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03" name="Equation" r:id="rId6" imgW="406080" imgH="190440" progId="Equation.3">
                  <p:embed/>
                </p:oleObj>
              </mc:Choice>
              <mc:Fallback>
                <p:oleObj name="Equation" r:id="rId6" imgW="4060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219700"/>
                        <a:ext cx="13462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977333"/>
              </p:ext>
            </p:extLst>
          </p:nvPr>
        </p:nvGraphicFramePr>
        <p:xfrm>
          <a:off x="0" y="1905000"/>
          <a:ext cx="1254125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04" name="Equation" r:id="rId8" imgW="507960" imgH="177480" progId="Equation.3">
                  <p:embed/>
                </p:oleObj>
              </mc:Choice>
              <mc:Fallback>
                <p:oleObj name="Equation" r:id="rId8" imgW="5079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05000"/>
                        <a:ext cx="1254125" cy="41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5" name="Straight Arrow Connector 74"/>
          <p:cNvCxnSpPr/>
          <p:nvPr/>
        </p:nvCxnSpPr>
        <p:spPr>
          <a:xfrm>
            <a:off x="1219200" y="2136576"/>
            <a:ext cx="266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524000" y="1865293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/>
              <a:t>Peat</a:t>
            </a:r>
            <a:r>
              <a:rPr lang="es-ES" sz="2800" dirty="0" smtClean="0"/>
              <a:t> </a:t>
            </a:r>
            <a:r>
              <a:rPr lang="es-ES" sz="2800" dirty="0" err="1" smtClean="0"/>
              <a:t>excess</a:t>
            </a:r>
            <a:r>
              <a:rPr lang="es-ES" sz="2800" dirty="0" smtClean="0"/>
              <a:t> removed </a:t>
            </a:r>
            <a:r>
              <a:rPr lang="es-ES" sz="2800" dirty="0" err="1" smtClean="0"/>
              <a:t>from</a:t>
            </a:r>
            <a:r>
              <a:rPr lang="es-ES" sz="2800" dirty="0" smtClean="0"/>
              <a:t> </a:t>
            </a:r>
            <a:r>
              <a:rPr lang="es-ES" sz="2800" dirty="0" err="1" smtClean="0"/>
              <a:t>the</a:t>
            </a:r>
            <a:r>
              <a:rPr lang="es-ES" sz="2800" dirty="0" smtClean="0"/>
              <a:t> </a:t>
            </a:r>
            <a:r>
              <a:rPr lang="es-ES" sz="2800" dirty="0" err="1" smtClean="0"/>
              <a:t>system</a:t>
            </a:r>
            <a:r>
              <a:rPr lang="es-ES" sz="2800" dirty="0" smtClean="0"/>
              <a:t> (aerobic </a:t>
            </a:r>
            <a:r>
              <a:rPr lang="es-ES" sz="2800" dirty="0" err="1" smtClean="0"/>
              <a:t>decomposition</a:t>
            </a:r>
            <a:r>
              <a:rPr lang="es-ES" sz="2800" dirty="0" smtClean="0"/>
              <a:t>)</a:t>
            </a:r>
          </a:p>
        </p:txBody>
      </p:sp>
      <p:graphicFrame>
        <p:nvGraphicFramePr>
          <p:cNvPr id="8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8668248"/>
              </p:ext>
            </p:extLst>
          </p:nvPr>
        </p:nvGraphicFramePr>
        <p:xfrm>
          <a:off x="0" y="2769096"/>
          <a:ext cx="1254125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05" name="Equation" r:id="rId10" imgW="507960" imgH="177480" progId="Equation.3">
                  <p:embed/>
                </p:oleObj>
              </mc:Choice>
              <mc:Fallback>
                <p:oleObj name="Equation" r:id="rId10" imgW="5079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769096"/>
                        <a:ext cx="1254125" cy="41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1" name="Straight Arrow Connector 80"/>
          <p:cNvCxnSpPr/>
          <p:nvPr/>
        </p:nvCxnSpPr>
        <p:spPr>
          <a:xfrm>
            <a:off x="1219200" y="2971800"/>
            <a:ext cx="2667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524000" y="274320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/>
              <a:t>Space</a:t>
            </a:r>
            <a:r>
              <a:rPr lang="es-ES" sz="2800" dirty="0" smtClean="0"/>
              <a:t> </a:t>
            </a:r>
            <a:r>
              <a:rPr lang="es-ES" sz="2800" dirty="0" err="1" smtClean="0"/>
              <a:t>left</a:t>
            </a:r>
            <a:r>
              <a:rPr lang="es-ES" sz="2800" dirty="0" smtClean="0"/>
              <a:t> </a:t>
            </a:r>
            <a:r>
              <a:rPr lang="es-ES" sz="2800" dirty="0" err="1" smtClean="0"/>
              <a:t>is</a:t>
            </a:r>
            <a:r>
              <a:rPr lang="es-ES" sz="2800" dirty="0" smtClean="0"/>
              <a:t> </a:t>
            </a:r>
            <a:r>
              <a:rPr lang="es-ES" sz="2800" dirty="0" err="1" smtClean="0"/>
              <a:t>filled</a:t>
            </a:r>
            <a:r>
              <a:rPr lang="es-ES" sz="2800" dirty="0" smtClean="0"/>
              <a:t> </a:t>
            </a:r>
            <a:r>
              <a:rPr lang="es-ES" sz="2800" dirty="0" err="1" smtClean="0"/>
              <a:t>by</a:t>
            </a:r>
            <a:r>
              <a:rPr lang="es-ES" sz="2800" dirty="0" smtClean="0"/>
              <a:t> </a:t>
            </a:r>
            <a:r>
              <a:rPr lang="es-ES" sz="2800" dirty="0" err="1" smtClean="0"/>
              <a:t>inorganic</a:t>
            </a:r>
            <a:r>
              <a:rPr lang="es-ES" sz="2800" dirty="0" smtClean="0"/>
              <a:t> </a:t>
            </a:r>
            <a:r>
              <a:rPr lang="es-ES" sz="2800" dirty="0" err="1" smtClean="0"/>
              <a:t>sediments</a:t>
            </a:r>
            <a:r>
              <a:rPr lang="es-ES" sz="2800" dirty="0" smtClean="0"/>
              <a:t>.</a:t>
            </a:r>
          </a:p>
          <a:p>
            <a:r>
              <a:rPr lang="es-ES" sz="2800" dirty="0" err="1" smtClean="0"/>
              <a:t>Insufficient</a:t>
            </a:r>
            <a:r>
              <a:rPr lang="es-ES" sz="2800" dirty="0" smtClean="0"/>
              <a:t> </a:t>
            </a:r>
            <a:r>
              <a:rPr lang="es-ES" sz="2800" dirty="0" err="1" smtClean="0"/>
              <a:t>inorganic</a:t>
            </a:r>
            <a:r>
              <a:rPr lang="es-ES" sz="2800" dirty="0" smtClean="0"/>
              <a:t> </a:t>
            </a:r>
            <a:r>
              <a:rPr lang="es-ES" sz="2800" dirty="0" err="1" smtClean="0"/>
              <a:t>sediments</a:t>
            </a:r>
            <a:r>
              <a:rPr lang="es-ES" sz="2800" dirty="0" smtClean="0"/>
              <a:t> </a:t>
            </a:r>
            <a:r>
              <a:rPr lang="es-ES" sz="2800" dirty="0" smtClean="0">
                <a:sym typeface="Wingdings" panose="05000000000000000000" pitchFamily="2" charset="2"/>
              </a:rPr>
              <a:t></a:t>
            </a:r>
            <a:r>
              <a:rPr lang="es-ES" sz="2800" dirty="0" smtClean="0"/>
              <a:t> </a:t>
            </a:r>
            <a:r>
              <a:rPr lang="es-ES" sz="2800" dirty="0" err="1" smtClean="0"/>
              <a:t>shoreline</a:t>
            </a:r>
            <a:r>
              <a:rPr lang="es-ES" sz="2800" dirty="0" smtClean="0"/>
              <a:t> </a:t>
            </a:r>
            <a:r>
              <a:rPr lang="es-ES" sz="2800" dirty="0" err="1" smtClean="0"/>
              <a:t>retreat</a:t>
            </a:r>
            <a:endParaRPr lang="es-ES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4038600" y="2362200"/>
            <a:ext cx="1295914" cy="457200"/>
            <a:chOff x="4343400" y="2590800"/>
            <a:chExt cx="1295914" cy="457200"/>
          </a:xfrm>
        </p:grpSpPr>
        <p:cxnSp>
          <p:nvCxnSpPr>
            <p:cNvPr id="83" name="Straight Arrow Connector 82"/>
            <p:cNvCxnSpPr/>
            <p:nvPr/>
          </p:nvCxnSpPr>
          <p:spPr>
            <a:xfrm flipV="1">
              <a:off x="4343400" y="2590800"/>
              <a:ext cx="514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84" name="Object 8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529291"/>
                </p:ext>
              </p:extLst>
            </p:nvPr>
          </p:nvGraphicFramePr>
          <p:xfrm>
            <a:off x="4343914" y="2598867"/>
            <a:ext cx="380105" cy="3729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306" name="Equation" r:id="rId12" imgW="152280" imgH="164880" progId="Equation.3">
                    <p:embed/>
                  </p:oleObj>
                </mc:Choice>
                <mc:Fallback>
                  <p:oleObj name="Equation" r:id="rId12" imgW="1522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3914" y="2598867"/>
                          <a:ext cx="380105" cy="3729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5" name="Straight Arrow Connector 84"/>
            <p:cNvCxnSpPr/>
            <p:nvPr/>
          </p:nvCxnSpPr>
          <p:spPr>
            <a:xfrm>
              <a:off x="4693185" y="2819400"/>
              <a:ext cx="36220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6" name="Object 8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8057384"/>
                </p:ext>
              </p:extLst>
            </p:nvPr>
          </p:nvGraphicFramePr>
          <p:xfrm>
            <a:off x="5134990" y="2590800"/>
            <a:ext cx="504324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307" name="Equation" r:id="rId14" imgW="241200" imgH="241200" progId="Equation.3">
                    <p:embed/>
                  </p:oleObj>
                </mc:Choice>
                <mc:Fallback>
                  <p:oleObj name="Equation" r:id="rId14" imgW="241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34990" y="2590800"/>
                          <a:ext cx="504324" cy="457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7" name="Straight Arrow Connector 86"/>
            <p:cNvCxnSpPr/>
            <p:nvPr/>
          </p:nvCxnSpPr>
          <p:spPr>
            <a:xfrm flipV="1">
              <a:off x="5105400" y="2590800"/>
              <a:ext cx="514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8" name="TextBox 87"/>
          <p:cNvSpPr txBox="1"/>
          <p:nvPr/>
        </p:nvSpPr>
        <p:spPr>
          <a:xfrm>
            <a:off x="5257800" y="23622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[Morris et al. 2002, </a:t>
            </a:r>
            <a:r>
              <a:rPr lang="es-ES" dirty="0" err="1" smtClean="0"/>
              <a:t>Mudd</a:t>
            </a:r>
            <a:r>
              <a:rPr lang="es-ES" dirty="0" smtClean="0"/>
              <a:t> et al. 2009]</a:t>
            </a:r>
          </a:p>
        </p:txBody>
      </p:sp>
      <p:sp>
        <p:nvSpPr>
          <p:cNvPr id="7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239000" cy="1143000"/>
          </a:xfrm>
        </p:spPr>
        <p:txBody>
          <a:bodyPr/>
          <a:lstStyle/>
          <a:p>
            <a:r>
              <a:rPr lang="es-ES" b="1" dirty="0" err="1" smtClean="0">
                <a:solidFill>
                  <a:srgbClr val="0070C0"/>
                </a:solidFill>
              </a:rPr>
              <a:t>Organic</a:t>
            </a:r>
            <a:r>
              <a:rPr lang="es-ES" b="1" dirty="0" smtClean="0">
                <a:solidFill>
                  <a:srgbClr val="0070C0"/>
                </a:solidFill>
              </a:rPr>
              <a:t> </a:t>
            </a:r>
            <a:r>
              <a:rPr lang="es-ES" b="1" dirty="0" err="1" smtClean="0">
                <a:solidFill>
                  <a:srgbClr val="0070C0"/>
                </a:solidFill>
              </a:rPr>
              <a:t>sediment</a:t>
            </a:r>
            <a:r>
              <a:rPr lang="es-ES" b="1" dirty="0" smtClean="0">
                <a:solidFill>
                  <a:srgbClr val="0070C0"/>
                </a:solidFill>
              </a:rPr>
              <a:t> </a:t>
            </a:r>
            <a:r>
              <a:rPr lang="es-ES" b="1" dirty="0" err="1" smtClean="0">
                <a:solidFill>
                  <a:srgbClr val="0070C0"/>
                </a:solidFill>
              </a:rPr>
              <a:t>dynamics</a:t>
            </a:r>
            <a:endParaRPr lang="es-E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8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4" descr="C:\Users\egroj\Documents\My Documents\MINNEAPOLIS\RESEARCH\SALTINTRUSION\Literature\USGS\HoloceneDelta_Marshes\MapMarsh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727863"/>
            <a:ext cx="5322590" cy="3329773"/>
          </a:xfrm>
          <a:prstGeom prst="rect">
            <a:avLst/>
          </a:prstGeom>
          <a:noFill/>
        </p:spPr>
      </p:pic>
      <p:graphicFrame>
        <p:nvGraphicFramePr>
          <p:cNvPr id="2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7541799"/>
              </p:ext>
            </p:extLst>
          </p:nvPr>
        </p:nvGraphicFramePr>
        <p:xfrm>
          <a:off x="5257800" y="1781036"/>
          <a:ext cx="1593850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617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781036"/>
                        <a:ext cx="1593850" cy="490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6858000" y="1846818"/>
            <a:ext cx="2539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[</a:t>
            </a:r>
            <a:r>
              <a:rPr lang="en-US" sz="1600" dirty="0" err="1" smtClean="0"/>
              <a:t>Kosters</a:t>
            </a:r>
            <a:r>
              <a:rPr lang="en-US" sz="1600" dirty="0" smtClean="0"/>
              <a:t> et al. 1987, </a:t>
            </a:r>
          </a:p>
          <a:p>
            <a:r>
              <a:rPr lang="en-US" sz="1600" dirty="0" err="1" smtClean="0"/>
              <a:t>Staub</a:t>
            </a:r>
            <a:r>
              <a:rPr lang="en-US" sz="1600" dirty="0" smtClean="0"/>
              <a:t> &amp; </a:t>
            </a:r>
            <a:r>
              <a:rPr lang="en-US" sz="1600" dirty="0" err="1" smtClean="0"/>
              <a:t>Esterle</a:t>
            </a:r>
            <a:r>
              <a:rPr lang="en-US" sz="1600" dirty="0" smtClean="0"/>
              <a:t> 1994, </a:t>
            </a:r>
          </a:p>
          <a:p>
            <a:r>
              <a:rPr lang="en-US" sz="1600" dirty="0" err="1" smtClean="0"/>
              <a:t>Portnoy</a:t>
            </a:r>
            <a:r>
              <a:rPr lang="en-US" sz="1600" dirty="0" smtClean="0"/>
              <a:t> and </a:t>
            </a:r>
            <a:r>
              <a:rPr lang="en-US" sz="1600" dirty="0" err="1" smtClean="0"/>
              <a:t>Giblin</a:t>
            </a:r>
            <a:r>
              <a:rPr lang="en-US" sz="1600" dirty="0" smtClean="0"/>
              <a:t> 1997, </a:t>
            </a:r>
          </a:p>
          <a:p>
            <a:r>
              <a:rPr lang="en-US" sz="1600" dirty="0" err="1" smtClean="0"/>
              <a:t>Ibañez</a:t>
            </a:r>
            <a:r>
              <a:rPr lang="en-US" sz="1600" dirty="0" smtClean="0"/>
              <a:t> et al.2010]</a:t>
            </a:r>
            <a:endParaRPr lang="es-ES" sz="1600" dirty="0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239000" cy="1143000"/>
          </a:xfrm>
        </p:spPr>
        <p:txBody>
          <a:bodyPr/>
          <a:lstStyle/>
          <a:p>
            <a:r>
              <a:rPr lang="es-ES" b="1" dirty="0" err="1" smtClean="0">
                <a:solidFill>
                  <a:srgbClr val="0070C0"/>
                </a:solidFill>
              </a:rPr>
              <a:t>Organic</a:t>
            </a:r>
            <a:r>
              <a:rPr lang="es-ES" b="1" dirty="0" smtClean="0">
                <a:solidFill>
                  <a:srgbClr val="0070C0"/>
                </a:solidFill>
              </a:rPr>
              <a:t> </a:t>
            </a:r>
            <a:r>
              <a:rPr lang="es-ES" b="1" dirty="0" err="1" smtClean="0">
                <a:solidFill>
                  <a:srgbClr val="0070C0"/>
                </a:solidFill>
              </a:rPr>
              <a:t>sediment</a:t>
            </a:r>
            <a:r>
              <a:rPr lang="es-ES" b="1" dirty="0" smtClean="0">
                <a:solidFill>
                  <a:srgbClr val="0070C0"/>
                </a:solidFill>
              </a:rPr>
              <a:t> </a:t>
            </a:r>
            <a:r>
              <a:rPr lang="es-ES" b="1" dirty="0" err="1" smtClean="0">
                <a:solidFill>
                  <a:srgbClr val="0070C0"/>
                </a:solidFill>
              </a:rPr>
              <a:t>dynamics</a:t>
            </a:r>
            <a:endParaRPr lang="es-ES" b="1" dirty="0">
              <a:solidFill>
                <a:srgbClr val="0070C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524000" y="5438636"/>
            <a:ext cx="6400800" cy="657364"/>
            <a:chOff x="4644360" y="1465312"/>
            <a:chExt cx="6400800" cy="657364"/>
          </a:xfrm>
        </p:grpSpPr>
        <p:sp>
          <p:nvSpPr>
            <p:cNvPr id="19" name="TextBox 18"/>
            <p:cNvSpPr txBox="1"/>
            <p:nvPr/>
          </p:nvSpPr>
          <p:spPr>
            <a:xfrm>
              <a:off x="4644360" y="1567825"/>
              <a:ext cx="259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 smtClean="0"/>
                <a:t>Anaerobic</a:t>
              </a:r>
              <a:r>
                <a:rPr lang="es-ES" dirty="0" smtClean="0"/>
                <a:t> </a:t>
              </a:r>
              <a:r>
                <a:rPr lang="es-ES" dirty="0" err="1" smtClean="0"/>
                <a:t>decomposition</a:t>
              </a:r>
              <a:endParaRPr lang="es-ES" dirty="0"/>
            </a:p>
          </p:txBody>
        </p:sp>
        <p:sp>
          <p:nvSpPr>
            <p:cNvPr id="20" name="Left Brace 19"/>
            <p:cNvSpPr/>
            <p:nvPr/>
          </p:nvSpPr>
          <p:spPr>
            <a:xfrm>
              <a:off x="7311360" y="1522564"/>
              <a:ext cx="45719" cy="600112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63232" y="1465312"/>
              <a:ext cx="3681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Sulfate </a:t>
              </a:r>
              <a:r>
                <a:rPr lang="es-ES" dirty="0" err="1" smtClean="0"/>
                <a:t>reduction</a:t>
              </a:r>
              <a:r>
                <a:rPr lang="es-ES" dirty="0" smtClean="0"/>
                <a:t> (</a:t>
              </a:r>
              <a:r>
                <a:rPr lang="es-ES" dirty="0" err="1" smtClean="0"/>
                <a:t>salt</a:t>
              </a:r>
              <a:r>
                <a:rPr lang="es-ES" dirty="0" smtClean="0"/>
                <a:t> </a:t>
              </a:r>
              <a:r>
                <a:rPr lang="es-ES" dirty="0" err="1" smtClean="0"/>
                <a:t>marshes</a:t>
              </a:r>
              <a:r>
                <a:rPr lang="es-ES" dirty="0" smtClean="0"/>
                <a:t>)</a:t>
              </a:r>
              <a:endParaRPr lang="es-E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57080" y="1744773"/>
              <a:ext cx="3383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 smtClean="0"/>
                <a:t>Methanogenesis</a:t>
              </a:r>
              <a:r>
                <a:rPr lang="es-ES" dirty="0" smtClean="0"/>
                <a:t> (</a:t>
              </a:r>
              <a:r>
                <a:rPr lang="es-ES" dirty="0" err="1" smtClean="0"/>
                <a:t>fresh</a:t>
              </a:r>
              <a:r>
                <a:rPr lang="es-ES" dirty="0" smtClean="0"/>
                <a:t> </a:t>
              </a:r>
              <a:r>
                <a:rPr lang="es-ES" dirty="0" err="1" smtClean="0"/>
                <a:t>marshes</a:t>
              </a:r>
              <a:r>
                <a:rPr lang="es-ES" dirty="0" smtClean="0"/>
                <a:t>)</a:t>
              </a:r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403312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jpc\Dropbox\PPTinterview\Figures\Fig6_Cf_S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01661"/>
            <a:ext cx="6219676" cy="507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4485134" y="1404392"/>
            <a:ext cx="207640" cy="29641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Oval 6"/>
          <p:cNvSpPr/>
          <p:nvPr/>
        </p:nvSpPr>
        <p:spPr>
          <a:xfrm>
            <a:off x="4780396" y="5445224"/>
            <a:ext cx="357944" cy="22440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Straight Arrow Connector 7"/>
          <p:cNvCxnSpPr>
            <a:stCxn id="6" idx="6"/>
          </p:cNvCxnSpPr>
          <p:nvPr/>
        </p:nvCxnSpPr>
        <p:spPr>
          <a:xfrm flipV="1">
            <a:off x="4692774" y="1340768"/>
            <a:ext cx="743322" cy="2118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64088" y="1126485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A000"/>
                </a:solidFill>
              </a:rPr>
              <a:t>Central </a:t>
            </a:r>
            <a:r>
              <a:rPr lang="es-ES" dirty="0" err="1" smtClean="0">
                <a:solidFill>
                  <a:srgbClr val="FFA000"/>
                </a:solidFill>
              </a:rPr>
              <a:t>observation</a:t>
            </a:r>
            <a:r>
              <a:rPr lang="es-ES" dirty="0" smtClean="0">
                <a:solidFill>
                  <a:srgbClr val="FFA000"/>
                </a:solidFill>
              </a:rPr>
              <a:t> </a:t>
            </a:r>
            <a:r>
              <a:rPr lang="es-ES" dirty="0" err="1" smtClean="0">
                <a:solidFill>
                  <a:srgbClr val="FFA000"/>
                </a:solidFill>
              </a:rPr>
              <a:t>from</a:t>
            </a:r>
            <a:r>
              <a:rPr lang="es-ES" dirty="0" smtClean="0">
                <a:solidFill>
                  <a:srgbClr val="FFA000"/>
                </a:solidFill>
              </a:rPr>
              <a:t> Coal </a:t>
            </a:r>
            <a:r>
              <a:rPr lang="es-ES" dirty="0" err="1" smtClean="0">
                <a:solidFill>
                  <a:srgbClr val="FFA000"/>
                </a:solidFill>
              </a:rPr>
              <a:t>Geology</a:t>
            </a:r>
            <a:endParaRPr lang="es-ES" dirty="0">
              <a:solidFill>
                <a:srgbClr val="FFA000"/>
              </a:solidFill>
            </a:endParaRPr>
          </a:p>
        </p:txBody>
      </p:sp>
      <p:cxnSp>
        <p:nvCxnSpPr>
          <p:cNvPr id="14" name="Straight Arrow Connector 13"/>
          <p:cNvCxnSpPr>
            <a:stCxn id="7" idx="4"/>
          </p:cNvCxnSpPr>
          <p:nvPr/>
        </p:nvCxnSpPr>
        <p:spPr>
          <a:xfrm>
            <a:off x="4959368" y="5669632"/>
            <a:ext cx="397092" cy="4956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19408" y="5962054"/>
            <a:ext cx="3861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A000"/>
                </a:solidFill>
              </a:rPr>
              <a:t>Upper </a:t>
            </a:r>
            <a:r>
              <a:rPr lang="en-US" dirty="0">
                <a:solidFill>
                  <a:srgbClr val="FFA000"/>
                </a:solidFill>
              </a:rPr>
              <a:t>limit for potential coal accumulation predicted by </a:t>
            </a:r>
            <a:r>
              <a:rPr lang="en-US" dirty="0" err="1">
                <a:solidFill>
                  <a:srgbClr val="FFA000"/>
                </a:solidFill>
              </a:rPr>
              <a:t>Bohacs</a:t>
            </a:r>
            <a:r>
              <a:rPr lang="en-US" dirty="0">
                <a:solidFill>
                  <a:srgbClr val="FFA000"/>
                </a:solidFill>
              </a:rPr>
              <a:t> </a:t>
            </a:r>
            <a:r>
              <a:rPr lang="en-US" dirty="0" smtClean="0">
                <a:solidFill>
                  <a:srgbClr val="FFA000"/>
                </a:solidFill>
              </a:rPr>
              <a:t>and </a:t>
            </a:r>
            <a:r>
              <a:rPr lang="es-ES" dirty="0" err="1" smtClean="0">
                <a:solidFill>
                  <a:srgbClr val="FFA000"/>
                </a:solidFill>
              </a:rPr>
              <a:t>Suter</a:t>
            </a:r>
            <a:r>
              <a:rPr lang="es-ES" dirty="0">
                <a:solidFill>
                  <a:srgbClr val="FFA000"/>
                </a:solidFill>
              </a:rPr>
              <a:t> </a:t>
            </a:r>
            <a:r>
              <a:rPr lang="es-ES" dirty="0" smtClean="0">
                <a:solidFill>
                  <a:srgbClr val="FFA000"/>
                </a:solidFill>
              </a:rPr>
              <a:t>1997. </a:t>
            </a:r>
            <a:r>
              <a:rPr lang="es-ES" dirty="0" err="1" smtClean="0">
                <a:solidFill>
                  <a:srgbClr val="FFA000"/>
                </a:solidFill>
              </a:rPr>
              <a:t>Diessel</a:t>
            </a:r>
            <a:r>
              <a:rPr lang="es-ES" dirty="0" smtClean="0">
                <a:solidFill>
                  <a:srgbClr val="FFA000"/>
                </a:solidFill>
              </a:rPr>
              <a:t> 2000.</a:t>
            </a:r>
            <a:endParaRPr lang="en-US" dirty="0">
              <a:solidFill>
                <a:srgbClr val="FFA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64124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Lorenzo-</a:t>
            </a:r>
            <a:r>
              <a:rPr lang="en-US" dirty="0" err="1" smtClean="0"/>
              <a:t>Trueba</a:t>
            </a:r>
            <a:r>
              <a:rPr lang="en-US" dirty="0" smtClean="0"/>
              <a:t> et al.2012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239000" cy="1143000"/>
          </a:xfrm>
        </p:spPr>
        <p:txBody>
          <a:bodyPr/>
          <a:lstStyle/>
          <a:p>
            <a:r>
              <a:rPr lang="es-ES" b="1" dirty="0" err="1" smtClean="0">
                <a:solidFill>
                  <a:srgbClr val="0070C0"/>
                </a:solidFill>
              </a:rPr>
              <a:t>Organic</a:t>
            </a:r>
            <a:r>
              <a:rPr lang="es-ES" b="1" dirty="0" smtClean="0">
                <a:solidFill>
                  <a:srgbClr val="0070C0"/>
                </a:solidFill>
              </a:rPr>
              <a:t> </a:t>
            </a:r>
            <a:r>
              <a:rPr lang="es-ES" b="1" dirty="0" err="1" smtClean="0">
                <a:solidFill>
                  <a:srgbClr val="0070C0"/>
                </a:solidFill>
              </a:rPr>
              <a:t>sediment</a:t>
            </a:r>
            <a:r>
              <a:rPr lang="es-ES" b="1" dirty="0" smtClean="0">
                <a:solidFill>
                  <a:srgbClr val="0070C0"/>
                </a:solidFill>
              </a:rPr>
              <a:t> </a:t>
            </a:r>
            <a:r>
              <a:rPr lang="es-ES" b="1" dirty="0" err="1" smtClean="0">
                <a:solidFill>
                  <a:srgbClr val="0070C0"/>
                </a:solidFill>
              </a:rPr>
              <a:t>dynamics</a:t>
            </a:r>
            <a:endParaRPr lang="es-E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59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949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949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9pPr>
          </a:lstStyle>
          <a:p>
            <a:pPr algn="ctr"/>
            <a:r>
              <a:rPr lang="es-ES" sz="4000" kern="0" dirty="0" err="1" smtClean="0">
                <a:solidFill>
                  <a:srgbClr val="0070C0"/>
                </a:solidFill>
              </a:rPr>
              <a:t>Exploring</a:t>
            </a:r>
            <a:r>
              <a:rPr lang="es-ES" sz="4000" kern="0" dirty="0" smtClean="0">
                <a:solidFill>
                  <a:srgbClr val="0070C0"/>
                </a:solidFill>
              </a:rPr>
              <a:t> </a:t>
            </a:r>
            <a:r>
              <a:rPr lang="es-ES" sz="4000" kern="0" dirty="0" err="1" smtClean="0">
                <a:solidFill>
                  <a:srgbClr val="0070C0"/>
                </a:solidFill>
              </a:rPr>
              <a:t>the</a:t>
            </a:r>
            <a:r>
              <a:rPr lang="es-ES" sz="4000" kern="0" dirty="0" smtClean="0">
                <a:solidFill>
                  <a:srgbClr val="0070C0"/>
                </a:solidFill>
              </a:rPr>
              <a:t> role of </a:t>
            </a:r>
            <a:r>
              <a:rPr lang="es-ES" sz="4000" kern="0" dirty="0" err="1" smtClean="0">
                <a:solidFill>
                  <a:srgbClr val="0070C0"/>
                </a:solidFill>
              </a:rPr>
              <a:t>the</a:t>
            </a:r>
            <a:r>
              <a:rPr lang="es-ES" sz="4000" kern="0" dirty="0" smtClean="0">
                <a:solidFill>
                  <a:srgbClr val="0070C0"/>
                </a:solidFill>
              </a:rPr>
              <a:t> </a:t>
            </a:r>
            <a:r>
              <a:rPr lang="es-ES" sz="4000" kern="0" dirty="0" err="1" smtClean="0">
                <a:solidFill>
                  <a:srgbClr val="0070C0"/>
                </a:solidFill>
              </a:rPr>
              <a:t>boundary</a:t>
            </a:r>
            <a:r>
              <a:rPr lang="es-ES" sz="4000" kern="0" dirty="0" smtClean="0">
                <a:solidFill>
                  <a:srgbClr val="0070C0"/>
                </a:solidFill>
              </a:rPr>
              <a:t> </a:t>
            </a:r>
            <a:r>
              <a:rPr lang="es-ES" sz="4000" kern="0" dirty="0" err="1" smtClean="0">
                <a:solidFill>
                  <a:srgbClr val="0070C0"/>
                </a:solidFill>
              </a:rPr>
              <a:t>between</a:t>
            </a:r>
            <a:r>
              <a:rPr lang="es-ES" sz="4000" kern="0" dirty="0" smtClean="0">
                <a:solidFill>
                  <a:srgbClr val="0070C0"/>
                </a:solidFill>
              </a:rPr>
              <a:t> </a:t>
            </a:r>
            <a:r>
              <a:rPr lang="es-ES" sz="4000" kern="0" dirty="0" err="1" smtClean="0">
                <a:solidFill>
                  <a:srgbClr val="0070C0"/>
                </a:solidFill>
              </a:rPr>
              <a:t>fresh</a:t>
            </a:r>
            <a:r>
              <a:rPr lang="es-ES" sz="4000" kern="0" dirty="0" smtClean="0">
                <a:solidFill>
                  <a:srgbClr val="0070C0"/>
                </a:solidFill>
              </a:rPr>
              <a:t> and </a:t>
            </a:r>
            <a:r>
              <a:rPr lang="es-ES" sz="4000" kern="0" dirty="0" err="1" smtClean="0">
                <a:solidFill>
                  <a:srgbClr val="0070C0"/>
                </a:solidFill>
              </a:rPr>
              <a:t>salt</a:t>
            </a:r>
            <a:r>
              <a:rPr lang="es-ES" sz="4000" kern="0" dirty="0" smtClean="0">
                <a:solidFill>
                  <a:srgbClr val="0070C0"/>
                </a:solidFill>
              </a:rPr>
              <a:t> </a:t>
            </a:r>
            <a:r>
              <a:rPr lang="es-ES" sz="4000" kern="0" dirty="0" err="1" smtClean="0">
                <a:solidFill>
                  <a:srgbClr val="0070C0"/>
                </a:solidFill>
              </a:rPr>
              <a:t>marshes</a:t>
            </a:r>
            <a:endParaRPr lang="es-ES" sz="4000" kern="0" dirty="0">
              <a:solidFill>
                <a:srgbClr val="0070C0"/>
              </a:solidFill>
            </a:endParaRPr>
          </a:p>
        </p:txBody>
      </p:sp>
      <p:pic>
        <p:nvPicPr>
          <p:cNvPr id="360450" name="Picture 2" descr="C:\Users\Jorge\Dropbox\Conferences&amp;meetings&amp;presentations\RiceOilConsortium_Jannuary2014\Figures\Fig7_ResultBL_1_b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" y="1740690"/>
            <a:ext cx="4660162" cy="443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451" name="Picture 3" descr="C:\Users\Jorge\Dropbox\Conferences&amp;meetings&amp;presentations\RiceOilConsortium_Jannuary2014\Figures\Fig8_ResultBL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249" y="1880390"/>
            <a:ext cx="4886751" cy="421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09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80112" y="121920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Cross-section view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55776" y="89341"/>
            <a:ext cx="3235424" cy="7117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9pPr>
          </a:lstStyle>
          <a:p>
            <a:r>
              <a:rPr lang="es-ES" dirty="0" err="1" smtClean="0">
                <a:solidFill>
                  <a:srgbClr val="0070C0"/>
                </a:solidFill>
              </a:rPr>
              <a:t>Background</a:t>
            </a:r>
            <a:endParaRPr lang="es-ES" dirty="0">
              <a:solidFill>
                <a:srgbClr val="0070C0"/>
              </a:solidFill>
            </a:endParaRPr>
          </a:p>
        </p:txBody>
      </p:sp>
      <p:pic>
        <p:nvPicPr>
          <p:cNvPr id="9218" name="Picture 2" descr="C:\Users\Jorge\Dropbox\Conferences&amp;meetings&amp;presentations\PenroseChapmanConference_April2013\PPT\Figures\Fig1_Sket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531" y="1639416"/>
            <a:ext cx="5109869" cy="451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570" name="Picture 2" descr="C:\Users\jt14\Dropbox\PPT\CoastalSediments2015\barrier_islands_satell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990600"/>
            <a:ext cx="32289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42172" y="6227802"/>
            <a:ext cx="478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Lorenzo-</a:t>
            </a:r>
            <a:r>
              <a:rPr lang="en-US" dirty="0" err="1" smtClean="0">
                <a:solidFill>
                  <a:srgbClr val="0070C0"/>
                </a:solidFill>
              </a:rPr>
              <a:t>Trueba</a:t>
            </a:r>
            <a:r>
              <a:rPr lang="en-US" dirty="0" smtClean="0">
                <a:solidFill>
                  <a:srgbClr val="0070C0"/>
                </a:solidFill>
              </a:rPr>
              <a:t> and Ashton, 2014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1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/>
          <p:cNvCxnSpPr/>
          <p:nvPr/>
        </p:nvCxnSpPr>
        <p:spPr>
          <a:xfrm>
            <a:off x="381000" y="6248400"/>
            <a:ext cx="83820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381000" y="59584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Complexity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 descr="C:\Users\Jorge\Dropbox\Barrier_CrossShore\Paper1_Linear\PPT\Stolper2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" y="1419424"/>
            <a:ext cx="4201951" cy="17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Jorge\Dropbox\Barrier_CrossShore\Paper1_Linear\PPT\XBeach_Lindemer2010_Katri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86" y="954677"/>
            <a:ext cx="3832998" cy="269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Jorge\Dropbox\Barrier_CrossShore\Paper1_Linear\PPT\Storms20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19033"/>
            <a:ext cx="3528392" cy="224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5536" y="1052736"/>
            <a:ext cx="5175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GEOMBEST (</a:t>
            </a:r>
            <a:r>
              <a:rPr lang="en-US" sz="1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Stolper</a:t>
            </a:r>
            <a:r>
              <a:rPr lang="en-US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et al. 2005, Moore et al. 2010) </a:t>
            </a:r>
          </a:p>
          <a:p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08576" y="646900"/>
            <a:ext cx="25020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X-Beach </a:t>
            </a:r>
            <a:r>
              <a:rPr lang="en-US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Roelvink</a:t>
            </a:r>
            <a:r>
              <a:rPr lang="en-US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US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2009) </a:t>
            </a:r>
            <a:endParaRPr lang="en-US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24233" y="3659949"/>
            <a:ext cx="24336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BARSIM </a:t>
            </a:r>
            <a:r>
              <a:rPr lang="en-US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(Storms </a:t>
            </a:r>
            <a:r>
              <a:rPr lang="en-US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US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2002)</a:t>
            </a:r>
            <a:endParaRPr lang="en-US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555776" y="0"/>
            <a:ext cx="3235424" cy="7117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9pPr>
          </a:lstStyle>
          <a:p>
            <a:r>
              <a:rPr lang="es-ES" dirty="0" err="1" smtClean="0">
                <a:solidFill>
                  <a:srgbClr val="0070C0"/>
                </a:solidFill>
              </a:rPr>
              <a:t>Background</a:t>
            </a:r>
            <a:endParaRPr lang="es-E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7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04800" y="6243935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Land loss </a:t>
            </a:r>
            <a:r>
              <a:rPr lang="en-US" sz="2400" b="1" dirty="0" smtClean="0"/>
              <a:t>between </a:t>
            </a:r>
            <a:r>
              <a:rPr lang="en-US" sz="2400" b="1" dirty="0"/>
              <a:t>1932 </a:t>
            </a:r>
            <a:r>
              <a:rPr lang="en-US" sz="2400" b="1" dirty="0" smtClean="0"/>
              <a:t>and 2010= </a:t>
            </a:r>
            <a:r>
              <a:rPr lang="en-US" sz="2400" b="1" dirty="0"/>
              <a:t>1,833 </a:t>
            </a:r>
            <a:r>
              <a:rPr lang="en-US" sz="2400" b="1" dirty="0" smtClean="0"/>
              <a:t>Km  (Half of Rhode Island)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86380"/>
            <a:ext cx="96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Deltas are among the most vulnerable coastal environments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5562600"/>
            <a:ext cx="861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USGS map from 2011 shows changes in the extent of land area in coastal Louisiana between 1932 and 2010. </a:t>
            </a:r>
          </a:p>
        </p:txBody>
      </p:sp>
      <p:sp>
        <p:nvSpPr>
          <p:cNvPr id="4" name="Rectangle 3"/>
          <p:cNvSpPr/>
          <p:nvPr/>
        </p:nvSpPr>
        <p:spPr>
          <a:xfrm>
            <a:off x="5946714" y="6172200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2</a:t>
            </a:r>
            <a:endParaRPr lang="en-US" sz="1600" dirty="0"/>
          </a:p>
        </p:txBody>
      </p:sp>
      <p:pic>
        <p:nvPicPr>
          <p:cNvPr id="365677" name="Picture 109" descr="C:\Users\jt14\Dropbox\USF_Fall2015\PPT\Images\Louisiana-Land-Loss-w_key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672769" cy="450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55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rved Up Arrow 10"/>
          <p:cNvSpPr/>
          <p:nvPr/>
        </p:nvSpPr>
        <p:spPr>
          <a:xfrm>
            <a:off x="3203848" y="5371728"/>
            <a:ext cx="3312368" cy="64807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39952" y="529972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Simplifying the geometry</a:t>
            </a:r>
            <a:endParaRPr lang="en-US" dirty="0"/>
          </a:p>
        </p:txBody>
      </p:sp>
      <p:pic>
        <p:nvPicPr>
          <p:cNvPr id="11266" name="Picture 2" descr="C:\Users\Jorge\Dropbox\Barrier_CrossShore\Paper1_Linear\PPT\FiguresIllustrator\Fig2_BarrierSimplifications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55504"/>
            <a:ext cx="8942809" cy="187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685020" y="152400"/>
            <a:ext cx="5325380" cy="78296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9pPr>
          </a:lstStyle>
          <a:p>
            <a:r>
              <a:rPr lang="es-ES" dirty="0" err="1" smtClean="0">
                <a:solidFill>
                  <a:srgbClr val="0070C0"/>
                </a:solidFill>
              </a:rPr>
              <a:t>Modeling</a:t>
            </a:r>
            <a:r>
              <a:rPr lang="es-ES" dirty="0" smtClean="0">
                <a:solidFill>
                  <a:srgbClr val="0070C0"/>
                </a:solidFill>
              </a:rPr>
              <a:t> Framework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412468"/>
            <a:ext cx="478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Lorenzo-</a:t>
            </a:r>
            <a:r>
              <a:rPr lang="en-US" dirty="0" err="1" smtClean="0">
                <a:solidFill>
                  <a:srgbClr val="0070C0"/>
                </a:solidFill>
              </a:rPr>
              <a:t>Trueba</a:t>
            </a:r>
            <a:r>
              <a:rPr lang="en-US" dirty="0" smtClean="0">
                <a:solidFill>
                  <a:srgbClr val="0070C0"/>
                </a:solidFill>
              </a:rPr>
              <a:t> and Ashton, 2014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1196876"/>
            <a:ext cx="861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latin typeface="Helvetica"/>
                <a:cs typeface="Helvetica"/>
              </a:rPr>
              <a:t>A morphodynamic model that: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400" dirty="0" smtClean="0">
                <a:latin typeface="Helvetica"/>
                <a:cs typeface="Helvetica"/>
              </a:rPr>
              <a:t>is simple enough to rapidly explore barrier behavior for a wide range of input parameter values.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400" dirty="0" smtClean="0">
                <a:latin typeface="Helvetica"/>
                <a:cs typeface="Helvetica"/>
              </a:rPr>
              <a:t>focuses </a:t>
            </a:r>
            <a:r>
              <a:rPr lang="en-US" sz="2400" dirty="0">
                <a:latin typeface="Helvetica"/>
                <a:cs typeface="Helvetica"/>
              </a:rPr>
              <a:t>on the interplay between shoreface </a:t>
            </a:r>
            <a:r>
              <a:rPr lang="en-US" sz="2400" dirty="0" smtClean="0">
                <a:latin typeface="Helvetica"/>
                <a:cs typeface="Helvetica"/>
              </a:rPr>
              <a:t>evolution, </a:t>
            </a:r>
            <a:r>
              <a:rPr lang="en-US" sz="2400" dirty="0">
                <a:latin typeface="Helvetica"/>
                <a:cs typeface="Helvetica"/>
              </a:rPr>
              <a:t>overwash </a:t>
            </a:r>
            <a:r>
              <a:rPr lang="en-US" sz="2400" dirty="0" smtClean="0">
                <a:latin typeface="Helvetica"/>
                <a:cs typeface="Helvetica"/>
              </a:rPr>
              <a:t>deposition, and sea-level rise. </a:t>
            </a:r>
            <a:endParaRPr lang="en-US" sz="2400" dirty="0">
              <a:latin typeface="Helvetica"/>
              <a:cs typeface="Helvetica"/>
            </a:endParaRPr>
          </a:p>
          <a:p>
            <a:pPr>
              <a:defRPr/>
            </a:pP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824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4744680"/>
              </p:ext>
            </p:extLst>
          </p:nvPr>
        </p:nvGraphicFramePr>
        <p:xfrm>
          <a:off x="5710237" y="2860526"/>
          <a:ext cx="3357563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014" name="Equation" r:id="rId4" imgW="2197080" imgH="431640" progId="Equation.3">
                  <p:embed/>
                </p:oleObj>
              </mc:Choice>
              <mc:Fallback>
                <p:oleObj name="Equation" r:id="rId4" imgW="21970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0237" y="2860526"/>
                        <a:ext cx="3357563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970577"/>
              </p:ext>
            </p:extLst>
          </p:nvPr>
        </p:nvGraphicFramePr>
        <p:xfrm>
          <a:off x="5715000" y="3598863"/>
          <a:ext cx="2541588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015" name="Equation" r:id="rId6" imgW="1676160" imgH="431640" progId="Equation.3">
                  <p:embed/>
                </p:oleObj>
              </mc:Choice>
              <mc:Fallback>
                <p:oleObj name="Equation" r:id="rId6" imgW="16761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598863"/>
                        <a:ext cx="2541588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527859"/>
              </p:ext>
            </p:extLst>
          </p:nvPr>
        </p:nvGraphicFramePr>
        <p:xfrm>
          <a:off x="5706393" y="4293964"/>
          <a:ext cx="150177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016" name="Equation" r:id="rId8" imgW="927000" imgH="444240" progId="Equation.3">
                  <p:embed/>
                </p:oleObj>
              </mc:Choice>
              <mc:Fallback>
                <p:oleObj name="Equation" r:id="rId8" imgW="9270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6393" y="4293964"/>
                        <a:ext cx="1501775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916600"/>
              </p:ext>
            </p:extLst>
          </p:nvPr>
        </p:nvGraphicFramePr>
        <p:xfrm>
          <a:off x="5684168" y="2133600"/>
          <a:ext cx="1608137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017" name="Equation" r:id="rId10" imgW="1041120" imgH="406080" progId="Equation.3">
                  <p:embed/>
                </p:oleObj>
              </mc:Choice>
              <mc:Fallback>
                <p:oleObj name="Equation" r:id="rId10" imgW="104112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4168" y="2133600"/>
                        <a:ext cx="1608137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10" name="Picture 286" descr="C:\Users\Jorge\Dropbox\Conferences&amp;meetings&amp;presentations\COFDL_Oct2013\Figures\Barrioer&amp;Variables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1143000"/>
            <a:ext cx="5558734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" y="6412468"/>
            <a:ext cx="478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Lorenzo-</a:t>
            </a:r>
            <a:r>
              <a:rPr lang="en-US" dirty="0" err="1" smtClean="0">
                <a:solidFill>
                  <a:srgbClr val="0070C0"/>
                </a:solidFill>
              </a:rPr>
              <a:t>Trueba</a:t>
            </a:r>
            <a:r>
              <a:rPr lang="en-US" dirty="0" smtClean="0">
                <a:solidFill>
                  <a:srgbClr val="0070C0"/>
                </a:solidFill>
              </a:rPr>
              <a:t> and Ashton, 2014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85020" y="152400"/>
            <a:ext cx="5325380" cy="78296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9pPr>
          </a:lstStyle>
          <a:p>
            <a:r>
              <a:rPr lang="es-ES" dirty="0" err="1" smtClean="0">
                <a:solidFill>
                  <a:srgbClr val="0070C0"/>
                </a:solidFill>
              </a:rPr>
              <a:t>Modeling</a:t>
            </a:r>
            <a:r>
              <a:rPr lang="es-ES" dirty="0" smtClean="0">
                <a:solidFill>
                  <a:srgbClr val="0070C0"/>
                </a:solidFill>
              </a:rPr>
              <a:t> Framework</a:t>
            </a:r>
            <a:endParaRPr lang="es-E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3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267972"/>
              </p:ext>
            </p:extLst>
          </p:nvPr>
        </p:nvGraphicFramePr>
        <p:xfrm>
          <a:off x="6540500" y="2819400"/>
          <a:ext cx="206692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948" name="Equation" r:id="rId4" imgW="1346040" imgH="457200" progId="Equation.3">
                  <p:embed/>
                </p:oleObj>
              </mc:Choice>
              <mc:Fallback>
                <p:oleObj name="Equation" r:id="rId4" imgW="13460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00" y="2819400"/>
                        <a:ext cx="2066925" cy="720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313122"/>
              </p:ext>
            </p:extLst>
          </p:nvPr>
        </p:nvGraphicFramePr>
        <p:xfrm>
          <a:off x="6550025" y="3540125"/>
          <a:ext cx="208597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949" name="Equation" r:id="rId6" imgW="1358640" imgH="457200" progId="Equation.3">
                  <p:embed/>
                </p:oleObj>
              </mc:Choice>
              <mc:Fallback>
                <p:oleObj name="Equation" r:id="rId6" imgW="13586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0025" y="3540125"/>
                        <a:ext cx="2085975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209800" y="53752"/>
            <a:ext cx="6400800" cy="78296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9pPr>
          </a:lstStyle>
          <a:p>
            <a:r>
              <a:rPr lang="es-ES" dirty="0" smtClean="0">
                <a:solidFill>
                  <a:srgbClr val="0070C0"/>
                </a:solidFill>
              </a:rPr>
              <a:t>Storm </a:t>
            </a:r>
            <a:r>
              <a:rPr lang="es-ES" dirty="0" err="1" smtClean="0">
                <a:solidFill>
                  <a:srgbClr val="0070C0"/>
                </a:solidFill>
              </a:rPr>
              <a:t>Overwash</a:t>
            </a:r>
            <a:endParaRPr lang="es-ES" dirty="0">
              <a:solidFill>
                <a:srgbClr val="0070C0"/>
              </a:solidFill>
            </a:endParaRPr>
          </a:p>
        </p:txBody>
      </p:sp>
      <p:pic>
        <p:nvPicPr>
          <p:cNvPr id="2158" name="Picture 110" descr="C:\Users\Jorge\Dropbox\Conferences&amp;meetings&amp;presentations\COFDL_Oct2013\Figures\Barrioer&amp;DeficitVolum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5926694" cy="552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27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209800" y="53752"/>
            <a:ext cx="6400800" cy="78296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9pPr>
          </a:lstStyle>
          <a:p>
            <a:r>
              <a:rPr lang="es-ES" dirty="0" err="1" smtClean="0">
                <a:solidFill>
                  <a:srgbClr val="0070C0"/>
                </a:solidFill>
              </a:rPr>
              <a:t>Shoreface</a:t>
            </a:r>
            <a:r>
              <a:rPr lang="es-ES" dirty="0" smtClean="0">
                <a:solidFill>
                  <a:srgbClr val="0070C0"/>
                </a:solidFill>
              </a:rPr>
              <a:t> Response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588798"/>
              </p:ext>
            </p:extLst>
          </p:nvPr>
        </p:nvGraphicFramePr>
        <p:xfrm>
          <a:off x="5029200" y="1295400"/>
          <a:ext cx="2224088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50" name="Equation" r:id="rId4" imgW="1206360" imgH="228600" progId="Equation.3">
                  <p:embed/>
                </p:oleObj>
              </mc:Choice>
              <mc:Fallback>
                <p:oleObj name="Equation" r:id="rId4" imgW="1206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295400"/>
                        <a:ext cx="2224088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V="1">
            <a:off x="6934200" y="2590800"/>
            <a:ext cx="45720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977026"/>
              </p:ext>
            </p:extLst>
          </p:nvPr>
        </p:nvGraphicFramePr>
        <p:xfrm>
          <a:off x="7469188" y="2362200"/>
          <a:ext cx="1217612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51" name="Equation" r:id="rId6" imgW="660240" imgH="228600" progId="Equation.3">
                  <p:embed/>
                </p:oleObj>
              </mc:Choice>
              <mc:Fallback>
                <p:oleObj name="Equation" r:id="rId6" imgW="660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9188" y="2362200"/>
                        <a:ext cx="1217612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45" descr="C:\Users\Man.Man-PC\Desktop\Dropbox\Barrier_CrossShore\Paper1_Linear\PPT\PPT_PenroseChapman\Figures\Fig3_SF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4415649" cy="418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269543"/>
              </p:ext>
            </p:extLst>
          </p:nvPr>
        </p:nvGraphicFramePr>
        <p:xfrm>
          <a:off x="5029200" y="2978150"/>
          <a:ext cx="309245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52" name="Equation" r:id="rId9" imgW="1600200" imgH="457200" progId="Equation.3">
                  <p:embed/>
                </p:oleObj>
              </mc:Choice>
              <mc:Fallback>
                <p:oleObj name="Equation" r:id="rId9" imgW="1600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978150"/>
                        <a:ext cx="3092450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175040"/>
              </p:ext>
            </p:extLst>
          </p:nvPr>
        </p:nvGraphicFramePr>
        <p:xfrm>
          <a:off x="5029200" y="1905000"/>
          <a:ext cx="2257425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53" name="Equation" r:id="rId11" imgW="1168200" imgH="457200" progId="Equation.3">
                  <p:embed/>
                </p:oleObj>
              </mc:Choice>
              <mc:Fallback>
                <p:oleObj name="Equation" r:id="rId11" imgW="1168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905000"/>
                        <a:ext cx="2257425" cy="90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7547164"/>
              </p:ext>
            </p:extLst>
          </p:nvPr>
        </p:nvGraphicFramePr>
        <p:xfrm>
          <a:off x="1524000" y="2514600"/>
          <a:ext cx="1066800" cy="579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54" name="Equation" r:id="rId13" imgW="431640" imgH="228600" progId="Equation.3">
                  <p:embed/>
                </p:oleObj>
              </mc:Choice>
              <mc:Fallback>
                <p:oleObj name="Equation" r:id="rId13" imgW="431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514600"/>
                        <a:ext cx="1066800" cy="5791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491608"/>
              </p:ext>
            </p:extLst>
          </p:nvPr>
        </p:nvGraphicFramePr>
        <p:xfrm>
          <a:off x="1447800" y="5029200"/>
          <a:ext cx="109855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55" name="Equation" r:id="rId15" imgW="444240" imgH="228600" progId="Equation.3">
                  <p:embed/>
                </p:oleObj>
              </mc:Choice>
              <mc:Fallback>
                <p:oleObj name="Equation" r:id="rId15" imgW="444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5029200"/>
                        <a:ext cx="1098550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4644249" y="4114799"/>
            <a:ext cx="4811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Assuming linear Airy wave theory</a:t>
            </a:r>
            <a:r>
              <a:rPr lang="en-US" sz="2400" dirty="0" smtClean="0"/>
              <a:t> :</a:t>
            </a:r>
            <a:endParaRPr lang="en-US" sz="2400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1946015"/>
              </p:ext>
            </p:extLst>
          </p:nvPr>
        </p:nvGraphicFramePr>
        <p:xfrm>
          <a:off x="4800600" y="4648200"/>
          <a:ext cx="348773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56" name="Equation" r:id="rId17" imgW="1917360" imgH="457200" progId="Equation.3">
                  <p:embed/>
                </p:oleObj>
              </mc:Choice>
              <mc:Fallback>
                <p:oleObj name="Equation" r:id="rId17" imgW="19173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648200"/>
                        <a:ext cx="3487737" cy="838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853163"/>
              </p:ext>
            </p:extLst>
          </p:nvPr>
        </p:nvGraphicFramePr>
        <p:xfrm>
          <a:off x="4800600" y="5486400"/>
          <a:ext cx="287337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57" name="Equation" r:id="rId19" imgW="1574640" imgH="457200" progId="Equation.3">
                  <p:embed/>
                </p:oleObj>
              </mc:Choice>
              <mc:Fallback>
                <p:oleObj name="Equation" r:id="rId19" imgW="15746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486400"/>
                        <a:ext cx="2873375" cy="8477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245368" y="5879068"/>
            <a:ext cx="478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Lorenzo-</a:t>
            </a:r>
            <a:r>
              <a:rPr lang="en-US" dirty="0" err="1" smtClean="0">
                <a:solidFill>
                  <a:srgbClr val="0070C0"/>
                </a:solidFill>
              </a:rPr>
              <a:t>Trueba</a:t>
            </a:r>
            <a:r>
              <a:rPr lang="en-US" dirty="0" smtClean="0">
                <a:solidFill>
                  <a:srgbClr val="0070C0"/>
                </a:solidFill>
              </a:rPr>
              <a:t> and Ashton, 2014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76800" y="6391175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Alejandra Ortiz et al.</a:t>
            </a:r>
            <a:endParaRPr lang="en-US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34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04800" y="278599"/>
            <a:ext cx="9677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Coastal Barrier Response to Constant Sea-level </a:t>
            </a:r>
            <a:r>
              <a:rPr lang="en-US" sz="3200" b="1" dirty="0">
                <a:solidFill>
                  <a:srgbClr val="0070C0"/>
                </a:solidFill>
              </a:rPr>
              <a:t>R</a:t>
            </a:r>
            <a:r>
              <a:rPr lang="en-US" sz="3200" b="1" dirty="0" smtClean="0">
                <a:solidFill>
                  <a:srgbClr val="0070C0"/>
                </a:solidFill>
              </a:rPr>
              <a:t>ise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9" name="Picture 2" descr="C:\Users\jpc\Dropbox\Barrier_CrossShore\Paper1_Linear\PPT\GSAppt\Hdrown_loop9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82" y="4245452"/>
            <a:ext cx="2636818" cy="207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jpc\Dropbox\Barrier_CrossShore\Paper1_Linear\PPT\GSAppt\Wdrown_Loop9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81" y="1709619"/>
            <a:ext cx="2599037" cy="204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jpc\Dropbox\Barrier_CrossShore\Paper1_Linear\PPT\GSAppt\DEq_Loop9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2" y="1709624"/>
            <a:ext cx="2599032" cy="20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jpc\Dropbox\Barrier_CrossShore\Paper1_Linear\PPT\GSAppt\Dsteps_Loop9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247159"/>
            <a:ext cx="2599033" cy="20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486400" y="391137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Height Drowning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218033" y="392304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Discontinuos</a:t>
            </a:r>
            <a:r>
              <a:rPr lang="en-US" dirty="0" smtClean="0"/>
              <a:t> Retreat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133600" y="132862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Dynamic Equilibrium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486400" y="134028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Width drowning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56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60622" y="1556792"/>
            <a:ext cx="3323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 err="1" smtClean="0">
                <a:latin typeface="Times" pitchFamily="18" charset="0"/>
              </a:rPr>
              <a:t>Dynamic</a:t>
            </a:r>
            <a:r>
              <a:rPr lang="es-ES" sz="2800" dirty="0" smtClean="0">
                <a:latin typeface="Times" pitchFamily="18" charset="0"/>
              </a:rPr>
              <a:t> </a:t>
            </a:r>
            <a:r>
              <a:rPr lang="es-ES" sz="2800" dirty="0" err="1" smtClean="0">
                <a:latin typeface="Times" pitchFamily="18" charset="0"/>
              </a:rPr>
              <a:t>Equilibrium</a:t>
            </a:r>
            <a:endParaRPr lang="en-US" sz="2800" dirty="0">
              <a:latin typeface="Times" pitchFamily="18" charset="0"/>
            </a:endParaRPr>
          </a:p>
        </p:txBody>
      </p:sp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68444"/>
            <a:ext cx="39052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5576" y="5824428"/>
            <a:ext cx="651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Sand</a:t>
            </a:r>
          </a:p>
          <a:p>
            <a:r>
              <a:rPr lang="en-US" dirty="0" smtClean="0"/>
              <a:t>Shelf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 rot="16200000">
            <a:off x="-375442" y="3285077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 smtClean="0">
                <a:latin typeface="Times" pitchFamily="18" charset="0"/>
              </a:rPr>
              <a:t>Elevation</a:t>
            </a:r>
            <a:r>
              <a:rPr lang="es-ES" dirty="0" smtClean="0">
                <a:latin typeface="Times" pitchFamily="18" charset="0"/>
              </a:rPr>
              <a:t> (m)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84094" y="200742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" pitchFamily="18" charset="0"/>
              </a:rPr>
              <a:t>20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84094" y="343887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imes" pitchFamily="18" charset="0"/>
              </a:rPr>
              <a:t>1</a:t>
            </a:r>
            <a:r>
              <a:rPr lang="es-ES" dirty="0" smtClean="0">
                <a:latin typeface="Times" pitchFamily="18" charset="0"/>
              </a:rPr>
              <a:t>0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71518" y="500388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" pitchFamily="18" charset="0"/>
              </a:rPr>
              <a:t>0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139952" y="5023048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imes" pitchFamily="18" charset="0"/>
              </a:rPr>
              <a:t>3</a:t>
            </a:r>
            <a:r>
              <a:rPr lang="es-ES" dirty="0" smtClean="0">
                <a:latin typeface="Times" pitchFamily="18" charset="0"/>
              </a:rPr>
              <a:t>.0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3018674" y="5023048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imes" pitchFamily="18" charset="0"/>
              </a:rPr>
              <a:t>2</a:t>
            </a:r>
            <a:r>
              <a:rPr lang="es-ES" dirty="0" smtClean="0">
                <a:latin typeface="Times" pitchFamily="18" charset="0"/>
              </a:rPr>
              <a:t>.0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722530" y="5023048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" pitchFamily="18" charset="0"/>
              </a:rPr>
              <a:t>1.0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307634" y="5319791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" pitchFamily="18" charset="0"/>
              </a:rPr>
              <a:t>Horizontal </a:t>
            </a:r>
            <a:r>
              <a:rPr lang="es-ES" dirty="0" err="1" smtClean="0">
                <a:latin typeface="Times" pitchFamily="18" charset="0"/>
              </a:rPr>
              <a:t>distance</a:t>
            </a:r>
            <a:r>
              <a:rPr lang="es-ES" dirty="0" smtClean="0">
                <a:latin typeface="Times" pitchFamily="18" charset="0"/>
              </a:rPr>
              <a:t> (Km)</a:t>
            </a:r>
            <a:endParaRPr lang="en-US" dirty="0"/>
          </a:p>
        </p:txBody>
      </p:sp>
      <p:pic>
        <p:nvPicPr>
          <p:cNvPr id="8194" name="Picture 2" descr="C:\Users\jpc\Dropbox\Barrier_CrossShore\Paper1_Linear\PPT\GSAppt\DEq_Loop9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2132856"/>
            <a:ext cx="3713566" cy="292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C:\Users\Jorge\Dropbox\Barrier_CrossShore\Paper1_Linear\Figures\Fig7_DynamicEq\Fig7_DynamicEq_Subplot_noletter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52" y="1828800"/>
            <a:ext cx="4499073" cy="388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304800" y="278599"/>
            <a:ext cx="9677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Coastal Barrier Response to Constant Sea-level </a:t>
            </a:r>
            <a:r>
              <a:rPr lang="en-US" sz="3200" b="1" dirty="0">
                <a:solidFill>
                  <a:srgbClr val="0070C0"/>
                </a:solidFill>
              </a:rPr>
              <a:t>R</a:t>
            </a:r>
            <a:r>
              <a:rPr lang="en-US" sz="3200" b="1" dirty="0" smtClean="0">
                <a:solidFill>
                  <a:srgbClr val="0070C0"/>
                </a:solidFill>
              </a:rPr>
              <a:t>ise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5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Man.Man-PC\Desktop\Dropbox\Barrier_CrossShore\Paper1_Linear\Figures\Fig13_Oscillations\Subplot_oscillations_n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903718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08987" y="1098818"/>
            <a:ext cx="23855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" pitchFamily="18" charset="0"/>
              </a:rPr>
              <a:t>Periodic retreat</a:t>
            </a:r>
            <a:endParaRPr lang="en-US" sz="2800" dirty="0">
              <a:latin typeface="Times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56974" y="457436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" pitchFamily="18" charset="0"/>
              </a:rPr>
              <a:t>0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709466" y="4574366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imes" pitchFamily="18" charset="0"/>
              </a:rPr>
              <a:t>3</a:t>
            </a:r>
            <a:r>
              <a:rPr lang="es-ES" dirty="0" smtClean="0">
                <a:latin typeface="Times" pitchFamily="18" charset="0"/>
              </a:rPr>
              <a:t>.0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588188" y="4574366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imes" pitchFamily="18" charset="0"/>
              </a:rPr>
              <a:t>2</a:t>
            </a:r>
            <a:r>
              <a:rPr lang="es-ES" dirty="0" smtClean="0">
                <a:latin typeface="Times" pitchFamily="18" charset="0"/>
              </a:rPr>
              <a:t>.0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92044" y="4574366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" pitchFamily="18" charset="0"/>
              </a:rPr>
              <a:t>1.0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877148" y="4871109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" pitchFamily="18" charset="0"/>
              </a:rPr>
              <a:t>Horizontal </a:t>
            </a:r>
            <a:r>
              <a:rPr lang="es-ES" dirty="0" err="1" smtClean="0">
                <a:latin typeface="Times" pitchFamily="18" charset="0"/>
              </a:rPr>
              <a:t>distance</a:t>
            </a:r>
            <a:r>
              <a:rPr lang="es-ES" dirty="0" smtClean="0">
                <a:latin typeface="Times" pitchFamily="18" charset="0"/>
              </a:rPr>
              <a:t> (Km)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953000" y="155003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" pitchFamily="18" charset="0"/>
              </a:rPr>
              <a:t>20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953000" y="298147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imes" pitchFamily="18" charset="0"/>
              </a:rPr>
              <a:t>1</a:t>
            </a:r>
            <a:r>
              <a:rPr lang="es-ES" dirty="0" smtClean="0">
                <a:latin typeface="Times" pitchFamily="18" charset="0"/>
              </a:rPr>
              <a:t>0</a:t>
            </a:r>
            <a:endParaRPr lang="en-US" dirty="0"/>
          </a:p>
        </p:txBody>
      </p:sp>
      <p:pic>
        <p:nvPicPr>
          <p:cNvPr id="16" name="Picture 3" descr="C:\Users\jpc\Dropbox\Barrier_CrossShore\Paper1_Linear\PPT\GSAppt\Dsteps_Loop9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8" y="1674882"/>
            <a:ext cx="3672408" cy="289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95" y="5593685"/>
            <a:ext cx="39052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566435" y="5449669"/>
            <a:ext cx="651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Sand</a:t>
            </a:r>
          </a:p>
          <a:p>
            <a:r>
              <a:rPr lang="en-US" dirty="0" smtClean="0"/>
              <a:t>Shelf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-304800" y="228600"/>
            <a:ext cx="9677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Coastal Barrier Response to Constant Sea-level </a:t>
            </a:r>
            <a:r>
              <a:rPr lang="en-US" sz="3200" b="1" dirty="0">
                <a:solidFill>
                  <a:srgbClr val="0070C0"/>
                </a:solidFill>
              </a:rPr>
              <a:t>R</a:t>
            </a:r>
            <a:r>
              <a:rPr lang="en-US" sz="3200" b="1" dirty="0" smtClean="0">
                <a:solidFill>
                  <a:srgbClr val="0070C0"/>
                </a:solidFill>
              </a:rPr>
              <a:t>ise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2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jpc\Dropbox\Barrier_CrossShore\Paper1_Linear\PPT\GSAppt\Hdrown_loop9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9" y="1283732"/>
            <a:ext cx="3076709" cy="242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jpc\Dropbox\Barrier_CrossShore\Paper1_Linear\PPT\GSAppt\Wdrown_Loop9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950" y="1283732"/>
            <a:ext cx="3049101" cy="240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219201" y="909935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Height Drowning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334000" y="914400"/>
            <a:ext cx="2578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Width drowning</a:t>
            </a:r>
            <a:endParaRPr lang="en-US" sz="2400" dirty="0"/>
          </a:p>
        </p:txBody>
      </p:sp>
      <p:pic>
        <p:nvPicPr>
          <p:cNvPr id="7" name="Picture 2" descr="C:\Users\Jorge\Dropbox\Barrier_CrossShore\Paper1_Linear\Figures\Fig10&amp;15_DrowningTime\Fig10_Drowning_K_new_ne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33800"/>
            <a:ext cx="9036496" cy="301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304800" y="76200"/>
            <a:ext cx="9677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Coastal Barrier Response to Constant Sea-level </a:t>
            </a:r>
            <a:r>
              <a:rPr lang="en-US" sz="3200" b="1" dirty="0">
                <a:solidFill>
                  <a:srgbClr val="0070C0"/>
                </a:solidFill>
              </a:rPr>
              <a:t>R</a:t>
            </a:r>
            <a:r>
              <a:rPr lang="en-US" sz="3200" b="1" dirty="0" smtClean="0">
                <a:solidFill>
                  <a:srgbClr val="0070C0"/>
                </a:solidFill>
              </a:rPr>
              <a:t>ise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6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415952" y="304800"/>
            <a:ext cx="4518248" cy="78296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9pPr>
          </a:lstStyle>
          <a:p>
            <a:r>
              <a:rPr lang="es-ES" dirty="0" err="1" smtClean="0">
                <a:solidFill>
                  <a:srgbClr val="0070C0"/>
                </a:solidFill>
              </a:rPr>
              <a:t>Regime</a:t>
            </a:r>
            <a:r>
              <a:rPr lang="es-ES" dirty="0" smtClean="0">
                <a:solidFill>
                  <a:srgbClr val="0070C0"/>
                </a:solidFill>
              </a:rPr>
              <a:t> </a:t>
            </a:r>
            <a:r>
              <a:rPr lang="es-ES" dirty="0" err="1" smtClean="0">
                <a:solidFill>
                  <a:srgbClr val="0070C0"/>
                </a:solidFill>
              </a:rPr>
              <a:t>Diagrams</a:t>
            </a:r>
            <a:endParaRPr lang="es-ES" dirty="0">
              <a:solidFill>
                <a:srgbClr val="0070C0"/>
              </a:solidFill>
            </a:endParaRPr>
          </a:p>
        </p:txBody>
      </p:sp>
      <p:pic>
        <p:nvPicPr>
          <p:cNvPr id="4130" name="Picture 34" descr="C:\Users\Man.Man-PC\Desktop\Dropbox\Barrier_CrossShore\Paper1_Linear\PPT\PPT_PenroseChapman\Figures\Referenc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21457"/>
            <a:ext cx="6324600" cy="573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04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0" name="Picture 18" descr="C:\Users\Jorge\Dropbox\Barrier_CrossShore\Paper1_Linear\Figures\Fig14to16_PhaseDiagrams\Fig15_SL_PhaseDiagram\GROUP_SL_n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848600" cy="590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66800" y="283840"/>
            <a:ext cx="7467600" cy="78296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9pPr>
          </a:lstStyle>
          <a:p>
            <a:r>
              <a:rPr lang="es-ES" dirty="0" err="1" smtClean="0">
                <a:solidFill>
                  <a:srgbClr val="0070C0"/>
                </a:solidFill>
              </a:rPr>
              <a:t>Sensitivity</a:t>
            </a:r>
            <a:r>
              <a:rPr lang="es-ES" dirty="0" smtClean="0">
                <a:solidFill>
                  <a:srgbClr val="0070C0"/>
                </a:solidFill>
              </a:rPr>
              <a:t> to sea-</a:t>
            </a:r>
            <a:r>
              <a:rPr lang="es-ES" dirty="0" err="1" smtClean="0">
                <a:solidFill>
                  <a:srgbClr val="0070C0"/>
                </a:solidFill>
              </a:rPr>
              <a:t>level</a:t>
            </a:r>
            <a:r>
              <a:rPr lang="es-ES" dirty="0" smtClean="0">
                <a:solidFill>
                  <a:srgbClr val="0070C0"/>
                </a:solidFill>
              </a:rPr>
              <a:t> </a:t>
            </a:r>
            <a:r>
              <a:rPr lang="es-ES" dirty="0" err="1" smtClean="0">
                <a:solidFill>
                  <a:srgbClr val="0070C0"/>
                </a:solidFill>
              </a:rPr>
              <a:t>changes</a:t>
            </a:r>
            <a:endParaRPr lang="es-E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4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2693" y="1629353"/>
            <a:ext cx="5071307" cy="35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181600" y="5171288"/>
            <a:ext cx="33654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Kim et al. 2009</a:t>
            </a:r>
            <a:endParaRPr lang="en-US" sz="2800" dirty="0">
              <a:latin typeface="Calibri" pitchFamily="34" charset="0"/>
            </a:endParaRPr>
          </a:p>
        </p:txBody>
      </p:sp>
      <p:grpSp>
        <p:nvGrpSpPr>
          <p:cNvPr id="5" name="Group 460"/>
          <p:cNvGrpSpPr/>
          <p:nvPr/>
        </p:nvGrpSpPr>
        <p:grpSpPr>
          <a:xfrm>
            <a:off x="148853" y="2012724"/>
            <a:ext cx="3638355" cy="3507563"/>
            <a:chOff x="2738247" y="2296677"/>
            <a:chExt cx="2939803" cy="2834123"/>
          </a:xfrm>
        </p:grpSpPr>
        <p:sp>
          <p:nvSpPr>
            <p:cNvPr id="6" name="Line 23"/>
            <p:cNvSpPr>
              <a:spLocks noChangeShapeType="1"/>
            </p:cNvSpPr>
            <p:nvPr/>
          </p:nvSpPr>
          <p:spPr bwMode="auto">
            <a:xfrm>
              <a:off x="2786063" y="3429000"/>
              <a:ext cx="146685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2757488" y="4465638"/>
              <a:ext cx="1466850" cy="0"/>
              <a:chOff x="526" y="3001"/>
              <a:chExt cx="1076" cy="0"/>
            </a:xfrm>
          </p:grpSpPr>
          <p:sp>
            <p:nvSpPr>
              <p:cNvPr id="57" name="Line 25"/>
              <p:cNvSpPr>
                <a:spLocks noChangeShapeType="1"/>
              </p:cNvSpPr>
              <p:nvPr/>
            </p:nvSpPr>
            <p:spPr bwMode="auto">
              <a:xfrm>
                <a:off x="526" y="3001"/>
                <a:ext cx="81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58" name="Line 26"/>
              <p:cNvSpPr>
                <a:spLocks noChangeShapeType="1"/>
              </p:cNvSpPr>
              <p:nvPr/>
            </p:nvSpPr>
            <p:spPr bwMode="auto">
              <a:xfrm>
                <a:off x="667" y="3001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59" name="Line 27"/>
              <p:cNvSpPr>
                <a:spLocks noChangeShapeType="1"/>
              </p:cNvSpPr>
              <p:nvPr/>
            </p:nvSpPr>
            <p:spPr bwMode="auto">
              <a:xfrm>
                <a:off x="810" y="3001"/>
                <a:ext cx="81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0" name="Line 28"/>
              <p:cNvSpPr>
                <a:spLocks noChangeShapeType="1"/>
              </p:cNvSpPr>
              <p:nvPr/>
            </p:nvSpPr>
            <p:spPr bwMode="auto">
              <a:xfrm>
                <a:off x="952" y="3001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1" name="Line 29"/>
              <p:cNvSpPr>
                <a:spLocks noChangeShapeType="1"/>
              </p:cNvSpPr>
              <p:nvPr/>
            </p:nvSpPr>
            <p:spPr bwMode="auto">
              <a:xfrm>
                <a:off x="1095" y="3001"/>
                <a:ext cx="81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2" name="Line 30"/>
              <p:cNvSpPr>
                <a:spLocks noChangeShapeType="1"/>
              </p:cNvSpPr>
              <p:nvPr/>
            </p:nvSpPr>
            <p:spPr bwMode="auto">
              <a:xfrm>
                <a:off x="1236" y="3001"/>
                <a:ext cx="81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3" name="Line 31"/>
              <p:cNvSpPr>
                <a:spLocks noChangeShapeType="1"/>
              </p:cNvSpPr>
              <p:nvPr/>
            </p:nvSpPr>
            <p:spPr bwMode="auto">
              <a:xfrm>
                <a:off x="1378" y="3001"/>
                <a:ext cx="8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4" name="Line 32"/>
              <p:cNvSpPr>
                <a:spLocks noChangeShapeType="1"/>
              </p:cNvSpPr>
              <p:nvPr/>
            </p:nvSpPr>
            <p:spPr bwMode="auto">
              <a:xfrm>
                <a:off x="1521" y="3001"/>
                <a:ext cx="81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8" name="Freeform 33"/>
            <p:cNvSpPr>
              <a:spLocks/>
            </p:cNvSpPr>
            <p:nvPr/>
          </p:nvSpPr>
          <p:spPr bwMode="auto">
            <a:xfrm>
              <a:off x="2738247" y="4514850"/>
              <a:ext cx="1493838" cy="6159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16" y="0"/>
                </a:cxn>
                <a:cxn ang="0">
                  <a:pos x="1116" y="638"/>
                </a:cxn>
                <a:cxn ang="0">
                  <a:pos x="0" y="638"/>
                </a:cxn>
                <a:cxn ang="0">
                  <a:pos x="0" y="0"/>
                </a:cxn>
              </a:cxnLst>
              <a:rect l="0" t="0" r="r" b="b"/>
              <a:pathLst>
                <a:path w="1117" h="639">
                  <a:moveTo>
                    <a:pt x="0" y="0"/>
                  </a:moveTo>
                  <a:lnTo>
                    <a:pt x="1116" y="0"/>
                  </a:lnTo>
                  <a:lnTo>
                    <a:pt x="1116" y="638"/>
                  </a:lnTo>
                  <a:lnTo>
                    <a:pt x="0" y="638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 w="9525" cap="rnd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grpSp>
          <p:nvGrpSpPr>
            <p:cNvPr id="9" name="Group 69"/>
            <p:cNvGrpSpPr>
              <a:grpSpLocks/>
            </p:cNvGrpSpPr>
            <p:nvPr/>
          </p:nvGrpSpPr>
          <p:grpSpPr bwMode="auto">
            <a:xfrm>
              <a:off x="2963863" y="2296677"/>
              <a:ext cx="1349375" cy="1178362"/>
              <a:chOff x="667" y="1892"/>
              <a:chExt cx="990" cy="823"/>
            </a:xfrm>
          </p:grpSpPr>
          <p:grpSp>
            <p:nvGrpSpPr>
              <p:cNvPr id="34" name="Group 70"/>
              <p:cNvGrpSpPr>
                <a:grpSpLocks/>
              </p:cNvGrpSpPr>
              <p:nvPr/>
            </p:nvGrpSpPr>
            <p:grpSpPr bwMode="auto">
              <a:xfrm>
                <a:off x="667" y="1892"/>
                <a:ext cx="864" cy="823"/>
                <a:chOff x="667" y="1892"/>
                <a:chExt cx="864" cy="823"/>
              </a:xfrm>
            </p:grpSpPr>
            <p:grpSp>
              <p:nvGrpSpPr>
                <p:cNvPr id="36" name="Group 71"/>
                <p:cNvGrpSpPr>
                  <a:grpSpLocks/>
                </p:cNvGrpSpPr>
                <p:nvPr/>
              </p:nvGrpSpPr>
              <p:grpSpPr bwMode="auto">
                <a:xfrm>
                  <a:off x="667" y="1892"/>
                  <a:ext cx="864" cy="823"/>
                  <a:chOff x="667" y="1892"/>
                  <a:chExt cx="864" cy="823"/>
                </a:xfrm>
              </p:grpSpPr>
              <p:sp>
                <p:nvSpPr>
                  <p:cNvPr id="38" name="Freeform 72"/>
                  <p:cNvSpPr>
                    <a:spLocks/>
                  </p:cNvSpPr>
                  <p:nvPr/>
                </p:nvSpPr>
                <p:spPr bwMode="auto">
                  <a:xfrm>
                    <a:off x="1369" y="1989"/>
                    <a:ext cx="41" cy="419"/>
                  </a:xfrm>
                  <a:custGeom>
                    <a:avLst/>
                    <a:gdLst/>
                    <a:ahLst/>
                    <a:cxnLst>
                      <a:cxn ang="0">
                        <a:pos x="40" y="418"/>
                      </a:cxn>
                      <a:cxn ang="0">
                        <a:pos x="40" y="331"/>
                      </a:cxn>
                      <a:cxn ang="0">
                        <a:pos x="40" y="257"/>
                      </a:cxn>
                      <a:cxn ang="0">
                        <a:pos x="30" y="184"/>
                      </a:cxn>
                      <a:cxn ang="0">
                        <a:pos x="30" y="122"/>
                      </a:cxn>
                      <a:cxn ang="0">
                        <a:pos x="20" y="73"/>
                      </a:cxn>
                      <a:cxn ang="0">
                        <a:pos x="20" y="3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1" h="419">
                        <a:moveTo>
                          <a:pt x="40" y="418"/>
                        </a:moveTo>
                        <a:lnTo>
                          <a:pt x="40" y="331"/>
                        </a:lnTo>
                        <a:lnTo>
                          <a:pt x="40" y="257"/>
                        </a:lnTo>
                        <a:lnTo>
                          <a:pt x="30" y="184"/>
                        </a:lnTo>
                        <a:lnTo>
                          <a:pt x="30" y="122"/>
                        </a:lnTo>
                        <a:lnTo>
                          <a:pt x="20" y="73"/>
                        </a:lnTo>
                        <a:lnTo>
                          <a:pt x="20" y="37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00CC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grpSp>
                <p:nvGrpSpPr>
                  <p:cNvPr id="39" name="Group 73"/>
                  <p:cNvGrpSpPr>
                    <a:grpSpLocks/>
                  </p:cNvGrpSpPr>
                  <p:nvPr/>
                </p:nvGrpSpPr>
                <p:grpSpPr bwMode="auto">
                  <a:xfrm>
                    <a:off x="667" y="1892"/>
                    <a:ext cx="864" cy="823"/>
                    <a:chOff x="667" y="1892"/>
                    <a:chExt cx="864" cy="823"/>
                  </a:xfrm>
                </p:grpSpPr>
                <p:sp>
                  <p:nvSpPr>
                    <p:cNvPr id="40" name="Freeform 74"/>
                    <p:cNvSpPr>
                      <a:spLocks/>
                    </p:cNvSpPr>
                    <p:nvPr/>
                  </p:nvSpPr>
                  <p:spPr bwMode="auto">
                    <a:xfrm>
                      <a:off x="922" y="2381"/>
                      <a:ext cx="22" cy="2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47"/>
                        </a:cxn>
                        <a:cxn ang="0">
                          <a:pos x="0" y="148"/>
                        </a:cxn>
                        <a:cxn ang="0">
                          <a:pos x="10" y="74"/>
                        </a:cxn>
                        <a:cxn ang="0">
                          <a:pos x="10" y="25"/>
                        </a:cxn>
                        <a:cxn ang="0">
                          <a:pos x="21" y="0"/>
                        </a:cxn>
                      </a:cxnLst>
                      <a:rect l="0" t="0" r="r" b="b"/>
                      <a:pathLst>
                        <a:path w="22" h="248">
                          <a:moveTo>
                            <a:pt x="0" y="247"/>
                          </a:moveTo>
                          <a:lnTo>
                            <a:pt x="0" y="148"/>
                          </a:lnTo>
                          <a:lnTo>
                            <a:pt x="10" y="74"/>
                          </a:lnTo>
                          <a:lnTo>
                            <a:pt x="10" y="25"/>
                          </a:lnTo>
                          <a:lnTo>
                            <a:pt x="21" y="0"/>
                          </a:lnTo>
                        </a:path>
                      </a:pathLst>
                    </a:custGeom>
                    <a:noFill/>
                    <a:ln w="25400" cap="rnd" cmpd="sng">
                      <a:solidFill>
                        <a:srgbClr val="00CC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s-ES"/>
                    </a:p>
                  </p:txBody>
                </p:sp>
                <p:grpSp>
                  <p:nvGrpSpPr>
                    <p:cNvPr id="41" name="Group 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67" y="1892"/>
                      <a:ext cx="864" cy="823"/>
                      <a:chOff x="667" y="1892"/>
                      <a:chExt cx="864" cy="823"/>
                    </a:xfrm>
                  </p:grpSpPr>
                  <p:sp>
                    <p:nvSpPr>
                      <p:cNvPr id="42" name="Freeform 7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89" y="2015"/>
                        <a:ext cx="155" cy="36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54" y="366"/>
                          </a:cxn>
                          <a:cxn ang="0">
                            <a:pos x="154" y="292"/>
                          </a:cxn>
                          <a:cxn ang="0">
                            <a:pos x="143" y="219"/>
                          </a:cxn>
                          <a:cxn ang="0">
                            <a:pos x="123" y="158"/>
                          </a:cxn>
                          <a:cxn ang="0">
                            <a:pos x="112" y="109"/>
                          </a:cxn>
                          <a:cxn ang="0">
                            <a:pos x="82" y="61"/>
                          </a:cxn>
                          <a:cxn ang="0">
                            <a:pos x="62" y="24"/>
                          </a:cxn>
                          <a:cxn ang="0">
                            <a:pos x="30" y="12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55" h="367">
                            <a:moveTo>
                              <a:pt x="154" y="366"/>
                            </a:moveTo>
                            <a:lnTo>
                              <a:pt x="154" y="292"/>
                            </a:lnTo>
                            <a:lnTo>
                              <a:pt x="143" y="219"/>
                            </a:lnTo>
                            <a:lnTo>
                              <a:pt x="123" y="158"/>
                            </a:lnTo>
                            <a:lnTo>
                              <a:pt x="112" y="109"/>
                            </a:lnTo>
                            <a:lnTo>
                              <a:pt x="82" y="61"/>
                            </a:lnTo>
                            <a:lnTo>
                              <a:pt x="62" y="24"/>
                            </a:lnTo>
                            <a:lnTo>
                              <a:pt x="30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43" name="Freeform 7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22" y="2077"/>
                        <a:ext cx="122" cy="9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97"/>
                          </a:cxn>
                          <a:cxn ang="0">
                            <a:pos x="10" y="60"/>
                          </a:cxn>
                          <a:cxn ang="0">
                            <a:pos x="40" y="24"/>
                          </a:cxn>
                          <a:cxn ang="0">
                            <a:pos x="70" y="12"/>
                          </a:cxn>
                          <a:cxn ang="0">
                            <a:pos x="121" y="0"/>
                          </a:cxn>
                        </a:cxnLst>
                        <a:rect l="0" t="0" r="r" b="b"/>
                        <a:pathLst>
                          <a:path w="122" h="98">
                            <a:moveTo>
                              <a:pt x="0" y="97"/>
                            </a:moveTo>
                            <a:lnTo>
                              <a:pt x="10" y="60"/>
                            </a:lnTo>
                            <a:lnTo>
                              <a:pt x="40" y="24"/>
                            </a:lnTo>
                            <a:lnTo>
                              <a:pt x="70" y="12"/>
                            </a:lnTo>
                            <a:lnTo>
                              <a:pt x="121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44" name="Freeform 7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93" y="1892"/>
                        <a:ext cx="17" cy="19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6" y="0"/>
                          </a:cxn>
                          <a:cxn ang="0">
                            <a:pos x="16" y="73"/>
                          </a:cxn>
                          <a:cxn ang="0">
                            <a:pos x="16" y="134"/>
                          </a:cxn>
                          <a:cxn ang="0">
                            <a:pos x="16" y="183"/>
                          </a:cxn>
                          <a:cxn ang="0">
                            <a:pos x="0" y="196"/>
                          </a:cxn>
                        </a:cxnLst>
                        <a:rect l="0" t="0" r="r" b="b"/>
                        <a:pathLst>
                          <a:path w="17" h="197">
                            <a:moveTo>
                              <a:pt x="16" y="0"/>
                            </a:moveTo>
                            <a:lnTo>
                              <a:pt x="16" y="73"/>
                            </a:lnTo>
                            <a:lnTo>
                              <a:pt x="16" y="134"/>
                            </a:lnTo>
                            <a:lnTo>
                              <a:pt x="16" y="183"/>
                            </a:lnTo>
                            <a:lnTo>
                              <a:pt x="0" y="196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45" name="Freeform 7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98" y="2088"/>
                        <a:ext cx="235" cy="17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34" y="172"/>
                          </a:cxn>
                          <a:cxn ang="0">
                            <a:pos x="214" y="110"/>
                          </a:cxn>
                          <a:cxn ang="0">
                            <a:pos x="193" y="74"/>
                          </a:cxn>
                          <a:cxn ang="0">
                            <a:pos x="162" y="48"/>
                          </a:cxn>
                          <a:cxn ang="0">
                            <a:pos x="132" y="23"/>
                          </a:cxn>
                          <a:cxn ang="0">
                            <a:pos x="91" y="12"/>
                          </a:cxn>
                          <a:cxn ang="0">
                            <a:pos x="51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235" h="173">
                            <a:moveTo>
                              <a:pt x="234" y="172"/>
                            </a:moveTo>
                            <a:lnTo>
                              <a:pt x="214" y="110"/>
                            </a:lnTo>
                            <a:lnTo>
                              <a:pt x="193" y="74"/>
                            </a:lnTo>
                            <a:lnTo>
                              <a:pt x="162" y="48"/>
                            </a:lnTo>
                            <a:lnTo>
                              <a:pt x="132" y="23"/>
                            </a:lnTo>
                            <a:lnTo>
                              <a:pt x="91" y="12"/>
                            </a:lnTo>
                            <a:lnTo>
                              <a:pt x="51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46" name="Freeform 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43" y="2172"/>
                        <a:ext cx="162" cy="1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37"/>
                          </a:cxn>
                          <a:cxn ang="0">
                            <a:pos x="9" y="87"/>
                          </a:cxn>
                          <a:cxn ang="0">
                            <a:pos x="50" y="37"/>
                          </a:cxn>
                          <a:cxn ang="0">
                            <a:pos x="100" y="12"/>
                          </a:cxn>
                          <a:cxn ang="0">
                            <a:pos x="161" y="0"/>
                          </a:cxn>
                        </a:cxnLst>
                        <a:rect l="0" t="0" r="r" b="b"/>
                        <a:pathLst>
                          <a:path w="162" h="138">
                            <a:moveTo>
                              <a:pt x="0" y="137"/>
                            </a:moveTo>
                            <a:lnTo>
                              <a:pt x="9" y="87"/>
                            </a:lnTo>
                            <a:lnTo>
                              <a:pt x="50" y="37"/>
                            </a:lnTo>
                            <a:lnTo>
                              <a:pt x="100" y="12"/>
                            </a:lnTo>
                            <a:lnTo>
                              <a:pt x="161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47" name="Freeform 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98" y="2284"/>
                        <a:ext cx="235" cy="13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34" y="135"/>
                          </a:cxn>
                          <a:cxn ang="0">
                            <a:pos x="214" y="85"/>
                          </a:cxn>
                          <a:cxn ang="0">
                            <a:pos x="193" y="61"/>
                          </a:cxn>
                          <a:cxn ang="0">
                            <a:pos x="162" y="36"/>
                          </a:cxn>
                          <a:cxn ang="0">
                            <a:pos x="132" y="23"/>
                          </a:cxn>
                          <a:cxn ang="0">
                            <a:pos x="91" y="11"/>
                          </a:cxn>
                          <a:cxn ang="0">
                            <a:pos x="51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235" h="136">
                            <a:moveTo>
                              <a:pt x="234" y="135"/>
                            </a:moveTo>
                            <a:lnTo>
                              <a:pt x="214" y="85"/>
                            </a:lnTo>
                            <a:lnTo>
                              <a:pt x="193" y="61"/>
                            </a:lnTo>
                            <a:lnTo>
                              <a:pt x="162" y="36"/>
                            </a:lnTo>
                            <a:lnTo>
                              <a:pt x="132" y="23"/>
                            </a:lnTo>
                            <a:lnTo>
                              <a:pt x="91" y="11"/>
                            </a:lnTo>
                            <a:lnTo>
                              <a:pt x="51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48" name="Freeform 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32" y="2260"/>
                        <a:ext cx="194" cy="25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57"/>
                          </a:cxn>
                          <a:cxn ang="0">
                            <a:pos x="0" y="208"/>
                          </a:cxn>
                          <a:cxn ang="0">
                            <a:pos x="10" y="159"/>
                          </a:cxn>
                          <a:cxn ang="0">
                            <a:pos x="30" y="109"/>
                          </a:cxn>
                          <a:cxn ang="0">
                            <a:pos x="60" y="73"/>
                          </a:cxn>
                          <a:cxn ang="0">
                            <a:pos x="80" y="48"/>
                          </a:cxn>
                          <a:cxn ang="0">
                            <a:pos x="121" y="24"/>
                          </a:cxn>
                          <a:cxn ang="0">
                            <a:pos x="152" y="0"/>
                          </a:cxn>
                          <a:cxn ang="0">
                            <a:pos x="193" y="0"/>
                          </a:cxn>
                        </a:cxnLst>
                        <a:rect l="0" t="0" r="r" b="b"/>
                        <a:pathLst>
                          <a:path w="194" h="258">
                            <a:moveTo>
                              <a:pt x="0" y="257"/>
                            </a:moveTo>
                            <a:lnTo>
                              <a:pt x="0" y="208"/>
                            </a:lnTo>
                            <a:lnTo>
                              <a:pt x="10" y="159"/>
                            </a:lnTo>
                            <a:lnTo>
                              <a:pt x="30" y="109"/>
                            </a:lnTo>
                            <a:lnTo>
                              <a:pt x="60" y="73"/>
                            </a:lnTo>
                            <a:lnTo>
                              <a:pt x="80" y="48"/>
                            </a:lnTo>
                            <a:lnTo>
                              <a:pt x="121" y="24"/>
                            </a:lnTo>
                            <a:lnTo>
                              <a:pt x="152" y="0"/>
                            </a:lnTo>
                            <a:lnTo>
                              <a:pt x="193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49" name="Freeform 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67" y="2172"/>
                        <a:ext cx="277" cy="18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76" y="186"/>
                          </a:cxn>
                          <a:cxn ang="0">
                            <a:pos x="265" y="149"/>
                          </a:cxn>
                          <a:cxn ang="0">
                            <a:pos x="254" y="112"/>
                          </a:cxn>
                          <a:cxn ang="0">
                            <a:pos x="224" y="87"/>
                          </a:cxn>
                          <a:cxn ang="0">
                            <a:pos x="193" y="50"/>
                          </a:cxn>
                          <a:cxn ang="0">
                            <a:pos x="152" y="37"/>
                          </a:cxn>
                          <a:cxn ang="0">
                            <a:pos x="112" y="12"/>
                          </a:cxn>
                          <a:cxn ang="0">
                            <a:pos x="51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277" h="187">
                            <a:moveTo>
                              <a:pt x="276" y="186"/>
                            </a:moveTo>
                            <a:lnTo>
                              <a:pt x="265" y="149"/>
                            </a:lnTo>
                            <a:lnTo>
                              <a:pt x="254" y="112"/>
                            </a:lnTo>
                            <a:lnTo>
                              <a:pt x="224" y="87"/>
                            </a:lnTo>
                            <a:lnTo>
                              <a:pt x="193" y="50"/>
                            </a:lnTo>
                            <a:lnTo>
                              <a:pt x="152" y="37"/>
                            </a:lnTo>
                            <a:lnTo>
                              <a:pt x="112" y="12"/>
                            </a:lnTo>
                            <a:lnTo>
                              <a:pt x="51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0" name="Freeform 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97" y="1916"/>
                        <a:ext cx="73" cy="7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72" y="73"/>
                          </a:cxn>
                          <a:cxn ang="0">
                            <a:pos x="50" y="24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73" h="74">
                            <a:moveTo>
                              <a:pt x="72" y="73"/>
                            </a:moveTo>
                            <a:lnTo>
                              <a:pt x="50" y="24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1" name="Freeform 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97" y="2050"/>
                        <a:ext cx="103" cy="2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02" y="25"/>
                          </a:cxn>
                          <a:cxn ang="0">
                            <a:pos x="71" y="12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03" h="26">
                            <a:moveTo>
                              <a:pt x="102" y="25"/>
                            </a:moveTo>
                            <a:lnTo>
                              <a:pt x="71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2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410" y="2064"/>
                        <a:ext cx="50" cy="48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rgbClr val="00CC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3" name="Freeform 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09" y="1989"/>
                        <a:ext cx="122" cy="24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21" y="0"/>
                          </a:cxn>
                          <a:cxn ang="0">
                            <a:pos x="111" y="98"/>
                          </a:cxn>
                          <a:cxn ang="0">
                            <a:pos x="81" y="172"/>
                          </a:cxn>
                          <a:cxn ang="0">
                            <a:pos x="51" y="221"/>
                          </a:cxn>
                          <a:cxn ang="0">
                            <a:pos x="0" y="245"/>
                          </a:cxn>
                        </a:cxnLst>
                        <a:rect l="0" t="0" r="r" b="b"/>
                        <a:pathLst>
                          <a:path w="122" h="246">
                            <a:moveTo>
                              <a:pt x="121" y="0"/>
                            </a:moveTo>
                            <a:lnTo>
                              <a:pt x="111" y="98"/>
                            </a:lnTo>
                            <a:lnTo>
                              <a:pt x="81" y="172"/>
                            </a:lnTo>
                            <a:lnTo>
                              <a:pt x="51" y="221"/>
                            </a:lnTo>
                            <a:lnTo>
                              <a:pt x="0" y="245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4" name="Freeform 8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67" y="2150"/>
                        <a:ext cx="153" cy="2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52" y="219"/>
                          </a:cxn>
                          <a:cxn ang="0">
                            <a:pos x="141" y="134"/>
                          </a:cxn>
                          <a:cxn ang="0">
                            <a:pos x="111" y="60"/>
                          </a:cxn>
                          <a:cxn ang="0">
                            <a:pos x="60" y="12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53" h="220">
                            <a:moveTo>
                              <a:pt x="152" y="219"/>
                            </a:moveTo>
                            <a:lnTo>
                              <a:pt x="141" y="134"/>
                            </a:lnTo>
                            <a:lnTo>
                              <a:pt x="111" y="60"/>
                            </a:lnTo>
                            <a:lnTo>
                              <a:pt x="60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5" name="Freeform 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76" y="2211"/>
                        <a:ext cx="214" cy="43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13" y="429"/>
                          </a:cxn>
                          <a:cxn ang="0">
                            <a:pos x="213" y="342"/>
                          </a:cxn>
                          <a:cxn ang="0">
                            <a:pos x="193" y="257"/>
                          </a:cxn>
                          <a:cxn ang="0">
                            <a:pos x="172" y="183"/>
                          </a:cxn>
                          <a:cxn ang="0">
                            <a:pos x="152" y="122"/>
                          </a:cxn>
                          <a:cxn ang="0">
                            <a:pos x="121" y="73"/>
                          </a:cxn>
                          <a:cxn ang="0">
                            <a:pos x="80" y="36"/>
                          </a:cxn>
                          <a:cxn ang="0">
                            <a:pos x="40" y="12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214" h="430">
                            <a:moveTo>
                              <a:pt x="213" y="429"/>
                            </a:moveTo>
                            <a:lnTo>
                              <a:pt x="213" y="342"/>
                            </a:lnTo>
                            <a:lnTo>
                              <a:pt x="193" y="257"/>
                            </a:lnTo>
                            <a:lnTo>
                              <a:pt x="172" y="183"/>
                            </a:lnTo>
                            <a:lnTo>
                              <a:pt x="152" y="122"/>
                            </a:lnTo>
                            <a:lnTo>
                              <a:pt x="121" y="73"/>
                            </a:lnTo>
                            <a:lnTo>
                              <a:pt x="80" y="36"/>
                            </a:lnTo>
                            <a:lnTo>
                              <a:pt x="40" y="1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  <p:sp>
                    <p:nvSpPr>
                      <p:cNvPr id="56" name="Freeform 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399" y="2369"/>
                        <a:ext cx="21" cy="34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345"/>
                          </a:cxn>
                          <a:cxn ang="0">
                            <a:pos x="0" y="270"/>
                          </a:cxn>
                          <a:cxn ang="0">
                            <a:pos x="0" y="209"/>
                          </a:cxn>
                          <a:cxn ang="0">
                            <a:pos x="0" y="148"/>
                          </a:cxn>
                          <a:cxn ang="0">
                            <a:pos x="9" y="99"/>
                          </a:cxn>
                          <a:cxn ang="0">
                            <a:pos x="9" y="25"/>
                          </a:cxn>
                          <a:cxn ang="0">
                            <a:pos x="20" y="0"/>
                          </a:cxn>
                        </a:cxnLst>
                        <a:rect l="0" t="0" r="r" b="b"/>
                        <a:pathLst>
                          <a:path w="21" h="346">
                            <a:moveTo>
                              <a:pt x="0" y="345"/>
                            </a:moveTo>
                            <a:lnTo>
                              <a:pt x="0" y="270"/>
                            </a:lnTo>
                            <a:lnTo>
                              <a:pt x="0" y="209"/>
                            </a:lnTo>
                            <a:lnTo>
                              <a:pt x="0" y="148"/>
                            </a:lnTo>
                            <a:lnTo>
                              <a:pt x="9" y="99"/>
                            </a:lnTo>
                            <a:lnTo>
                              <a:pt x="9" y="25"/>
                            </a:lnTo>
                            <a:lnTo>
                              <a:pt x="20" y="0"/>
                            </a:lnTo>
                          </a:path>
                        </a:pathLst>
                      </a:custGeom>
                      <a:noFill/>
                      <a:ln w="25400" cap="rnd" cmpd="sng">
                        <a:solidFill>
                          <a:srgbClr val="00CC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s-ES"/>
                      </a:p>
                    </p:txBody>
                  </p:sp>
                </p:grpSp>
              </p:grpSp>
            </p:grpSp>
            <p:sp>
              <p:nvSpPr>
                <p:cNvPr id="37" name="Line 91"/>
                <p:cNvSpPr>
                  <a:spLocks noChangeShapeType="1"/>
                </p:cNvSpPr>
                <p:nvPr/>
              </p:nvSpPr>
              <p:spPr bwMode="auto">
                <a:xfrm>
                  <a:off x="922" y="2588"/>
                  <a:ext cx="0" cy="108"/>
                </a:xfrm>
                <a:prstGeom prst="line">
                  <a:avLst/>
                </a:prstGeom>
                <a:noFill/>
                <a:ln w="25400">
                  <a:solidFill>
                    <a:srgbClr val="00CC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35" name="Freeform 92"/>
              <p:cNvSpPr>
                <a:spLocks/>
              </p:cNvSpPr>
              <p:nvPr/>
            </p:nvSpPr>
            <p:spPr bwMode="auto">
              <a:xfrm>
                <a:off x="1416" y="2240"/>
                <a:ext cx="241" cy="113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0" y="96"/>
                  </a:cxn>
                  <a:cxn ang="0">
                    <a:pos x="19" y="90"/>
                  </a:cxn>
                  <a:cxn ang="0">
                    <a:pos x="29" y="80"/>
                  </a:cxn>
                  <a:cxn ang="0">
                    <a:pos x="45" y="67"/>
                  </a:cxn>
                  <a:cxn ang="0">
                    <a:pos x="58" y="54"/>
                  </a:cxn>
                  <a:cxn ang="0">
                    <a:pos x="67" y="48"/>
                  </a:cxn>
                  <a:cxn ang="0">
                    <a:pos x="80" y="38"/>
                  </a:cxn>
                  <a:cxn ang="0">
                    <a:pos x="86" y="29"/>
                  </a:cxn>
                  <a:cxn ang="0">
                    <a:pos x="96" y="22"/>
                  </a:cxn>
                  <a:cxn ang="0">
                    <a:pos x="106" y="16"/>
                  </a:cxn>
                  <a:cxn ang="0">
                    <a:pos x="115" y="16"/>
                  </a:cxn>
                  <a:cxn ang="0">
                    <a:pos x="125" y="16"/>
                  </a:cxn>
                  <a:cxn ang="0">
                    <a:pos x="138" y="13"/>
                  </a:cxn>
                  <a:cxn ang="0">
                    <a:pos x="154" y="13"/>
                  </a:cxn>
                  <a:cxn ang="0">
                    <a:pos x="163" y="10"/>
                  </a:cxn>
                  <a:cxn ang="0">
                    <a:pos x="176" y="10"/>
                  </a:cxn>
                  <a:cxn ang="0">
                    <a:pos x="192" y="10"/>
                  </a:cxn>
                  <a:cxn ang="0">
                    <a:pos x="205" y="3"/>
                  </a:cxn>
                  <a:cxn ang="0">
                    <a:pos x="221" y="0"/>
                  </a:cxn>
                  <a:cxn ang="0">
                    <a:pos x="230" y="0"/>
                  </a:cxn>
                  <a:cxn ang="0">
                    <a:pos x="240" y="16"/>
                  </a:cxn>
                </a:cxnLst>
                <a:rect l="0" t="0" r="r" b="b"/>
                <a:pathLst>
                  <a:path w="241" h="113">
                    <a:moveTo>
                      <a:pt x="0" y="112"/>
                    </a:moveTo>
                    <a:lnTo>
                      <a:pt x="10" y="96"/>
                    </a:lnTo>
                    <a:lnTo>
                      <a:pt x="19" y="90"/>
                    </a:lnTo>
                    <a:lnTo>
                      <a:pt x="29" y="80"/>
                    </a:lnTo>
                    <a:lnTo>
                      <a:pt x="45" y="67"/>
                    </a:lnTo>
                    <a:lnTo>
                      <a:pt x="58" y="54"/>
                    </a:lnTo>
                    <a:lnTo>
                      <a:pt x="67" y="48"/>
                    </a:lnTo>
                    <a:lnTo>
                      <a:pt x="80" y="38"/>
                    </a:lnTo>
                    <a:lnTo>
                      <a:pt x="86" y="29"/>
                    </a:lnTo>
                    <a:lnTo>
                      <a:pt x="96" y="22"/>
                    </a:lnTo>
                    <a:lnTo>
                      <a:pt x="106" y="16"/>
                    </a:lnTo>
                    <a:lnTo>
                      <a:pt x="115" y="16"/>
                    </a:lnTo>
                    <a:lnTo>
                      <a:pt x="125" y="16"/>
                    </a:lnTo>
                    <a:lnTo>
                      <a:pt x="138" y="13"/>
                    </a:lnTo>
                    <a:lnTo>
                      <a:pt x="154" y="13"/>
                    </a:lnTo>
                    <a:lnTo>
                      <a:pt x="163" y="10"/>
                    </a:lnTo>
                    <a:lnTo>
                      <a:pt x="176" y="10"/>
                    </a:lnTo>
                    <a:lnTo>
                      <a:pt x="192" y="10"/>
                    </a:lnTo>
                    <a:lnTo>
                      <a:pt x="205" y="3"/>
                    </a:lnTo>
                    <a:lnTo>
                      <a:pt x="221" y="0"/>
                    </a:lnTo>
                    <a:lnTo>
                      <a:pt x="230" y="0"/>
                    </a:lnTo>
                    <a:lnTo>
                      <a:pt x="240" y="16"/>
                    </a:lnTo>
                  </a:path>
                </a:pathLst>
              </a:custGeom>
              <a:noFill/>
              <a:ln w="25400" cap="rnd" cmpd="sng">
                <a:solidFill>
                  <a:srgbClr val="00CC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0" name="Freeform 93" descr="Large confetti"/>
            <p:cNvSpPr>
              <a:spLocks/>
            </p:cNvSpPr>
            <p:nvPr/>
          </p:nvSpPr>
          <p:spPr bwMode="auto">
            <a:xfrm>
              <a:off x="2743200" y="3581400"/>
              <a:ext cx="1492250" cy="854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90" y="0"/>
                </a:cxn>
                <a:cxn ang="0">
                  <a:pos x="1390" y="442"/>
                </a:cxn>
                <a:cxn ang="0">
                  <a:pos x="0" y="442"/>
                </a:cxn>
                <a:cxn ang="0">
                  <a:pos x="0" y="0"/>
                </a:cxn>
              </a:cxnLst>
              <a:rect l="0" t="0" r="r" b="b"/>
              <a:pathLst>
                <a:path w="1391" h="443">
                  <a:moveTo>
                    <a:pt x="0" y="0"/>
                  </a:moveTo>
                  <a:lnTo>
                    <a:pt x="1390" y="0"/>
                  </a:lnTo>
                  <a:lnTo>
                    <a:pt x="1390" y="442"/>
                  </a:lnTo>
                  <a:lnTo>
                    <a:pt x="0" y="442"/>
                  </a:lnTo>
                  <a:lnTo>
                    <a:pt x="0" y="0"/>
                  </a:lnTo>
                </a:path>
              </a:pathLst>
            </a:custGeom>
            <a:pattFill prst="lgConfetti">
              <a:fgClr>
                <a:srgbClr val="CC9900"/>
              </a:fgClr>
              <a:bgClr>
                <a:schemeClr val="bg1"/>
              </a:bgClr>
            </a:patt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grpSp>
          <p:nvGrpSpPr>
            <p:cNvPr id="12" name="Group 38"/>
            <p:cNvGrpSpPr>
              <a:grpSpLocks/>
            </p:cNvGrpSpPr>
            <p:nvPr/>
          </p:nvGrpSpPr>
          <p:grpSpPr bwMode="auto">
            <a:xfrm>
              <a:off x="3849688" y="3473450"/>
              <a:ext cx="279400" cy="265113"/>
              <a:chOff x="1317" y="2714"/>
              <a:chExt cx="205" cy="185"/>
            </a:xfrm>
          </p:grpSpPr>
          <p:grpSp>
            <p:nvGrpSpPr>
              <p:cNvPr id="27" name="Group 39"/>
              <p:cNvGrpSpPr>
                <a:grpSpLocks/>
              </p:cNvGrpSpPr>
              <p:nvPr/>
            </p:nvGrpSpPr>
            <p:grpSpPr bwMode="auto">
              <a:xfrm>
                <a:off x="1317" y="2714"/>
                <a:ext cx="205" cy="185"/>
                <a:chOff x="1317" y="2714"/>
                <a:chExt cx="205" cy="185"/>
              </a:xfrm>
            </p:grpSpPr>
            <p:sp>
              <p:nvSpPr>
                <p:cNvPr id="29" name="Freeform 40"/>
                <p:cNvSpPr>
                  <a:spLocks/>
                </p:cNvSpPr>
                <p:nvPr/>
              </p:nvSpPr>
              <p:spPr bwMode="auto">
                <a:xfrm>
                  <a:off x="1317" y="2714"/>
                  <a:ext cx="83" cy="98"/>
                </a:xfrm>
                <a:custGeom>
                  <a:avLst/>
                  <a:gdLst/>
                  <a:ahLst/>
                  <a:cxnLst>
                    <a:cxn ang="0">
                      <a:pos x="0" y="97"/>
                    </a:cxn>
                    <a:cxn ang="0">
                      <a:pos x="21" y="23"/>
                    </a:cxn>
                    <a:cxn ang="0">
                      <a:pos x="82" y="0"/>
                    </a:cxn>
                  </a:cxnLst>
                  <a:rect l="0" t="0" r="r" b="b"/>
                  <a:pathLst>
                    <a:path w="83" h="98">
                      <a:moveTo>
                        <a:pt x="0" y="97"/>
                      </a:moveTo>
                      <a:lnTo>
                        <a:pt x="21" y="23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0" name="Freeform 41"/>
                <p:cNvSpPr>
                  <a:spLocks/>
                </p:cNvSpPr>
                <p:nvPr/>
              </p:nvSpPr>
              <p:spPr bwMode="auto">
                <a:xfrm>
                  <a:off x="1399" y="2714"/>
                  <a:ext cx="18" cy="185"/>
                </a:xfrm>
                <a:custGeom>
                  <a:avLst/>
                  <a:gdLst/>
                  <a:ahLst/>
                  <a:cxnLst>
                    <a:cxn ang="0">
                      <a:pos x="17" y="184"/>
                    </a:cxn>
                    <a:cxn ang="0">
                      <a:pos x="17" y="110"/>
                    </a:cxn>
                    <a:cxn ang="0">
                      <a:pos x="17" y="4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" h="185">
                      <a:moveTo>
                        <a:pt x="17" y="184"/>
                      </a:moveTo>
                      <a:lnTo>
                        <a:pt x="17" y="110"/>
                      </a:lnTo>
                      <a:lnTo>
                        <a:pt x="17" y="4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1" name="Freeform 42"/>
                <p:cNvSpPr>
                  <a:spLocks/>
                </p:cNvSpPr>
                <p:nvPr/>
              </p:nvSpPr>
              <p:spPr bwMode="auto">
                <a:xfrm>
                  <a:off x="1358" y="2737"/>
                  <a:ext cx="32" cy="149"/>
                </a:xfrm>
                <a:custGeom>
                  <a:avLst/>
                  <a:gdLst/>
                  <a:ahLst/>
                  <a:cxnLst>
                    <a:cxn ang="0">
                      <a:pos x="0" y="148"/>
                    </a:cxn>
                    <a:cxn ang="0">
                      <a:pos x="0" y="86"/>
                    </a:cxn>
                    <a:cxn ang="0">
                      <a:pos x="10" y="50"/>
                    </a:cxn>
                    <a:cxn ang="0">
                      <a:pos x="31" y="0"/>
                    </a:cxn>
                  </a:cxnLst>
                  <a:rect l="0" t="0" r="r" b="b"/>
                  <a:pathLst>
                    <a:path w="32" h="149">
                      <a:moveTo>
                        <a:pt x="0" y="148"/>
                      </a:moveTo>
                      <a:lnTo>
                        <a:pt x="0" y="86"/>
                      </a:lnTo>
                      <a:lnTo>
                        <a:pt x="10" y="50"/>
                      </a:lnTo>
                      <a:lnTo>
                        <a:pt x="31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2" name="Freeform 43"/>
                <p:cNvSpPr>
                  <a:spLocks/>
                </p:cNvSpPr>
                <p:nvPr/>
              </p:nvSpPr>
              <p:spPr bwMode="auto">
                <a:xfrm>
                  <a:off x="1389" y="2737"/>
                  <a:ext cx="92" cy="149"/>
                </a:xfrm>
                <a:custGeom>
                  <a:avLst/>
                  <a:gdLst/>
                  <a:ahLst/>
                  <a:cxnLst>
                    <a:cxn ang="0">
                      <a:pos x="91" y="148"/>
                    </a:cxn>
                    <a:cxn ang="0">
                      <a:pos x="80" y="86"/>
                    </a:cxn>
                    <a:cxn ang="0">
                      <a:pos x="60" y="50"/>
                    </a:cxn>
                    <a:cxn ang="0">
                      <a:pos x="40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2" h="149">
                      <a:moveTo>
                        <a:pt x="91" y="148"/>
                      </a:moveTo>
                      <a:lnTo>
                        <a:pt x="80" y="86"/>
                      </a:lnTo>
                      <a:lnTo>
                        <a:pt x="60" y="50"/>
                      </a:lnTo>
                      <a:lnTo>
                        <a:pt x="40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3" name="Freeform 44"/>
                <p:cNvSpPr>
                  <a:spLocks/>
                </p:cNvSpPr>
                <p:nvPr/>
              </p:nvSpPr>
              <p:spPr bwMode="auto">
                <a:xfrm>
                  <a:off x="1399" y="2714"/>
                  <a:ext cx="123" cy="172"/>
                </a:xfrm>
                <a:custGeom>
                  <a:avLst/>
                  <a:gdLst/>
                  <a:ahLst/>
                  <a:cxnLst>
                    <a:cxn ang="0">
                      <a:pos x="122" y="171"/>
                    </a:cxn>
                    <a:cxn ang="0">
                      <a:pos x="111" y="109"/>
                    </a:cxn>
                    <a:cxn ang="0">
                      <a:pos x="80" y="48"/>
                    </a:cxn>
                    <a:cxn ang="0">
                      <a:pos x="50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3" h="172">
                      <a:moveTo>
                        <a:pt x="122" y="171"/>
                      </a:moveTo>
                      <a:lnTo>
                        <a:pt x="111" y="109"/>
                      </a:lnTo>
                      <a:lnTo>
                        <a:pt x="80" y="48"/>
                      </a:lnTo>
                      <a:lnTo>
                        <a:pt x="50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28" name="Freeform 45"/>
              <p:cNvSpPr>
                <a:spLocks/>
              </p:cNvSpPr>
              <p:nvPr/>
            </p:nvSpPr>
            <p:spPr bwMode="auto">
              <a:xfrm>
                <a:off x="1450" y="2720"/>
                <a:ext cx="61" cy="24"/>
              </a:xfrm>
              <a:custGeom>
                <a:avLst/>
                <a:gdLst/>
                <a:ahLst/>
                <a:cxnLst>
                  <a:cxn ang="0">
                    <a:pos x="60" y="23"/>
                  </a:cxn>
                  <a:cxn ang="0">
                    <a:pos x="40" y="10"/>
                  </a:cxn>
                  <a:cxn ang="0">
                    <a:pos x="0" y="0"/>
                  </a:cxn>
                </a:cxnLst>
                <a:rect l="0" t="0" r="r" b="b"/>
                <a:pathLst>
                  <a:path w="61" h="24">
                    <a:moveTo>
                      <a:pt x="60" y="23"/>
                    </a:moveTo>
                    <a:lnTo>
                      <a:pt x="40" y="10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3" name="Group 16"/>
            <p:cNvGrpSpPr>
              <a:grpSpLocks/>
            </p:cNvGrpSpPr>
            <p:nvPr/>
          </p:nvGrpSpPr>
          <p:grpSpPr bwMode="auto">
            <a:xfrm>
              <a:off x="3159125" y="3429006"/>
              <a:ext cx="347663" cy="295485"/>
              <a:chOff x="810" y="2683"/>
              <a:chExt cx="255" cy="206"/>
            </a:xfrm>
          </p:grpSpPr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922" y="2683"/>
                <a:ext cx="17" cy="172"/>
              </a:xfrm>
              <a:custGeom>
                <a:avLst/>
                <a:gdLst/>
                <a:ahLst/>
                <a:cxnLst>
                  <a:cxn ang="0">
                    <a:pos x="16" y="171"/>
                  </a:cxn>
                  <a:cxn ang="0">
                    <a:pos x="16" y="109"/>
                  </a:cxn>
                  <a:cxn ang="0">
                    <a:pos x="16" y="48"/>
                  </a:cxn>
                  <a:cxn ang="0">
                    <a:pos x="0" y="0"/>
                  </a:cxn>
                </a:cxnLst>
                <a:rect l="0" t="0" r="r" b="b"/>
                <a:pathLst>
                  <a:path w="17" h="172">
                    <a:moveTo>
                      <a:pt x="16" y="171"/>
                    </a:moveTo>
                    <a:lnTo>
                      <a:pt x="16" y="109"/>
                    </a:lnTo>
                    <a:lnTo>
                      <a:pt x="16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22" name="Group 18"/>
              <p:cNvGrpSpPr>
                <a:grpSpLocks/>
              </p:cNvGrpSpPr>
              <p:nvPr/>
            </p:nvGrpSpPr>
            <p:grpSpPr bwMode="auto">
              <a:xfrm>
                <a:off x="810" y="2683"/>
                <a:ext cx="255" cy="206"/>
                <a:chOff x="810" y="2683"/>
                <a:chExt cx="255" cy="206"/>
              </a:xfrm>
            </p:grpSpPr>
            <p:sp>
              <p:nvSpPr>
                <p:cNvPr id="23" name="Freeform 19"/>
                <p:cNvSpPr>
                  <a:spLocks/>
                </p:cNvSpPr>
                <p:nvPr/>
              </p:nvSpPr>
              <p:spPr bwMode="auto">
                <a:xfrm>
                  <a:off x="810" y="2683"/>
                  <a:ext cx="113" cy="86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9" y="48"/>
                    </a:cxn>
                    <a:cxn ang="0">
                      <a:pos x="30" y="24"/>
                    </a:cxn>
                    <a:cxn ang="0">
                      <a:pos x="71" y="12"/>
                    </a:cxn>
                    <a:cxn ang="0">
                      <a:pos x="112" y="0"/>
                    </a:cxn>
                  </a:cxnLst>
                  <a:rect l="0" t="0" r="r" b="b"/>
                  <a:pathLst>
                    <a:path w="113" h="86">
                      <a:moveTo>
                        <a:pt x="0" y="85"/>
                      </a:moveTo>
                      <a:lnTo>
                        <a:pt x="9" y="48"/>
                      </a:lnTo>
                      <a:lnTo>
                        <a:pt x="30" y="24"/>
                      </a:lnTo>
                      <a:lnTo>
                        <a:pt x="71" y="12"/>
                      </a:lnTo>
                      <a:lnTo>
                        <a:pt x="112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4" name="Freeform 20"/>
                <p:cNvSpPr>
                  <a:spLocks/>
                </p:cNvSpPr>
                <p:nvPr/>
              </p:nvSpPr>
              <p:spPr bwMode="auto">
                <a:xfrm>
                  <a:off x="851" y="2720"/>
                  <a:ext cx="52" cy="160"/>
                </a:xfrm>
                <a:custGeom>
                  <a:avLst/>
                  <a:gdLst/>
                  <a:ahLst/>
                  <a:cxnLst>
                    <a:cxn ang="0">
                      <a:pos x="0" y="159"/>
                    </a:cxn>
                    <a:cxn ang="0">
                      <a:pos x="0" y="97"/>
                    </a:cxn>
                    <a:cxn ang="0">
                      <a:pos x="9" y="48"/>
                    </a:cxn>
                    <a:cxn ang="0">
                      <a:pos x="30" y="11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52" h="160">
                      <a:moveTo>
                        <a:pt x="0" y="159"/>
                      </a:moveTo>
                      <a:lnTo>
                        <a:pt x="0" y="97"/>
                      </a:lnTo>
                      <a:lnTo>
                        <a:pt x="9" y="48"/>
                      </a:lnTo>
                      <a:lnTo>
                        <a:pt x="30" y="11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5" name="Freeform 21"/>
                <p:cNvSpPr>
                  <a:spLocks/>
                </p:cNvSpPr>
                <p:nvPr/>
              </p:nvSpPr>
              <p:spPr bwMode="auto">
                <a:xfrm>
                  <a:off x="902" y="2720"/>
                  <a:ext cx="127" cy="169"/>
                </a:xfrm>
                <a:custGeom>
                  <a:avLst/>
                  <a:gdLst/>
                  <a:ahLst/>
                  <a:cxnLst>
                    <a:cxn ang="0">
                      <a:pos x="91" y="122"/>
                    </a:cxn>
                    <a:cxn ang="0">
                      <a:pos x="80" y="72"/>
                    </a:cxn>
                    <a:cxn ang="0">
                      <a:pos x="60" y="36"/>
                    </a:cxn>
                    <a:cxn ang="0">
                      <a:pos x="40" y="1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2" h="123">
                      <a:moveTo>
                        <a:pt x="91" y="122"/>
                      </a:moveTo>
                      <a:lnTo>
                        <a:pt x="80" y="72"/>
                      </a:lnTo>
                      <a:lnTo>
                        <a:pt x="60" y="36"/>
                      </a:lnTo>
                      <a:lnTo>
                        <a:pt x="40" y="1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6" name="Freeform 22"/>
                <p:cNvSpPr>
                  <a:spLocks/>
                </p:cNvSpPr>
                <p:nvPr/>
              </p:nvSpPr>
              <p:spPr bwMode="auto">
                <a:xfrm>
                  <a:off x="922" y="2683"/>
                  <a:ext cx="143" cy="172"/>
                </a:xfrm>
                <a:custGeom>
                  <a:avLst/>
                  <a:gdLst/>
                  <a:ahLst/>
                  <a:cxnLst>
                    <a:cxn ang="0">
                      <a:pos x="142" y="171"/>
                    </a:cxn>
                    <a:cxn ang="0">
                      <a:pos x="131" y="109"/>
                    </a:cxn>
                    <a:cxn ang="0">
                      <a:pos x="101" y="48"/>
                    </a:cxn>
                    <a:cxn ang="0">
                      <a:pos x="51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43" h="172">
                      <a:moveTo>
                        <a:pt x="142" y="171"/>
                      </a:moveTo>
                      <a:lnTo>
                        <a:pt x="131" y="109"/>
                      </a:lnTo>
                      <a:lnTo>
                        <a:pt x="101" y="48"/>
                      </a:lnTo>
                      <a:lnTo>
                        <a:pt x="51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  <p:sp>
          <p:nvSpPr>
            <p:cNvPr id="16" name="Rectangle 37"/>
            <p:cNvSpPr>
              <a:spLocks noChangeArrowheads="1"/>
            </p:cNvSpPr>
            <p:nvPr/>
          </p:nvSpPr>
          <p:spPr bwMode="auto">
            <a:xfrm>
              <a:off x="4375489" y="3759200"/>
              <a:ext cx="1233061" cy="274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600" b="1" dirty="0" smtClean="0">
                  <a:solidFill>
                    <a:srgbClr val="FF0000"/>
                  </a:solidFill>
                </a:rPr>
                <a:t>SUBSIDENCE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Rectangle 37"/>
            <p:cNvSpPr>
              <a:spLocks noChangeArrowheads="1"/>
            </p:cNvSpPr>
            <p:nvPr/>
          </p:nvSpPr>
          <p:spPr bwMode="auto">
            <a:xfrm>
              <a:off x="4186047" y="3039004"/>
              <a:ext cx="1492003" cy="274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600" b="1" dirty="0" smtClean="0">
                  <a:solidFill>
                    <a:srgbClr val="FF0000"/>
                  </a:solidFill>
                </a:rPr>
                <a:t>SEA LEVEL RISE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Rectangle 37"/>
            <p:cNvSpPr>
              <a:spLocks noChangeArrowheads="1"/>
            </p:cNvSpPr>
            <p:nvPr/>
          </p:nvSpPr>
          <p:spPr bwMode="auto">
            <a:xfrm>
              <a:off x="4336318" y="4714875"/>
              <a:ext cx="1103123" cy="274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600" b="1" dirty="0" smtClean="0">
                  <a:solidFill>
                    <a:srgbClr val="FF0000"/>
                  </a:solidFill>
                </a:rPr>
                <a:t>TECTONICS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5400000" flipH="1" flipV="1">
              <a:off x="3958241" y="3183138"/>
              <a:ext cx="457200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3995547" y="3949700"/>
              <a:ext cx="685800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5" name="Straight Arrow Connector 64"/>
          <p:cNvCxnSpPr/>
          <p:nvPr/>
        </p:nvCxnSpPr>
        <p:spPr>
          <a:xfrm flipH="1">
            <a:off x="2339408" y="2471489"/>
            <a:ext cx="1209707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37"/>
          <p:cNvSpPr>
            <a:spLocks noChangeArrowheads="1"/>
          </p:cNvSpPr>
          <p:nvPr/>
        </p:nvSpPr>
        <p:spPr bwMode="auto">
          <a:xfrm>
            <a:off x="2130053" y="2107691"/>
            <a:ext cx="1679947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River Sediment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7" name="Rectangle 214"/>
          <p:cNvSpPr>
            <a:spLocks noChangeArrowheads="1"/>
          </p:cNvSpPr>
          <p:nvPr/>
        </p:nvSpPr>
        <p:spPr bwMode="auto">
          <a:xfrm>
            <a:off x="377453" y="1456287"/>
            <a:ext cx="1842620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PLANT MATTER </a:t>
            </a:r>
          </a:p>
          <a:p>
            <a:pPr eaLnBrk="0" hangingPunct="0"/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ACCUMULATION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371600" y="68759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</a:rPr>
              <a:t>Why is Miss delta sinking?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6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3" name="Picture 33" descr="C:\Users\Man.Man-PC\Desktop\Dropbox\Barrier_CrossShore\Paper1_Linear\Figures\Fig14to16_PhaseDiagrams\Fig17_BasementSlope_PhaseDiagram\GROUP_B_n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8" y="943402"/>
            <a:ext cx="6690382" cy="478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066800" y="53752"/>
            <a:ext cx="7467600" cy="78296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9pPr>
          </a:lstStyle>
          <a:p>
            <a:r>
              <a:rPr lang="es-ES" dirty="0" err="1" smtClean="0">
                <a:solidFill>
                  <a:srgbClr val="0070C0"/>
                </a:solidFill>
              </a:rPr>
              <a:t>Sensitivity</a:t>
            </a:r>
            <a:r>
              <a:rPr lang="es-ES" dirty="0" smtClean="0">
                <a:solidFill>
                  <a:srgbClr val="0070C0"/>
                </a:solidFill>
              </a:rPr>
              <a:t> </a:t>
            </a:r>
            <a:r>
              <a:rPr lang="es-ES" dirty="0" err="1" smtClean="0">
                <a:solidFill>
                  <a:srgbClr val="0070C0"/>
                </a:solidFill>
              </a:rPr>
              <a:t>to</a:t>
            </a:r>
            <a:r>
              <a:rPr lang="es-ES" dirty="0" smtClean="0">
                <a:solidFill>
                  <a:srgbClr val="0070C0"/>
                </a:solidFill>
              </a:rPr>
              <a:t> </a:t>
            </a:r>
            <a:r>
              <a:rPr lang="es-ES" dirty="0" err="1" smtClean="0">
                <a:solidFill>
                  <a:srgbClr val="0070C0"/>
                </a:solidFill>
              </a:rPr>
              <a:t>mainlad</a:t>
            </a:r>
            <a:r>
              <a:rPr lang="es-ES" dirty="0" smtClean="0">
                <a:solidFill>
                  <a:srgbClr val="0070C0"/>
                </a:solidFill>
              </a:rPr>
              <a:t> </a:t>
            </a:r>
            <a:r>
              <a:rPr lang="es-ES" dirty="0" err="1" smtClean="0">
                <a:solidFill>
                  <a:srgbClr val="0070C0"/>
                </a:solidFill>
              </a:rPr>
              <a:t>slope</a:t>
            </a:r>
            <a:r>
              <a:rPr lang="es-ES" dirty="0" smtClean="0">
                <a:solidFill>
                  <a:srgbClr val="0070C0"/>
                </a:solidFill>
              </a:rPr>
              <a:t> (</a:t>
            </a:r>
            <a:r>
              <a:rPr lang="es-ES" dirty="0" smtClean="0">
                <a:solidFill>
                  <a:srgbClr val="0070C0"/>
                </a:solidFill>
                <a:latin typeface="Symbol" pitchFamily="18" charset="2"/>
              </a:rPr>
              <a:t>b</a:t>
            </a:r>
            <a:r>
              <a:rPr lang="es-ES" dirty="0" smtClean="0">
                <a:solidFill>
                  <a:srgbClr val="0070C0"/>
                </a:solidFill>
              </a:rPr>
              <a:t>)</a:t>
            </a:r>
            <a:endParaRPr lang="es-ES" dirty="0">
              <a:solidFill>
                <a:srgbClr val="0070C0"/>
              </a:solidFill>
            </a:endParaRPr>
          </a:p>
        </p:txBody>
      </p:sp>
      <p:pic>
        <p:nvPicPr>
          <p:cNvPr id="14" name="Picture 13" descr="C:\Users\jpc\Dropbox\Barrier_CrossShore\Paper1_Linear\PPT\FiguresIllustrator\Fig5_Sketch_FeedBacks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740" y="5387852"/>
            <a:ext cx="2340260" cy="144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93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6471410"/>
              </p:ext>
            </p:extLst>
          </p:nvPr>
        </p:nvGraphicFramePr>
        <p:xfrm>
          <a:off x="304800" y="4095099"/>
          <a:ext cx="1034716" cy="629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119" name="Equation" r:id="rId3" imgW="647640" imgH="393480" progId="Equation.3">
                  <p:embed/>
                </p:oleObj>
              </mc:Choice>
              <mc:Fallback>
                <p:oleObj name="Equation" r:id="rId3" imgW="6476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095099"/>
                        <a:ext cx="1034716" cy="6293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9803433"/>
              </p:ext>
            </p:extLst>
          </p:nvPr>
        </p:nvGraphicFramePr>
        <p:xfrm>
          <a:off x="304800" y="4772025"/>
          <a:ext cx="238442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120" name="Equation" r:id="rId5" imgW="1434960" imgH="419040" progId="Equation.3">
                  <p:embed/>
                </p:oleObj>
              </mc:Choice>
              <mc:Fallback>
                <p:oleObj name="Equation" r:id="rId5" imgW="14349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772025"/>
                        <a:ext cx="238442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343400" y="4114800"/>
            <a:ext cx="480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O</a:t>
            </a:r>
            <a:r>
              <a:rPr lang="en-US" dirty="0" smtClean="0"/>
              <a:t> = Organic mater accumulation</a:t>
            </a:r>
          </a:p>
          <a:p>
            <a:r>
              <a:rPr lang="en-US" b="1" i="1" dirty="0" err="1" smtClean="0">
                <a:solidFill>
                  <a:srgbClr val="FF0000"/>
                </a:solidFill>
              </a:rPr>
              <a:t>Fm</a:t>
            </a:r>
            <a:r>
              <a:rPr lang="en-US" dirty="0" smtClean="0"/>
              <a:t> = Sediment exchange between the marshes and the lagoon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E</a:t>
            </a:r>
            <a:r>
              <a:rPr lang="en-US" dirty="0" smtClean="0"/>
              <a:t> = Marsh net erosion driven by wind waves in the lagoon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Fc</a:t>
            </a:r>
            <a:r>
              <a:rPr lang="en-US" dirty="0" smtClean="0"/>
              <a:t> = Sediment exchange between the lagoon and the open ocean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48400" y="2057400"/>
            <a:ext cx="2438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Mariotti</a:t>
            </a:r>
            <a:r>
              <a:rPr lang="en-US" dirty="0" smtClean="0">
                <a:solidFill>
                  <a:srgbClr val="0070C0"/>
                </a:solidFill>
              </a:rPr>
              <a:t> and </a:t>
            </a:r>
            <a:r>
              <a:rPr lang="en-US" dirty="0" err="1" smtClean="0">
                <a:solidFill>
                  <a:srgbClr val="0070C0"/>
                </a:solidFill>
              </a:rPr>
              <a:t>Carr</a:t>
            </a:r>
            <a:r>
              <a:rPr lang="en-US" dirty="0" smtClean="0">
                <a:solidFill>
                  <a:srgbClr val="0070C0"/>
                </a:solidFill>
              </a:rPr>
              <a:t> 2014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00200" y="53752"/>
            <a:ext cx="6324600" cy="78296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9pPr>
          </a:lstStyle>
          <a:p>
            <a:r>
              <a:rPr lang="es-ES" dirty="0" err="1" smtClean="0">
                <a:solidFill>
                  <a:srgbClr val="0070C0"/>
                </a:solidFill>
              </a:rPr>
              <a:t>Marsh</a:t>
            </a:r>
            <a:r>
              <a:rPr lang="es-ES" dirty="0" smtClean="0">
                <a:solidFill>
                  <a:srgbClr val="0070C0"/>
                </a:solidFill>
              </a:rPr>
              <a:t> – </a:t>
            </a:r>
            <a:r>
              <a:rPr lang="es-ES" dirty="0" err="1" smtClean="0">
                <a:solidFill>
                  <a:srgbClr val="0070C0"/>
                </a:solidFill>
              </a:rPr>
              <a:t>Lagoon</a:t>
            </a:r>
            <a:r>
              <a:rPr lang="es-ES" dirty="0" smtClean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M</a:t>
            </a:r>
            <a:r>
              <a:rPr lang="es-ES" dirty="0" err="1" smtClean="0">
                <a:solidFill>
                  <a:srgbClr val="0070C0"/>
                </a:solidFill>
              </a:rPr>
              <a:t>odel</a:t>
            </a:r>
            <a:endParaRPr lang="es-ES" dirty="0">
              <a:solidFill>
                <a:srgbClr val="0070C0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620001"/>
              </p:ext>
            </p:extLst>
          </p:nvPr>
        </p:nvGraphicFramePr>
        <p:xfrm>
          <a:off x="287337" y="5524500"/>
          <a:ext cx="3903663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121" name="Equation" r:id="rId7" imgW="2349360" imgH="469800" progId="Equation.3">
                  <p:embed/>
                </p:oleObj>
              </mc:Choice>
              <mc:Fallback>
                <p:oleObj name="Equation" r:id="rId7" imgW="23493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7" y="5524500"/>
                        <a:ext cx="3903663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7641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59436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7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6" name="Picture 2" descr="C:\Users\jt14\Dropbox\PPT\MSU_AprilSeminar_2015\Barrier&amp;Marsh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5" y="4338638"/>
            <a:ext cx="9097285" cy="229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343400" y="1676400"/>
            <a:ext cx="8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+</a:t>
            </a:r>
            <a:endParaRPr lang="en-US" sz="8800" dirty="0"/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753" y="1639888"/>
            <a:ext cx="3882047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58" name="Picture 2" descr="C:\Users\jt14\Dropbox\Conferences&amp;meetings&amp;presentations\GSA2015\PPT\BarrierModel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5" y="1346341"/>
            <a:ext cx="4112995" cy="188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019800" y="3269017"/>
            <a:ext cx="2438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Mariotti</a:t>
            </a:r>
            <a:r>
              <a:rPr lang="en-US" dirty="0" smtClean="0">
                <a:solidFill>
                  <a:srgbClr val="0070C0"/>
                </a:solidFill>
              </a:rPr>
              <a:t> and </a:t>
            </a:r>
            <a:r>
              <a:rPr lang="en-US" dirty="0" err="1" smtClean="0">
                <a:solidFill>
                  <a:srgbClr val="0070C0"/>
                </a:solidFill>
              </a:rPr>
              <a:t>Carr</a:t>
            </a:r>
            <a:r>
              <a:rPr lang="en-US" dirty="0" smtClean="0">
                <a:solidFill>
                  <a:srgbClr val="0070C0"/>
                </a:solidFill>
              </a:rPr>
              <a:t> 2014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5924" y="3269017"/>
            <a:ext cx="341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Lorenzo-</a:t>
            </a:r>
            <a:r>
              <a:rPr lang="en-US" dirty="0" err="1" smtClean="0">
                <a:solidFill>
                  <a:srgbClr val="0070C0"/>
                </a:solidFill>
              </a:rPr>
              <a:t>Trueba</a:t>
            </a:r>
            <a:r>
              <a:rPr lang="en-US" dirty="0" smtClean="0">
                <a:solidFill>
                  <a:srgbClr val="0070C0"/>
                </a:solidFill>
              </a:rPr>
              <a:t> and Ashton, 2014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287" y="228600"/>
            <a:ext cx="91478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Coupled Barrier-Marsh-Lagoon system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65884" y="6400800"/>
            <a:ext cx="376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Lorenzo-</a:t>
            </a:r>
            <a:r>
              <a:rPr lang="en-US" dirty="0" err="1" smtClean="0">
                <a:solidFill>
                  <a:srgbClr val="0070C0"/>
                </a:solidFill>
              </a:rPr>
              <a:t>Trueba</a:t>
            </a:r>
            <a:r>
              <a:rPr lang="en-US" dirty="0" smtClean="0">
                <a:solidFill>
                  <a:srgbClr val="0070C0"/>
                </a:solidFill>
              </a:rPr>
              <a:t> and </a:t>
            </a:r>
            <a:r>
              <a:rPr lang="en-US" dirty="0" err="1" smtClean="0">
                <a:solidFill>
                  <a:srgbClr val="0070C0"/>
                </a:solidFill>
              </a:rPr>
              <a:t>Mariotti</a:t>
            </a:r>
            <a:r>
              <a:rPr lang="en-US" dirty="0" smtClean="0">
                <a:solidFill>
                  <a:srgbClr val="0070C0"/>
                </a:solidFill>
              </a:rPr>
              <a:t>, 2014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5400000">
            <a:off x="4344025" y="3201025"/>
            <a:ext cx="8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=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32326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2" name="Picture 2" descr="C:\Users\jt14\Dropbox\PPT\MSU_AprilSeminar_2015\Barrier&amp;Marshes_ResultLago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620000" cy="628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76800" y="3733800"/>
            <a:ext cx="411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 response strongly depends on lagoon geometry.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arrows on the side of the plot point at the bottom of the lagoon at the end of the run to highlight the change in lagoon depth in each case.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7284" y="0"/>
            <a:ext cx="376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Lorenzo-</a:t>
            </a:r>
            <a:r>
              <a:rPr lang="en-US" dirty="0" err="1" smtClean="0">
                <a:solidFill>
                  <a:srgbClr val="0070C0"/>
                </a:solidFill>
              </a:rPr>
              <a:t>Trueba</a:t>
            </a:r>
            <a:r>
              <a:rPr lang="en-US" dirty="0" smtClean="0">
                <a:solidFill>
                  <a:srgbClr val="0070C0"/>
                </a:solidFill>
              </a:rPr>
              <a:t> and </a:t>
            </a:r>
            <a:r>
              <a:rPr lang="en-US" dirty="0" err="1" smtClean="0">
                <a:solidFill>
                  <a:srgbClr val="0070C0"/>
                </a:solidFill>
              </a:rPr>
              <a:t>Mariotti</a:t>
            </a:r>
            <a:r>
              <a:rPr lang="en-US" dirty="0" smtClean="0">
                <a:solidFill>
                  <a:srgbClr val="0070C0"/>
                </a:solidFill>
              </a:rPr>
              <a:t>, 2014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48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8" name="Picture 2" descr="C:\Users\jt14\Dropbox\PPT\MSU_AprilSeminar_2015\Barrier&amp;Marshes_ResultFinesConcent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7142"/>
            <a:ext cx="7315200" cy="608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76800" y="3733800"/>
            <a:ext cx="411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 response strongly depends on the rates </a:t>
            </a: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sediment exchange with the open sea</a:t>
            </a:r>
            <a:r>
              <a:rPr lang="en-GB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arrows on the side of the plot point at the bottom of the lagoon at the end of the run to highlight the change in lagoon depth in each case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03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Future Work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1143000"/>
            <a:ext cx="8229600" cy="19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u="sng" dirty="0" smtClean="0"/>
              <a:t>Future model extensions</a:t>
            </a:r>
            <a:r>
              <a:rPr lang="en-US" sz="2400" dirty="0" smtClean="0"/>
              <a:t>:</a:t>
            </a:r>
          </a:p>
          <a:p>
            <a:pPr marL="457200" indent="-457200">
              <a:buFont typeface="Symbol" pitchFamily="18" charset="2"/>
              <a:buAutoNum type="arabicParenR"/>
            </a:pPr>
            <a:r>
              <a:rPr lang="en-US" sz="2400" dirty="0"/>
              <a:t>Coupling Along- and </a:t>
            </a:r>
            <a:r>
              <a:rPr lang="en-US" sz="2400" dirty="0" smtClean="0"/>
              <a:t>Cross-shore components</a:t>
            </a:r>
            <a:endParaRPr lang="en-US" sz="2400" dirty="0"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en-US" sz="2400" dirty="0" smtClean="0">
                <a:cs typeface="Arial" panose="020B0604020202020204" pitchFamily="34" charset="0"/>
              </a:rPr>
              <a:t>Incorporate human activities such as beach nourishment practices</a:t>
            </a:r>
          </a:p>
          <a:p>
            <a:pPr marL="457200" indent="-457200">
              <a:buAutoNum type="arabicParenR"/>
            </a:pPr>
            <a:r>
              <a:rPr lang="en-US" sz="2400" dirty="0" smtClean="0">
                <a:cs typeface="Arial" panose="020B0604020202020204" pitchFamily="34" charset="0"/>
              </a:rPr>
              <a:t>Allow for changes in the intensity and frequency of storms</a:t>
            </a:r>
          </a:p>
          <a:p>
            <a:pPr marL="457200" indent="-457200">
              <a:buAutoNum type="arabicParenR"/>
            </a:pPr>
            <a:r>
              <a:rPr lang="en-US" sz="2400" dirty="0">
                <a:cs typeface="Arial" panose="020B0604020202020204" pitchFamily="34" charset="0"/>
              </a:rPr>
              <a:t>e</a:t>
            </a:r>
            <a:r>
              <a:rPr lang="en-US" sz="2400" dirty="0" smtClean="0">
                <a:cs typeface="Arial" panose="020B0604020202020204" pitchFamily="34" charset="0"/>
              </a:rPr>
              <a:t>tc.</a:t>
            </a:r>
          </a:p>
          <a:p>
            <a:pPr marL="457200" indent="-457200">
              <a:buAutoNum type="arabicParenR"/>
            </a:pPr>
            <a:endParaRPr lang="en-US" sz="2400" dirty="0" smtClean="0"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4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4" name="Picture 2" descr="C:\Users\jpc\Dropbox\PPTinterview\Figures\beachNourishment_NewJersey2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82237"/>
            <a:ext cx="4003635" cy="267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67400" y="3832519"/>
            <a:ext cx="1997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/>
              <a:t>Ocean</a:t>
            </a:r>
            <a:r>
              <a:rPr lang="es-ES" sz="1600" dirty="0" smtClean="0"/>
              <a:t> City, NJ 2007</a:t>
            </a:r>
            <a:endParaRPr lang="es-ES" sz="1600" dirty="0"/>
          </a:p>
        </p:txBody>
      </p:sp>
      <p:pic>
        <p:nvPicPr>
          <p:cNvPr id="387074" name="Picture 2" descr="C:\Users\jt14\Dropbox\USF_Fall2015\PPT\Images\Alongshore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" y="4279900"/>
            <a:ext cx="5416550" cy="24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95400" y="4004846"/>
            <a:ext cx="30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/>
              <a:t>Ashton</a:t>
            </a:r>
            <a:r>
              <a:rPr lang="es-ES" sz="1600" dirty="0" smtClean="0"/>
              <a:t> and Lorenzo-Trueba 2015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400126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0" y="685800"/>
            <a:ext cx="84582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70C0"/>
                </a:solidFill>
              </a:rPr>
              <a:t>Thanks for listening</a:t>
            </a: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r>
              <a:rPr lang="en-US" b="1" dirty="0" smtClean="0">
                <a:solidFill>
                  <a:srgbClr val="0070C0"/>
                </a:solidFill>
              </a:rPr>
              <a:t>Questions?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3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743200"/>
          </a:xfrm>
        </p:spPr>
        <p:txBody>
          <a:bodyPr/>
          <a:lstStyle/>
          <a:p>
            <a:r>
              <a:rPr lang="en-US" dirty="0"/>
              <a:t>These results do not aim at specifically reproducing the evolution of any particular barrier/deltaic </a:t>
            </a:r>
            <a:r>
              <a:rPr lang="en-US" dirty="0" smtClean="0"/>
              <a:t>system.</a:t>
            </a:r>
          </a:p>
          <a:p>
            <a:r>
              <a:rPr lang="en-US" dirty="0" smtClean="0"/>
              <a:t>Simple </a:t>
            </a:r>
            <a:r>
              <a:rPr lang="en-US" dirty="0"/>
              <a:t>models as tools for thinking clearly and </a:t>
            </a:r>
            <a:r>
              <a:rPr lang="en-US" dirty="0" smtClean="0"/>
              <a:t>rigorously</a:t>
            </a:r>
          </a:p>
        </p:txBody>
      </p:sp>
    </p:spTree>
    <p:extLst>
      <p:ext uri="{BB962C8B-B14F-4D97-AF65-F5344CB8AC3E}">
        <p14:creationId xmlns:p14="http://schemas.microsoft.com/office/powerpoint/2010/main" val="320998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89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Coupling Along- and Cross-shore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Local overwash distorts the shoreline</a:t>
            </a:r>
          </a:p>
          <a:p>
            <a:r>
              <a:rPr lang="en-US" dirty="0" smtClean="0"/>
              <a:t>Alongshore transport gradients fill the hole</a:t>
            </a:r>
          </a:p>
          <a:p>
            <a:r>
              <a:rPr lang="en-US" dirty="0" smtClean="0"/>
              <a:t>Neighboring shoreline erodes</a:t>
            </a:r>
          </a:p>
          <a:p>
            <a:r>
              <a:rPr lang="en-US" dirty="0" smtClean="0"/>
              <a:t>Neighboring shoreline begins </a:t>
            </a:r>
            <a:r>
              <a:rPr lang="en-US" dirty="0" err="1" smtClean="0"/>
              <a:t>overwashing</a:t>
            </a:r>
            <a:r>
              <a:rPr lang="en-US" dirty="0" smtClean="0"/>
              <a:t>?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owfig_d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712" y="1306285"/>
            <a:ext cx="4223472" cy="484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0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943600" y="3349823"/>
            <a:ext cx="2133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Delft 3D - Edmonds 2012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200400" y="1828800"/>
            <a:ext cx="327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Rule-based Cellular Delta Model</a:t>
            </a:r>
          </a:p>
          <a:p>
            <a:r>
              <a:rPr lang="en-US" sz="1400" dirty="0" smtClean="0">
                <a:latin typeface="Calibri" pitchFamily="34" charset="0"/>
              </a:rPr>
              <a:t>(Man Liang et al., CSDMS spotlight 2012)</a:t>
            </a:r>
            <a:endParaRPr lang="en-US" sz="1400" dirty="0">
              <a:latin typeface="Calibri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81000" y="6477000"/>
            <a:ext cx="83820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/>
        </p:nvSpPr>
        <p:spPr>
          <a:xfrm>
            <a:off x="381000" y="609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Complexity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9025" name="Picture 1" descr="C:\Users\egroj\Documents\My Documents\MINNEAPOLIS\RESEARCH\PhDefense\Thesis\PPT\Figures\DeltaMan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362200"/>
            <a:ext cx="2295921" cy="2747679"/>
          </a:xfrm>
          <a:prstGeom prst="rect">
            <a:avLst/>
          </a:prstGeom>
          <a:noFill/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228600" y="1216223"/>
            <a:ext cx="23241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Lorenzo-</a:t>
            </a:r>
            <a:r>
              <a:rPr lang="en-US" sz="1400" dirty="0" err="1" smtClean="0">
                <a:latin typeface="Calibri" pitchFamily="34" charset="0"/>
              </a:rPr>
              <a:t>Trueba</a:t>
            </a:r>
            <a:r>
              <a:rPr lang="en-US" sz="1400" dirty="0" smtClean="0">
                <a:latin typeface="Calibri" pitchFamily="34" charset="0"/>
              </a:rPr>
              <a:t> et al. 2012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9pPr>
          </a:lstStyle>
          <a:p>
            <a:pPr algn="ctr"/>
            <a:r>
              <a:rPr lang="es-ES" sz="4000" dirty="0" err="1" smtClean="0">
                <a:solidFill>
                  <a:srgbClr val="0070C0"/>
                </a:solidFill>
              </a:rPr>
              <a:t>Numerical</a:t>
            </a:r>
            <a:r>
              <a:rPr lang="es-ES" sz="4000" dirty="0" smtClean="0">
                <a:solidFill>
                  <a:srgbClr val="0070C0"/>
                </a:solidFill>
              </a:rPr>
              <a:t> </a:t>
            </a:r>
            <a:r>
              <a:rPr lang="es-ES" sz="4000" dirty="0" err="1" smtClean="0">
                <a:solidFill>
                  <a:srgbClr val="0070C0"/>
                </a:solidFill>
              </a:rPr>
              <a:t>Modeling</a:t>
            </a:r>
            <a:r>
              <a:rPr lang="es-ES" sz="4000" dirty="0" smtClean="0">
                <a:solidFill>
                  <a:srgbClr val="0070C0"/>
                </a:solidFill>
              </a:rPr>
              <a:t> of </a:t>
            </a:r>
            <a:r>
              <a:rPr lang="es-ES" sz="4000" dirty="0" err="1" smtClean="0">
                <a:solidFill>
                  <a:srgbClr val="0070C0"/>
                </a:solidFill>
              </a:rPr>
              <a:t>River</a:t>
            </a:r>
            <a:r>
              <a:rPr lang="es-ES" sz="4000" dirty="0" smtClean="0">
                <a:solidFill>
                  <a:srgbClr val="0070C0"/>
                </a:solidFill>
              </a:rPr>
              <a:t> Deltas</a:t>
            </a:r>
            <a:endParaRPr lang="es-ES" sz="4000" dirty="0">
              <a:solidFill>
                <a:srgbClr val="0070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010799"/>
            <a:ext cx="30395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/>
              <a:t>Key Ingredients</a:t>
            </a:r>
            <a:r>
              <a:rPr lang="en-US" dirty="0" smtClean="0"/>
              <a:t>:</a:t>
            </a:r>
          </a:p>
          <a:p>
            <a:pPr marL="342900" indent="-342900">
              <a:buAutoNum type="arabicPeriod"/>
            </a:pPr>
            <a:r>
              <a:rPr lang="en-US" dirty="0" smtClean="0"/>
              <a:t>Mass conservation</a:t>
            </a:r>
          </a:p>
          <a:p>
            <a:pPr marL="342900" indent="-342900">
              <a:buAutoNum type="arabicPeriod"/>
            </a:pPr>
            <a:r>
              <a:rPr lang="en-US" dirty="0" smtClean="0"/>
              <a:t>Maintain geometric shape </a:t>
            </a:r>
          </a:p>
        </p:txBody>
      </p:sp>
      <p:pic>
        <p:nvPicPr>
          <p:cNvPr id="385026" name="Picture 2" descr="C:\Users\jt14\Dropbox\USF_Fall2015\PPT\Images\Edmonds20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98" y="3733800"/>
            <a:ext cx="4036402" cy="253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Jorge\Dropbox\ResearchIdeas\VideosDeltaEvolution\InterviewCCU\noS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100664" cy="244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66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2" descr="C:\Users\jt14\Dropbox\CoupledModel_mine\Figures\Fig_BackBarrierOverwashPartitioning_n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8763000" cy="234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jt14\Dropbox\CoupledModel_mine\Figures\Fig4_DeficitVolume_Marshes&amp;NoMarshe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104275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689" name="Picture 1" descr="C:\Users\jt14\Dropbox\PPT\CoastalSediments2015\barrier-island-overwash1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286250"/>
            <a:ext cx="3810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61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5873" y="4114800"/>
            <a:ext cx="4811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Assuming linear Airy wave theory</a:t>
            </a:r>
            <a:r>
              <a:rPr lang="en-US" sz="2400" dirty="0" smtClean="0"/>
              <a:t> :</a:t>
            </a:r>
            <a:endParaRPr lang="en-US" sz="24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209800" y="53752"/>
            <a:ext cx="6400800" cy="78296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9pPr>
          </a:lstStyle>
          <a:p>
            <a:r>
              <a:rPr lang="es-ES" dirty="0" err="1" smtClean="0">
                <a:solidFill>
                  <a:srgbClr val="0070C0"/>
                </a:solidFill>
              </a:rPr>
              <a:t>Shoreface</a:t>
            </a:r>
            <a:r>
              <a:rPr lang="es-ES" dirty="0" smtClean="0">
                <a:solidFill>
                  <a:srgbClr val="0070C0"/>
                </a:solidFill>
              </a:rPr>
              <a:t> Response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00" y="17526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Assuming shallow water</a:t>
            </a:r>
            <a:r>
              <a:rPr lang="en-US" sz="2400" dirty="0" smtClean="0"/>
              <a:t> :</a:t>
            </a:r>
            <a:endParaRPr lang="en-US" sz="24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6313362"/>
              </p:ext>
            </p:extLst>
          </p:nvPr>
        </p:nvGraphicFramePr>
        <p:xfrm>
          <a:off x="457200" y="2209800"/>
          <a:ext cx="276066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131" name="Equation" r:id="rId4" imgW="1612800" imgH="482400" progId="Equation.3">
                  <p:embed/>
                </p:oleObj>
              </mc:Choice>
              <mc:Fallback>
                <p:oleObj name="Equation" r:id="rId4" imgW="16128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209800"/>
                        <a:ext cx="2760662" cy="838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901499"/>
              </p:ext>
            </p:extLst>
          </p:nvPr>
        </p:nvGraphicFramePr>
        <p:xfrm>
          <a:off x="508000" y="3048000"/>
          <a:ext cx="193675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132" name="Equation" r:id="rId6" imgW="990360" imgH="457200" progId="Equation.3">
                  <p:embed/>
                </p:oleObj>
              </mc:Choice>
              <mc:Fallback>
                <p:oleObj name="Equation" r:id="rId6" imgW="9903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3048000"/>
                        <a:ext cx="1936750" cy="909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5292328"/>
              </p:ext>
            </p:extLst>
          </p:nvPr>
        </p:nvGraphicFramePr>
        <p:xfrm>
          <a:off x="449263" y="4648200"/>
          <a:ext cx="348773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133" name="Equation" r:id="rId8" imgW="1917360" imgH="457200" progId="Equation.3">
                  <p:embed/>
                </p:oleObj>
              </mc:Choice>
              <mc:Fallback>
                <p:oleObj name="Equation" r:id="rId8" imgW="19173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63" y="4648200"/>
                        <a:ext cx="3487737" cy="838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287723"/>
              </p:ext>
            </p:extLst>
          </p:nvPr>
        </p:nvGraphicFramePr>
        <p:xfrm>
          <a:off x="414338" y="5562600"/>
          <a:ext cx="287337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134" name="Equation" r:id="rId10" imgW="1574640" imgH="457200" progId="Equation.3">
                  <p:embed/>
                </p:oleObj>
              </mc:Choice>
              <mc:Fallback>
                <p:oleObj name="Equation" r:id="rId10" imgW="15746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8" y="5562600"/>
                        <a:ext cx="2873375" cy="8477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933950" y="1905000"/>
            <a:ext cx="4286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 = representative wave height</a:t>
            </a:r>
          </a:p>
          <a:p>
            <a:r>
              <a:rPr lang="en-US" sz="2400" dirty="0"/>
              <a:t>T = representative wave </a:t>
            </a:r>
            <a:r>
              <a:rPr lang="en-US" sz="2400" dirty="0" smtClean="0"/>
              <a:t>period</a:t>
            </a:r>
          </a:p>
          <a:p>
            <a:r>
              <a:rPr lang="en-US" sz="2400" dirty="0"/>
              <a:t>L = representative wave </a:t>
            </a:r>
            <a:r>
              <a:rPr lang="en-US" sz="2400" dirty="0" smtClean="0"/>
              <a:t>length</a:t>
            </a:r>
          </a:p>
          <a:p>
            <a:r>
              <a:rPr lang="en-US" sz="2400" dirty="0" err="1" smtClean="0"/>
              <a:t>Ws</a:t>
            </a:r>
            <a:r>
              <a:rPr lang="en-US" sz="2400" dirty="0" smtClean="0"/>
              <a:t> = settling velocity</a:t>
            </a: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660493"/>
              </p:ext>
            </p:extLst>
          </p:nvPr>
        </p:nvGraphicFramePr>
        <p:xfrm>
          <a:off x="381000" y="838200"/>
          <a:ext cx="587533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135" name="Equation" r:id="rId12" imgW="3187440" imgH="482400" progId="Equation.3">
                  <p:embed/>
                </p:oleObj>
              </mc:Choice>
              <mc:Fallback>
                <p:oleObj name="Equation" r:id="rId12" imgW="31874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838200"/>
                        <a:ext cx="5875338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703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5743218"/>
              </p:ext>
            </p:extLst>
          </p:nvPr>
        </p:nvGraphicFramePr>
        <p:xfrm>
          <a:off x="1371600" y="1421927"/>
          <a:ext cx="5845175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975" name="Equation" r:id="rId4" imgW="2425680" imgH="482400" progId="Equation.3">
                  <p:embed/>
                </p:oleObj>
              </mc:Choice>
              <mc:Fallback>
                <p:oleObj name="Equation" r:id="rId4" imgW="24256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421927"/>
                        <a:ext cx="5845175" cy="1195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352800" y="2693515"/>
            <a:ext cx="1905000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 dirty="0" smtClean="0">
                <a:solidFill>
                  <a:srgbClr val="CC0000"/>
                </a:solidFill>
                <a:latin typeface="Arial" charset="0"/>
              </a:rPr>
              <a:t>Drift</a:t>
            </a:r>
          </a:p>
          <a:p>
            <a:pPr>
              <a:spcBef>
                <a:spcPct val="20000"/>
              </a:spcBef>
            </a:pPr>
            <a:endParaRPr lang="en-US" sz="2800" b="1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495800" y="2643830"/>
            <a:ext cx="2133600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 dirty="0" smtClean="0">
                <a:solidFill>
                  <a:srgbClr val="00B050"/>
                </a:solidFill>
                <a:latin typeface="Arial" charset="0"/>
              </a:rPr>
              <a:t>Asymmetry</a:t>
            </a:r>
          </a:p>
          <a:p>
            <a:pPr>
              <a:spcBef>
                <a:spcPct val="20000"/>
              </a:spcBef>
            </a:pPr>
            <a:endParaRPr lang="en-US" sz="2800" b="1" dirty="0">
              <a:latin typeface="Arial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842760" y="2643829"/>
            <a:ext cx="1905000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 dirty="0" smtClean="0">
                <a:solidFill>
                  <a:srgbClr val="00B0F0"/>
                </a:solidFill>
                <a:latin typeface="Arial" charset="0"/>
              </a:rPr>
              <a:t>Slope</a:t>
            </a:r>
          </a:p>
          <a:p>
            <a:pPr>
              <a:spcBef>
                <a:spcPct val="20000"/>
              </a:spcBef>
            </a:pPr>
            <a:endParaRPr lang="en-US" sz="2800" b="1" dirty="0">
              <a:solidFill>
                <a:srgbClr val="00B0F0"/>
              </a:solidFill>
              <a:latin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3886200" y="2236315"/>
            <a:ext cx="381000" cy="470457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8"/>
          <p:cNvCxnSpPr/>
          <p:nvPr/>
        </p:nvCxnSpPr>
        <p:spPr bwMode="auto">
          <a:xfrm flipH="1" flipV="1">
            <a:off x="5181600" y="2236317"/>
            <a:ext cx="114300" cy="47045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8"/>
          <p:cNvCxnSpPr/>
          <p:nvPr/>
        </p:nvCxnSpPr>
        <p:spPr bwMode="auto">
          <a:xfrm flipH="1" flipV="1">
            <a:off x="6751320" y="2236315"/>
            <a:ext cx="487680" cy="40751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itle 1"/>
          <p:cNvSpPr txBox="1">
            <a:spLocks/>
          </p:cNvSpPr>
          <p:nvPr/>
        </p:nvSpPr>
        <p:spPr>
          <a:xfrm>
            <a:off x="2209800" y="53752"/>
            <a:ext cx="5029200" cy="78296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9pPr>
          </a:lstStyle>
          <a:p>
            <a:r>
              <a:rPr lang="es-ES" dirty="0" err="1" smtClean="0">
                <a:solidFill>
                  <a:srgbClr val="0070C0"/>
                </a:solidFill>
              </a:rPr>
              <a:t>Shoreface</a:t>
            </a:r>
            <a:r>
              <a:rPr lang="es-ES" dirty="0" smtClean="0">
                <a:solidFill>
                  <a:srgbClr val="0070C0"/>
                </a:solidFill>
              </a:rPr>
              <a:t> Response 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0500" y="838200"/>
            <a:ext cx="8801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Energetics </a:t>
            </a:r>
            <a:r>
              <a:rPr lang="en-US" dirty="0"/>
              <a:t>formulation for cross-shore suspended sediment </a:t>
            </a:r>
            <a:r>
              <a:rPr lang="en-US" dirty="0" smtClean="0"/>
              <a:t>transport (Ortiz and Ashton, submitted): 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76200" y="4724400"/>
            <a:ext cx="1927259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i="1" dirty="0">
                <a:solidFill>
                  <a:srgbClr val="FF6600"/>
                </a:solidFill>
              </a:rPr>
              <a:t>far from surf zone!</a:t>
            </a:r>
          </a:p>
        </p:txBody>
      </p:sp>
      <p:pic>
        <p:nvPicPr>
          <p:cNvPr id="27656" name="Picture 8" descr="C:\Users\Jorge\Dropbox\Conferences&amp;meetings&amp;presentations\COFDL_Oct2013\Figures\WaveEnergyBalan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581400"/>
            <a:ext cx="6149941" cy="314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381000" y="3048000"/>
            <a:ext cx="3604260" cy="99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  <a:defRPr/>
            </a:pPr>
            <a:r>
              <a:rPr lang="en-US" sz="1600" i="1" dirty="0" smtClean="0"/>
              <a:t>u</a:t>
            </a:r>
            <a:r>
              <a:rPr lang="en-US" sz="1600" i="1" baseline="-25000" dirty="0" smtClean="0"/>
              <a:t>0</a:t>
            </a:r>
            <a:r>
              <a:rPr lang="en-US" sz="1600" dirty="0" smtClean="0"/>
              <a:t> = wave orbital velocity (m/s)</a:t>
            </a:r>
          </a:p>
          <a:p>
            <a:pPr marL="457200" lvl="1" indent="0">
              <a:buNone/>
              <a:defRPr/>
            </a:pPr>
            <a:r>
              <a:rPr lang="en-US" sz="1600" i="1" dirty="0" err="1" smtClean="0"/>
              <a:t>w</a:t>
            </a:r>
            <a:r>
              <a:rPr lang="en-US" sz="1600" i="1" baseline="-25000" dirty="0" err="1" smtClean="0"/>
              <a:t>s</a:t>
            </a:r>
            <a:r>
              <a:rPr lang="en-US" sz="1600" dirty="0" smtClean="0"/>
              <a:t> = sediment settling velocity (m/s)</a:t>
            </a:r>
          </a:p>
          <a:p>
            <a:pPr marL="457200" lvl="1" indent="0">
              <a:buNone/>
              <a:defRPr/>
            </a:pPr>
            <a:r>
              <a:rPr lang="en-US" sz="1600" i="1" dirty="0" smtClean="0">
                <a:latin typeface="Symbol" charset="2"/>
                <a:cs typeface="Symbol" charset="2"/>
              </a:rPr>
              <a:t>b</a:t>
            </a:r>
            <a:r>
              <a:rPr lang="en-US" sz="1600" i="1" dirty="0" smtClean="0"/>
              <a:t> </a:t>
            </a:r>
            <a:r>
              <a:rPr lang="en-US" sz="1600" dirty="0" smtClean="0"/>
              <a:t>= bed slope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0392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676400"/>
            <a:ext cx="1917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Barrier incision into the substrate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4800600"/>
            <a:ext cx="191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Barrier loss of sediments</a:t>
            </a:r>
            <a:endParaRPr lang="en-US" sz="2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991600" cy="78296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9pPr>
          </a:lstStyle>
          <a:p>
            <a:r>
              <a:rPr lang="es-ES" dirty="0" err="1" smtClean="0">
                <a:solidFill>
                  <a:srgbClr val="0070C0"/>
                </a:solidFill>
              </a:rPr>
              <a:t>Sediment</a:t>
            </a:r>
            <a:r>
              <a:rPr lang="es-ES" dirty="0" smtClean="0">
                <a:solidFill>
                  <a:srgbClr val="0070C0"/>
                </a:solidFill>
              </a:rPr>
              <a:t> </a:t>
            </a:r>
            <a:r>
              <a:rPr lang="es-ES" dirty="0" err="1" smtClean="0">
                <a:solidFill>
                  <a:srgbClr val="0070C0"/>
                </a:solidFill>
              </a:rPr>
              <a:t>exchange</a:t>
            </a:r>
            <a:r>
              <a:rPr lang="es-ES" dirty="0" smtClean="0">
                <a:solidFill>
                  <a:srgbClr val="0070C0"/>
                </a:solidFill>
              </a:rPr>
              <a:t> </a:t>
            </a:r>
            <a:r>
              <a:rPr lang="es-ES" dirty="0" err="1" smtClean="0">
                <a:solidFill>
                  <a:srgbClr val="0070C0"/>
                </a:solidFill>
              </a:rPr>
              <a:t>barrier</a:t>
            </a:r>
            <a:r>
              <a:rPr lang="es-ES" dirty="0" smtClean="0">
                <a:solidFill>
                  <a:srgbClr val="0070C0"/>
                </a:solidFill>
              </a:rPr>
              <a:t>/</a:t>
            </a:r>
            <a:r>
              <a:rPr lang="es-ES" dirty="0" err="1" smtClean="0">
                <a:solidFill>
                  <a:srgbClr val="0070C0"/>
                </a:solidFill>
              </a:rPr>
              <a:t>shelf</a:t>
            </a:r>
            <a:endParaRPr lang="es-ES" dirty="0">
              <a:solidFill>
                <a:srgbClr val="0070C0"/>
              </a:solidFill>
            </a:endParaRPr>
          </a:p>
        </p:txBody>
      </p:sp>
      <p:pic>
        <p:nvPicPr>
          <p:cNvPr id="29699" name="Picture 3" descr="C:\Users\Jorge\Dropbox\Conferences&amp;meetings&amp;presentations\COFDL_Oct2013\Figures\ToeExchan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22300"/>
            <a:ext cx="7086600" cy="623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70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81200" y="62600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Dan </a:t>
            </a:r>
            <a:r>
              <a:rPr lang="en-US" b="1" dirty="0" err="1" smtClean="0">
                <a:solidFill>
                  <a:srgbClr val="FF0000"/>
                </a:solidFill>
              </a:rPr>
              <a:t>Ciarletta</a:t>
            </a:r>
            <a:r>
              <a:rPr lang="en-US" b="1" dirty="0" smtClean="0">
                <a:solidFill>
                  <a:srgbClr val="FF0000"/>
                </a:solidFill>
              </a:rPr>
              <a:t> – PhD student at MSU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Relict barrier sediment on the shelf 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79906" name="Picture 2" descr="C:\Users\jt14\Dropbox\Conferences&amp;meetings&amp;presentations\GSA2015\PPT\CiarlettaPic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7146122" cy="47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74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53975"/>
            <a:ext cx="914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Garamond" pitchFamily="18" charset="0"/>
                <a:cs typeface="Arial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70C0"/>
                </a:solidFill>
              </a:rPr>
              <a:t>Coupling beach nourishment activities</a:t>
            </a:r>
          </a:p>
          <a:p>
            <a:pPr algn="ctr"/>
            <a:r>
              <a:rPr lang="en-GB" kern="0" dirty="0">
                <a:solidFill>
                  <a:srgbClr val="0070C0"/>
                </a:solidFill>
              </a:rPr>
              <a:t>a</a:t>
            </a:r>
            <a:r>
              <a:rPr lang="en-GB" kern="0" dirty="0" smtClean="0">
                <a:solidFill>
                  <a:srgbClr val="0070C0"/>
                </a:solidFill>
              </a:rPr>
              <a:t>nd barrier evolution</a:t>
            </a:r>
            <a:endParaRPr lang="es-ES" kern="0" dirty="0">
              <a:solidFill>
                <a:srgbClr val="0070C0"/>
              </a:solidFill>
            </a:endParaRPr>
          </a:p>
        </p:txBody>
      </p:sp>
      <p:pic>
        <p:nvPicPr>
          <p:cNvPr id="5" name="Picture 2" descr="C:\Users\jpc\Dropbox\PPTinterview\Figures\beachNourishment_NewJersey20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5237"/>
            <a:ext cx="4003635" cy="267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Jorge\Dropbox\PROPOSALS\Rob&amp;I\Figures\Fig2_SketchNourishmen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28800"/>
            <a:ext cx="4010467" cy="19777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6177601"/>
              </p:ext>
            </p:extLst>
          </p:nvPr>
        </p:nvGraphicFramePr>
        <p:xfrm>
          <a:off x="4495800" y="3886200"/>
          <a:ext cx="1608137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150" name="Equation" r:id="rId6" imgW="1041120" imgH="406080" progId="Equation.3">
                  <p:embed/>
                </p:oleObj>
              </mc:Choice>
              <mc:Fallback>
                <p:oleObj name="Equation" r:id="rId6" imgW="104112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886200"/>
                        <a:ext cx="1608137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406094"/>
              </p:ext>
            </p:extLst>
          </p:nvPr>
        </p:nvGraphicFramePr>
        <p:xfrm>
          <a:off x="4495800" y="4613275"/>
          <a:ext cx="4405313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151" name="Equation" r:id="rId8" imgW="2882880" imgH="431640" progId="Equation.3">
                  <p:embed/>
                </p:oleObj>
              </mc:Choice>
              <mc:Fallback>
                <p:oleObj name="Equation" r:id="rId8" imgW="28828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613275"/>
                        <a:ext cx="4405313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508725"/>
              </p:ext>
            </p:extLst>
          </p:nvPr>
        </p:nvGraphicFramePr>
        <p:xfrm>
          <a:off x="4495800" y="6046788"/>
          <a:ext cx="150177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152" name="Equation" r:id="rId10" imgW="927000" imgH="444240" progId="Equation.3">
                  <p:embed/>
                </p:oleObj>
              </mc:Choice>
              <mc:Fallback>
                <p:oleObj name="Equation" r:id="rId10" imgW="9270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6046788"/>
                        <a:ext cx="1501775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/>
          <p:cNvSpPr/>
          <p:nvPr/>
        </p:nvSpPr>
        <p:spPr>
          <a:xfrm>
            <a:off x="7848600" y="4495800"/>
            <a:ext cx="1143000" cy="83820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19800" y="3429000"/>
            <a:ext cx="308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Lorenzo-</a:t>
            </a:r>
            <a:r>
              <a:rPr lang="en-US" dirty="0" err="1" smtClean="0">
                <a:solidFill>
                  <a:srgbClr val="0070C0"/>
                </a:solidFill>
              </a:rPr>
              <a:t>Trueba</a:t>
            </a:r>
            <a:r>
              <a:rPr lang="en-US" dirty="0" smtClean="0">
                <a:solidFill>
                  <a:srgbClr val="0070C0"/>
                </a:solidFill>
              </a:rPr>
              <a:t> et al. (</a:t>
            </a:r>
            <a:r>
              <a:rPr lang="en-US" i="1" dirty="0" smtClean="0">
                <a:solidFill>
                  <a:srgbClr val="0070C0"/>
                </a:solidFill>
              </a:rPr>
              <a:t>in prep</a:t>
            </a:r>
            <a:r>
              <a:rPr lang="en-US" dirty="0" smtClean="0">
                <a:solidFill>
                  <a:srgbClr val="0070C0"/>
                </a:solidFill>
              </a:rPr>
              <a:t>) </a:t>
            </a:r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8052525"/>
              </p:ext>
            </p:extLst>
          </p:nvPr>
        </p:nvGraphicFramePr>
        <p:xfrm>
          <a:off x="4468812" y="5334000"/>
          <a:ext cx="2541588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153" name="Equation" r:id="rId12" imgW="1676160" imgH="431640" progId="Equation.3">
                  <p:embed/>
                </p:oleObj>
              </mc:Choice>
              <mc:Fallback>
                <p:oleObj name="Equation" r:id="rId12" imgW="16761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8812" y="5334000"/>
                        <a:ext cx="2541588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7911" name="Picture 55" descr="C:\Users\jt14\Dropbox\Conferences&amp;meetings&amp;presentations\GSA2015\PPT\Pics\NJDEP-BeachReplenishmentperdecad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7" y="4197315"/>
            <a:ext cx="3707903" cy="26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24200" y="4385846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NJDEP</a:t>
            </a:r>
            <a:endParaRPr lang="es-E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-41235" y="1219200"/>
            <a:ext cx="1997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/>
              <a:t>Ocean</a:t>
            </a:r>
            <a:r>
              <a:rPr lang="es-ES" sz="1600" dirty="0" smtClean="0"/>
              <a:t> City, NJ 2007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79158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62200" y="76200"/>
            <a:ext cx="464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Sensitivity Analysis</a:t>
            </a:r>
            <a:endParaRPr lang="en-US" sz="4400" b="1" dirty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2772" name="Picture 4" descr="C:\Users\Jorge\Dropbox\Conferences&amp;meetings&amp;presentations\COFDL_Oct2013\Figures\RepresentativeRegimeDiagram&amp;Widt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762000"/>
            <a:ext cx="8994775" cy="592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600200" y="4114800"/>
            <a:ext cx="0" cy="38100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402080" y="4305300"/>
            <a:ext cx="381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03320" y="3886200"/>
            <a:ext cx="0" cy="38100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505200" y="4076700"/>
            <a:ext cx="3810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398520" y="2514600"/>
            <a:ext cx="0" cy="381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200400" y="2705100"/>
            <a:ext cx="381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79520" y="1524000"/>
            <a:ext cx="0" cy="381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581400" y="1714500"/>
            <a:ext cx="381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17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jpc\Dropbox\PPTinterview\Figures\DeltaSketchB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76739"/>
            <a:ext cx="8512851" cy="442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88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8843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8843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88436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88438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88440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s-ES" b="1" dirty="0" err="1" smtClean="0">
                <a:solidFill>
                  <a:srgbClr val="0070C0"/>
                </a:solidFill>
              </a:rPr>
              <a:t>Modeling</a:t>
            </a:r>
            <a:r>
              <a:rPr lang="es-ES" b="1" dirty="0" smtClean="0">
                <a:solidFill>
                  <a:srgbClr val="0070C0"/>
                </a:solidFill>
              </a:rPr>
              <a:t> Framework </a:t>
            </a:r>
            <a:endParaRPr lang="es-ES" b="1" dirty="0">
              <a:solidFill>
                <a:srgbClr val="0070C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19800" y="4925924"/>
            <a:ext cx="30395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/>
              <a:t>Key Ingredients</a:t>
            </a:r>
            <a:r>
              <a:rPr lang="en-US" dirty="0" smtClean="0"/>
              <a:t>:</a:t>
            </a:r>
          </a:p>
          <a:p>
            <a:pPr marL="342900" indent="-342900">
              <a:buAutoNum type="arabicPeriod"/>
            </a:pPr>
            <a:r>
              <a:rPr lang="en-US" dirty="0" smtClean="0"/>
              <a:t>Mass conservation</a:t>
            </a:r>
          </a:p>
          <a:p>
            <a:pPr marL="342900" indent="-342900">
              <a:buAutoNum type="arabicPeriod"/>
            </a:pPr>
            <a:r>
              <a:rPr lang="en-US" dirty="0" smtClean="0"/>
              <a:t>Maintain geometric shape </a:t>
            </a:r>
          </a:p>
        </p:txBody>
      </p:sp>
      <p:pic>
        <p:nvPicPr>
          <p:cNvPr id="13" name="Picture 2" descr="C:\Users\Jorge\Dropbox\ResearchIdeas\VideosDeltaEvolution\InterviewCCU\noS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2709"/>
            <a:ext cx="3100664" cy="244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06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88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1884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449747"/>
              </p:ext>
            </p:extLst>
          </p:nvPr>
        </p:nvGraphicFramePr>
        <p:xfrm>
          <a:off x="5486400" y="1869181"/>
          <a:ext cx="3124200" cy="687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115" name="Equation" r:id="rId4" imgW="1905000" imgH="419100" progId="Equation.3">
                  <p:embed/>
                </p:oleObj>
              </mc:Choice>
              <mc:Fallback>
                <p:oleObj name="Equation" r:id="rId4" imgW="19050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869181"/>
                        <a:ext cx="3124200" cy="6873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842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736469"/>
              </p:ext>
            </p:extLst>
          </p:nvPr>
        </p:nvGraphicFramePr>
        <p:xfrm>
          <a:off x="5477281" y="2990856"/>
          <a:ext cx="1228319" cy="416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116" name="Equation" r:id="rId6" imgW="748975" imgH="253890" progId="Equation.3">
                  <p:embed/>
                </p:oleObj>
              </mc:Choice>
              <mc:Fallback>
                <p:oleObj name="Equation" r:id="rId6" imgW="748975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7281" y="2990856"/>
                        <a:ext cx="1228319" cy="4163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842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027216"/>
              </p:ext>
            </p:extLst>
          </p:nvPr>
        </p:nvGraphicFramePr>
        <p:xfrm>
          <a:off x="5486400" y="3546168"/>
          <a:ext cx="874382" cy="416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117" name="Equation" r:id="rId8" imgW="533160" imgH="253800" progId="Equation.3">
                  <p:embed/>
                </p:oleObj>
              </mc:Choice>
              <mc:Fallback>
                <p:oleObj name="Equation" r:id="rId8" imgW="533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546168"/>
                        <a:ext cx="874382" cy="4162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842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838789"/>
              </p:ext>
            </p:extLst>
          </p:nvPr>
        </p:nvGraphicFramePr>
        <p:xfrm>
          <a:off x="5505450" y="4038600"/>
          <a:ext cx="19621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118" name="Equation" r:id="rId10" imgW="1308100" imgH="558800" progId="Equation.3">
                  <p:embed/>
                </p:oleObj>
              </mc:Choice>
              <mc:Fallback>
                <p:oleObj name="Equation" r:id="rId10" imgW="13081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5450" y="4038600"/>
                        <a:ext cx="196215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43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8843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88436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88438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88440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2" name="TextBox 21"/>
          <p:cNvSpPr txBox="1"/>
          <p:nvPr/>
        </p:nvSpPr>
        <p:spPr>
          <a:xfrm>
            <a:off x="1079197" y="5831456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Lorenzo-Trueba et al. 2009</a:t>
            </a:r>
            <a:endParaRPr lang="es-E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s-ES" b="1" dirty="0" err="1" smtClean="0">
                <a:solidFill>
                  <a:srgbClr val="0070C0"/>
                </a:solidFill>
              </a:rPr>
              <a:t>Modeling</a:t>
            </a:r>
            <a:r>
              <a:rPr lang="es-ES" b="1" dirty="0" smtClean="0">
                <a:solidFill>
                  <a:srgbClr val="0070C0"/>
                </a:solidFill>
              </a:rPr>
              <a:t> Framework </a:t>
            </a:r>
            <a:endParaRPr lang="es-ES" b="1" dirty="0">
              <a:solidFill>
                <a:srgbClr val="0070C0"/>
              </a:solidFill>
            </a:endParaRPr>
          </a:p>
        </p:txBody>
      </p:sp>
      <p:pic>
        <p:nvPicPr>
          <p:cNvPr id="25" name="Picture 446" descr="C:\Users\jpc\Dropbox\PPTinterview\Figures\Sketch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6" y="2971800"/>
            <a:ext cx="5452604" cy="261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822283"/>
              </p:ext>
            </p:extLst>
          </p:nvPr>
        </p:nvGraphicFramePr>
        <p:xfrm>
          <a:off x="5505450" y="5029200"/>
          <a:ext cx="36385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119" name="Equation" r:id="rId13" imgW="2425700" imgH="457200" progId="Equation.3">
                  <p:embed/>
                </p:oleObj>
              </mc:Choice>
              <mc:Fallback>
                <p:oleObj name="Equation" r:id="rId13" imgW="2425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5450" y="5029200"/>
                        <a:ext cx="36385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V="1">
            <a:off x="685800" y="4067933"/>
            <a:ext cx="0" cy="5040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6179325"/>
              </p:ext>
            </p:extLst>
          </p:nvPr>
        </p:nvGraphicFramePr>
        <p:xfrm>
          <a:off x="381000" y="4191000"/>
          <a:ext cx="210001" cy="22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120" name="Equation" r:id="rId15" imgW="152280" imgH="164880" progId="Equation.3">
                  <p:embed/>
                </p:oleObj>
              </mc:Choice>
              <mc:Fallback>
                <p:oleObj name="Equation" r:id="rId15" imgW="152280" imgH="1648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191000"/>
                        <a:ext cx="210001" cy="22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639827"/>
              </p:ext>
            </p:extLst>
          </p:nvPr>
        </p:nvGraphicFramePr>
        <p:xfrm>
          <a:off x="233362" y="1778000"/>
          <a:ext cx="4262438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121" name="Equation" r:id="rId17" imgW="2361960" imgH="495000" progId="Equation.3">
                  <p:embed/>
                </p:oleObj>
              </mc:Choice>
              <mc:Fallback>
                <p:oleObj name="Equation" r:id="rId17" imgW="2361960" imgH="495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362" y="1778000"/>
                        <a:ext cx="4262438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/>
          <p:cNvSpPr/>
          <p:nvPr/>
        </p:nvSpPr>
        <p:spPr>
          <a:xfrm>
            <a:off x="4038600" y="1828800"/>
            <a:ext cx="5334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7" idx="7"/>
          </p:cNvCxnSpPr>
          <p:nvPr/>
        </p:nvCxnSpPr>
        <p:spPr>
          <a:xfrm flipH="1">
            <a:off x="4493885" y="1524000"/>
            <a:ext cx="230515" cy="4163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09142" y="1219200"/>
            <a:ext cx="1334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 slope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5334000" y="1828800"/>
            <a:ext cx="1447800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6437943" y="1457338"/>
            <a:ext cx="230515" cy="4163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553200" y="115253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 balance for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34000" y="2895600"/>
            <a:ext cx="3810000" cy="2971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6781800" y="5943600"/>
            <a:ext cx="1905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934200" y="6324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Boundary conditions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670759"/>
              </p:ext>
            </p:extLst>
          </p:nvPr>
        </p:nvGraphicFramePr>
        <p:xfrm>
          <a:off x="8255000" y="1187116"/>
          <a:ext cx="584200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122" name="Equation" r:id="rId19" imgW="355320" imgH="177480" progId="Equation.3">
                  <p:embed/>
                </p:oleObj>
              </mc:Choice>
              <mc:Fallback>
                <p:oleObj name="Equation" r:id="rId19" imgW="355320" imgH="1774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00" y="1187116"/>
                        <a:ext cx="584200" cy="29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189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orge\Dropbox\ResearchIdeas\VideosDeltaEvolution\InterviewCCU\SLfal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826" y="994613"/>
            <a:ext cx="3473896" cy="273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Jorge\Dropbox\ResearchIdeas\VideosDeltaEvolution\InterviewCCU\SLris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18813"/>
            <a:ext cx="3473897" cy="273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Jorge\Dropbox\ResearchIdeas\VideosDeltaEvolution\InterviewCCU\SLcycle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817" y="4114800"/>
            <a:ext cx="348698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2733" y="115669"/>
            <a:ext cx="89050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Response of fluvial deltas to sea-level change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6872" y="3821668"/>
            <a:ext cx="243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Constant sea-level rise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67400" y="685800"/>
            <a:ext cx="243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Constant sea-level fall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48400" y="38216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Sea-level cycle</a:t>
            </a:r>
            <a:endParaRPr lang="en-US" dirty="0"/>
          </a:p>
        </p:txBody>
      </p:sp>
      <p:pic>
        <p:nvPicPr>
          <p:cNvPr id="14" name="Picture 2" descr="C:\Users\Jorge\Dropbox\ResearchIdeas\VideosDeltaEvolution\InterviewCCU\noS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3743"/>
            <a:ext cx="3474999" cy="274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371600" y="697468"/>
            <a:ext cx="243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Constant sea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18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C:\Users\jpc\Dropbox\PPTinterview\Figures\ABT&amp;SHtrajectories_noS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71" y="1371600"/>
            <a:ext cx="381312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8" name="Picture 2" descr="C:\Users\Jorge\Dropbox\ResearchIdeas\VideosDeltaEvolution\InterviewCCU\noS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02604"/>
            <a:ext cx="4675471" cy="368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330564"/>
              </p:ext>
            </p:extLst>
          </p:nvPr>
        </p:nvGraphicFramePr>
        <p:xfrm>
          <a:off x="2670228" y="5867400"/>
          <a:ext cx="1127125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86" name="Equation" r:id="rId6" imgW="622030" imgH="266584" progId="Equation.3">
                  <p:embed/>
                </p:oleObj>
              </mc:Choice>
              <mc:Fallback>
                <p:oleObj name="Equation" r:id="rId6" imgW="622030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0228" y="5867400"/>
                        <a:ext cx="1127125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97054"/>
              </p:ext>
            </p:extLst>
          </p:nvPr>
        </p:nvGraphicFramePr>
        <p:xfrm>
          <a:off x="854075" y="5900315"/>
          <a:ext cx="1279525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87" name="Equation" r:id="rId8" imgW="710891" imgH="266584" progId="Equation.3">
                  <p:embed/>
                </p:oleObj>
              </mc:Choice>
              <mc:Fallback>
                <p:oleObj name="Equation" r:id="rId8" imgW="710891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075" y="5900315"/>
                        <a:ext cx="1279525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s-ES" sz="3400" b="1" dirty="0" err="1" smtClean="0">
                <a:solidFill>
                  <a:srgbClr val="0070C0"/>
                </a:solidFill>
              </a:rPr>
              <a:t>Constant</a:t>
            </a:r>
            <a:r>
              <a:rPr lang="es-ES" sz="3400" b="1" dirty="0" smtClean="0">
                <a:solidFill>
                  <a:srgbClr val="0070C0"/>
                </a:solidFill>
              </a:rPr>
              <a:t> </a:t>
            </a:r>
            <a:r>
              <a:rPr lang="es-ES" sz="3400" b="1" dirty="0" err="1">
                <a:solidFill>
                  <a:srgbClr val="0070C0"/>
                </a:solidFill>
              </a:rPr>
              <a:t>s</a:t>
            </a:r>
            <a:r>
              <a:rPr lang="es-ES" sz="3400" b="1" dirty="0" err="1" smtClean="0">
                <a:solidFill>
                  <a:srgbClr val="0070C0"/>
                </a:solidFill>
              </a:rPr>
              <a:t>ediment</a:t>
            </a:r>
            <a:r>
              <a:rPr lang="es-ES" sz="3400" b="1" dirty="0" smtClean="0">
                <a:solidFill>
                  <a:srgbClr val="0070C0"/>
                </a:solidFill>
              </a:rPr>
              <a:t> </a:t>
            </a:r>
            <a:r>
              <a:rPr lang="es-ES" sz="3400" b="1" dirty="0" err="1" smtClean="0">
                <a:solidFill>
                  <a:srgbClr val="0070C0"/>
                </a:solidFill>
              </a:rPr>
              <a:t>supply</a:t>
            </a:r>
            <a:r>
              <a:rPr lang="es-ES" sz="3400" b="1" dirty="0" smtClean="0">
                <a:solidFill>
                  <a:srgbClr val="0070C0"/>
                </a:solidFill>
              </a:rPr>
              <a:t> and </a:t>
            </a:r>
            <a:r>
              <a:rPr lang="es-ES" sz="3400" b="1" dirty="0" err="1">
                <a:solidFill>
                  <a:srgbClr val="0070C0"/>
                </a:solidFill>
              </a:rPr>
              <a:t>c</a:t>
            </a:r>
            <a:r>
              <a:rPr lang="es-ES" sz="3400" b="1" dirty="0" err="1" smtClean="0">
                <a:solidFill>
                  <a:srgbClr val="0070C0"/>
                </a:solidFill>
              </a:rPr>
              <a:t>onstant</a:t>
            </a:r>
            <a:r>
              <a:rPr lang="es-ES" sz="3400" b="1" dirty="0" smtClean="0">
                <a:solidFill>
                  <a:srgbClr val="0070C0"/>
                </a:solidFill>
              </a:rPr>
              <a:t> </a:t>
            </a:r>
            <a:r>
              <a:rPr lang="es-ES" sz="3400" b="1" dirty="0">
                <a:solidFill>
                  <a:srgbClr val="0070C0"/>
                </a:solidFill>
              </a:rPr>
              <a:t>s</a:t>
            </a:r>
            <a:r>
              <a:rPr lang="es-ES" sz="3400" b="1" dirty="0" smtClean="0">
                <a:solidFill>
                  <a:srgbClr val="0070C0"/>
                </a:solidFill>
              </a:rPr>
              <a:t>ea </a:t>
            </a:r>
            <a:r>
              <a:rPr lang="es-ES" sz="3400" b="1" dirty="0" err="1">
                <a:solidFill>
                  <a:srgbClr val="0070C0"/>
                </a:solidFill>
              </a:rPr>
              <a:t>l</a:t>
            </a:r>
            <a:r>
              <a:rPr lang="es-ES" sz="3400" b="1" dirty="0" err="1" smtClean="0">
                <a:solidFill>
                  <a:srgbClr val="0070C0"/>
                </a:solidFill>
              </a:rPr>
              <a:t>evel</a:t>
            </a:r>
            <a:endParaRPr lang="es-ES" sz="34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9197" y="15240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Lorenzo-Trueba et al. 2009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249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444734"/>
            <a:ext cx="350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Lorenzo-Trueba et al. 2009</a:t>
            </a:r>
            <a:endParaRPr lang="es-ES" dirty="0"/>
          </a:p>
        </p:txBody>
      </p:sp>
      <p:pic>
        <p:nvPicPr>
          <p:cNvPr id="263169" name="Picture 1" descr="C:\Users\egroj\Documents\My Documents\MINNEAPOLIS\RESEARCH\PhDefense\Thesis\PPT\Figures\group22BB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4999" y="838200"/>
            <a:ext cx="6160851" cy="5791200"/>
          </a:xfrm>
          <a:prstGeom prst="rect">
            <a:avLst/>
          </a:prstGeom>
          <a:noFill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" y="-1524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s-ES" sz="3400" b="1" dirty="0" err="1" smtClean="0">
                <a:solidFill>
                  <a:srgbClr val="0070C0"/>
                </a:solidFill>
              </a:rPr>
              <a:t>Constant</a:t>
            </a:r>
            <a:r>
              <a:rPr lang="es-ES" sz="3400" b="1" dirty="0" smtClean="0">
                <a:solidFill>
                  <a:srgbClr val="0070C0"/>
                </a:solidFill>
              </a:rPr>
              <a:t> </a:t>
            </a:r>
            <a:r>
              <a:rPr lang="es-ES" sz="3400" b="1" dirty="0" err="1">
                <a:solidFill>
                  <a:srgbClr val="0070C0"/>
                </a:solidFill>
              </a:rPr>
              <a:t>s</a:t>
            </a:r>
            <a:r>
              <a:rPr lang="es-ES" sz="3400" b="1" dirty="0" err="1" smtClean="0">
                <a:solidFill>
                  <a:srgbClr val="0070C0"/>
                </a:solidFill>
              </a:rPr>
              <a:t>ediment</a:t>
            </a:r>
            <a:r>
              <a:rPr lang="es-ES" sz="3400" b="1" dirty="0" smtClean="0">
                <a:solidFill>
                  <a:srgbClr val="0070C0"/>
                </a:solidFill>
              </a:rPr>
              <a:t> </a:t>
            </a:r>
            <a:r>
              <a:rPr lang="es-ES" sz="3400" b="1" dirty="0" err="1" smtClean="0">
                <a:solidFill>
                  <a:srgbClr val="0070C0"/>
                </a:solidFill>
              </a:rPr>
              <a:t>supply</a:t>
            </a:r>
            <a:r>
              <a:rPr lang="es-ES" sz="3400" b="1" dirty="0" smtClean="0">
                <a:solidFill>
                  <a:srgbClr val="0070C0"/>
                </a:solidFill>
              </a:rPr>
              <a:t> and </a:t>
            </a:r>
            <a:r>
              <a:rPr lang="es-ES" sz="3400" b="1" dirty="0" err="1">
                <a:solidFill>
                  <a:srgbClr val="0070C0"/>
                </a:solidFill>
              </a:rPr>
              <a:t>c</a:t>
            </a:r>
            <a:r>
              <a:rPr lang="es-ES" sz="3400" b="1" dirty="0" err="1" smtClean="0">
                <a:solidFill>
                  <a:srgbClr val="0070C0"/>
                </a:solidFill>
              </a:rPr>
              <a:t>onstant</a:t>
            </a:r>
            <a:r>
              <a:rPr lang="es-ES" sz="3400" b="1" dirty="0" smtClean="0">
                <a:solidFill>
                  <a:srgbClr val="0070C0"/>
                </a:solidFill>
              </a:rPr>
              <a:t> </a:t>
            </a:r>
            <a:r>
              <a:rPr lang="es-ES" sz="3400" b="1" dirty="0">
                <a:solidFill>
                  <a:srgbClr val="0070C0"/>
                </a:solidFill>
              </a:rPr>
              <a:t>s</a:t>
            </a:r>
            <a:r>
              <a:rPr lang="es-ES" sz="3400" b="1" dirty="0" smtClean="0">
                <a:solidFill>
                  <a:srgbClr val="0070C0"/>
                </a:solidFill>
              </a:rPr>
              <a:t>ea </a:t>
            </a:r>
            <a:r>
              <a:rPr lang="es-ES" sz="3400" b="1" dirty="0" err="1">
                <a:solidFill>
                  <a:srgbClr val="0070C0"/>
                </a:solidFill>
              </a:rPr>
              <a:t>l</a:t>
            </a:r>
            <a:r>
              <a:rPr lang="es-ES" sz="3400" b="1" dirty="0" err="1" smtClean="0">
                <a:solidFill>
                  <a:srgbClr val="0070C0"/>
                </a:solidFill>
              </a:rPr>
              <a:t>evel</a:t>
            </a:r>
            <a:endParaRPr lang="es-ES" sz="3400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961072"/>
            <a:ext cx="190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Flume experiments by </a:t>
            </a:r>
            <a:r>
              <a:rPr lang="en-US" dirty="0" err="1" smtClean="0"/>
              <a:t>Wonsuck</a:t>
            </a:r>
            <a:r>
              <a:rPr lang="en-US" dirty="0" smtClean="0"/>
              <a:t> Kim and </a:t>
            </a:r>
            <a:r>
              <a:rPr lang="en-US" dirty="0" err="1" smtClean="0"/>
              <a:t>Tetsuji</a:t>
            </a:r>
            <a:r>
              <a:rPr lang="en-US" dirty="0" smtClean="0"/>
              <a:t> Muto.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73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45698</TotalTime>
  <Words>1097</Words>
  <Application>Microsoft Office PowerPoint</Application>
  <PresentationFormat>On-screen Show (4:3)</PresentationFormat>
  <Paragraphs>250</Paragraphs>
  <Slides>46</Slides>
  <Notes>40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Office Theme</vt:lpstr>
      <vt:lpstr>Equation</vt:lpstr>
      <vt:lpstr>Exploring the morphodynamics of river deltas and barrier islands. What can we learn from simple models? </vt:lpstr>
      <vt:lpstr>PowerPoint Presentation</vt:lpstr>
      <vt:lpstr>PowerPoint Presentation</vt:lpstr>
      <vt:lpstr>PowerPoint Presentation</vt:lpstr>
      <vt:lpstr>Modeling Framework </vt:lpstr>
      <vt:lpstr>Modeling Framework </vt:lpstr>
      <vt:lpstr>PowerPoint Presentation</vt:lpstr>
      <vt:lpstr>Constant sediment supply and constant sea level</vt:lpstr>
      <vt:lpstr>Constant sediment supply and constant sea level</vt:lpstr>
      <vt:lpstr>PowerPoint Presentation</vt:lpstr>
      <vt:lpstr>PowerPoint Presentation</vt:lpstr>
      <vt:lpstr>PowerPoint Presentation</vt:lpstr>
      <vt:lpstr>PowerPoint Presentation</vt:lpstr>
      <vt:lpstr>Organic sediment dynamics</vt:lpstr>
      <vt:lpstr>Organic sediment dynamics</vt:lpstr>
      <vt:lpstr>Organic sediment dynamics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Work</vt:lpstr>
      <vt:lpstr>PowerPoint Presentation</vt:lpstr>
      <vt:lpstr>Conclusions</vt:lpstr>
      <vt:lpstr>Extra</vt:lpstr>
      <vt:lpstr>Coupling Along- and Cross-shore</vt:lpstr>
      <vt:lpstr>PowerPoint Presentation</vt:lpstr>
      <vt:lpstr>PowerPoint Presentation</vt:lpstr>
      <vt:lpstr>PowerPoint Presentation</vt:lpstr>
      <vt:lpstr>PowerPoint Presentation</vt:lpstr>
      <vt:lpstr>Relict barrier sediment on the shelf 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egroj</dc:creator>
  <cp:lastModifiedBy>Jorge Trueba</cp:lastModifiedBy>
  <cp:revision>542</cp:revision>
  <cp:lastPrinted>2015-04-06T20:33:59Z</cp:lastPrinted>
  <dcterms:created xsi:type="dcterms:W3CDTF">2011-04-05T17:00:31Z</dcterms:created>
  <dcterms:modified xsi:type="dcterms:W3CDTF">2015-12-03T18:19:24Z</dcterms:modified>
</cp:coreProperties>
</file>